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0" r:id="rId5"/>
    <p:sldMasterId id="2147483765" r:id="rId6"/>
    <p:sldMasterId id="2147483791" r:id="rId7"/>
    <p:sldMasterId id="2147483798" r:id="rId8"/>
  </p:sldMasterIdLst>
  <p:notesMasterIdLst>
    <p:notesMasterId r:id="rId99"/>
  </p:notesMasterIdLst>
  <p:sldIdLst>
    <p:sldId id="691" r:id="rId9"/>
    <p:sldId id="2147480189" r:id="rId10"/>
    <p:sldId id="2147480137" r:id="rId11"/>
    <p:sldId id="2147480151" r:id="rId12"/>
    <p:sldId id="2147480161" r:id="rId13"/>
    <p:sldId id="2147480185" r:id="rId14"/>
    <p:sldId id="2147480187" r:id="rId15"/>
    <p:sldId id="2147480157" r:id="rId16"/>
    <p:sldId id="2147480177" r:id="rId17"/>
    <p:sldId id="2147480063" r:id="rId18"/>
    <p:sldId id="2147480158" r:id="rId19"/>
    <p:sldId id="2147480178" r:id="rId20"/>
    <p:sldId id="2147480141" r:id="rId21"/>
    <p:sldId id="2147480196" r:id="rId22"/>
    <p:sldId id="2147480188" r:id="rId23"/>
    <p:sldId id="2145709983" r:id="rId24"/>
    <p:sldId id="2147480197" r:id="rId25"/>
    <p:sldId id="2145709985" r:id="rId26"/>
    <p:sldId id="2147480198" r:id="rId27"/>
    <p:sldId id="2147480199" r:id="rId28"/>
    <p:sldId id="2145709976" r:id="rId29"/>
    <p:sldId id="266" r:id="rId30"/>
    <p:sldId id="2147480138" r:id="rId31"/>
    <p:sldId id="2147480190" r:id="rId32"/>
    <p:sldId id="2147480183" r:id="rId33"/>
    <p:sldId id="2147480184" r:id="rId34"/>
    <p:sldId id="2147480201" r:id="rId35"/>
    <p:sldId id="360" r:id="rId36"/>
    <p:sldId id="359" r:id="rId37"/>
    <p:sldId id="2147378916" r:id="rId38"/>
    <p:sldId id="2147378917" r:id="rId39"/>
    <p:sldId id="363" r:id="rId40"/>
    <p:sldId id="369" r:id="rId41"/>
    <p:sldId id="2147378918" r:id="rId42"/>
    <p:sldId id="375" r:id="rId43"/>
    <p:sldId id="376" r:id="rId44"/>
    <p:sldId id="371" r:id="rId45"/>
    <p:sldId id="366" r:id="rId46"/>
    <p:sldId id="378" r:id="rId47"/>
    <p:sldId id="379" r:id="rId48"/>
    <p:sldId id="380" r:id="rId49"/>
    <p:sldId id="2147378909" r:id="rId50"/>
    <p:sldId id="2147378920" r:id="rId51"/>
    <p:sldId id="2147378919" r:id="rId52"/>
    <p:sldId id="2147378921" r:id="rId53"/>
    <p:sldId id="383" r:id="rId54"/>
    <p:sldId id="2147378906" r:id="rId55"/>
    <p:sldId id="384" r:id="rId56"/>
    <p:sldId id="2147378922" r:id="rId57"/>
    <p:sldId id="2147378923" r:id="rId58"/>
    <p:sldId id="385" r:id="rId59"/>
    <p:sldId id="2147378907" r:id="rId60"/>
    <p:sldId id="2147378910" r:id="rId61"/>
    <p:sldId id="2147378924" r:id="rId62"/>
    <p:sldId id="2147378908" r:id="rId63"/>
    <p:sldId id="386" r:id="rId64"/>
    <p:sldId id="2147378912" r:id="rId65"/>
    <p:sldId id="2147378914" r:id="rId66"/>
    <p:sldId id="2147378915" r:id="rId67"/>
    <p:sldId id="2147480202" r:id="rId68"/>
    <p:sldId id="2145709994" r:id="rId69"/>
    <p:sldId id="2147480203" r:id="rId70"/>
    <p:sldId id="2145709995" r:id="rId71"/>
    <p:sldId id="2147480204" r:id="rId72"/>
    <p:sldId id="2147480205" r:id="rId73"/>
    <p:sldId id="2147480206" r:id="rId74"/>
    <p:sldId id="2145709991" r:id="rId75"/>
    <p:sldId id="2145709992" r:id="rId76"/>
    <p:sldId id="265" r:id="rId77"/>
    <p:sldId id="2145709998" r:id="rId78"/>
    <p:sldId id="2147480207" r:id="rId79"/>
    <p:sldId id="268" r:id="rId80"/>
    <p:sldId id="2147480208" r:id="rId81"/>
    <p:sldId id="2145709986" r:id="rId82"/>
    <p:sldId id="2145709987" r:id="rId83"/>
    <p:sldId id="2147480209" r:id="rId84"/>
    <p:sldId id="2145709988" r:id="rId85"/>
    <p:sldId id="2145709989" r:id="rId86"/>
    <p:sldId id="264" r:id="rId87"/>
    <p:sldId id="261" r:id="rId88"/>
    <p:sldId id="2147480210" r:id="rId89"/>
    <p:sldId id="262" r:id="rId90"/>
    <p:sldId id="2145709975" r:id="rId91"/>
    <p:sldId id="260" r:id="rId92"/>
    <p:sldId id="2147480179" r:id="rId93"/>
    <p:sldId id="2147480191" r:id="rId94"/>
    <p:sldId id="2147480192" r:id="rId95"/>
    <p:sldId id="2147480193" r:id="rId96"/>
    <p:sldId id="2147480194" r:id="rId97"/>
    <p:sldId id="2147480195" r:id="rId98"/>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E4BA0D-B634-8D19-6E08-E3E7CFFF95A9}" name="Thomas Wider" initials="TW" userId="S::twi@fpre.ch::ac21888e-541d-4dcb-ac4f-be121f09c5de" providerId="AD"/>
  <p188:author id="{D6F1BC3B-78A6-0604-3FD8-85F90C5AD5BA}" name="Ruprecht Silvia BAFU" initials="SR" userId="S::silvia.ruprecht@bafu.admin.ch::805c562a-29dd-4b4a-bad1-1aebedebd54f" providerId="AD"/>
  <p188:author id="{ED164578-3A40-05FE-F62F-A0ACA1010D92}" name="Zahno Martina BAFU" initials="ZMB" userId="S-1-5-21-3993060671-4215906946-993041443-498270" providerId="AD"/>
  <p188:author id="{C0FACDB3-4189-E8F1-5B26-8B29478E41BD}" name="Ramer Roger BAFU" initials="RR" userId="S::roger.ramer@bafu.admin.ch::81d8edb9-2cda-4034-bd8d-1766e6a34e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chuler Roland BAFU" initials="SRB" lastIdx="2" clrIdx="0">
    <p:extLst>
      <p:ext uri="{19B8F6BF-5375-455C-9EA6-DF929625EA0E}">
        <p15:presenceInfo xmlns:p15="http://schemas.microsoft.com/office/powerpoint/2012/main" userId="S-1-5-21-3993060671-4215906946-993041443-561115" providerId="AD"/>
      </p:ext>
    </p:extLst>
  </p:cmAuthor>
  <p:cmAuthor id="2" name="Burkard Reto BAFU" initials="BRB" lastIdx="11" clrIdx="1">
    <p:extLst>
      <p:ext uri="{19B8F6BF-5375-455C-9EA6-DF929625EA0E}">
        <p15:presenceInfo xmlns:p15="http://schemas.microsoft.com/office/powerpoint/2012/main" userId="S-1-5-21-3993060671-4215906946-993041443-257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485"/>
    <a:srgbClr val="6B85B9"/>
    <a:srgbClr val="8BA4D5"/>
    <a:srgbClr val="68C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5" autoAdjust="0"/>
    <p:restoredTop sz="72753" autoAdjust="0"/>
  </p:normalViewPr>
  <p:slideViewPr>
    <p:cSldViewPr snapToGrid="0">
      <p:cViewPr varScale="1">
        <p:scale>
          <a:sx n="77" d="100"/>
          <a:sy n="77" d="100"/>
        </p:scale>
        <p:origin x="1830" y="54"/>
      </p:cViewPr>
      <p:guideLst/>
    </p:cSldViewPr>
  </p:slideViewPr>
  <p:outlineViewPr>
    <p:cViewPr>
      <p:scale>
        <a:sx n="33" d="100"/>
        <a:sy n="33" d="100"/>
      </p:scale>
      <p:origin x="0" y="-23796"/>
    </p:cViewPr>
  </p:outlineViewPr>
  <p:notesTextViewPr>
    <p:cViewPr>
      <p:scale>
        <a:sx n="1" d="1"/>
        <a:sy n="1" d="1"/>
      </p:scale>
      <p:origin x="0" y="0"/>
    </p:cViewPr>
  </p:notesTextViewPr>
  <p:notesViewPr>
    <p:cSldViewPr snapToGrid="0">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commentAuthors" Target="commentAuthors.xml"/><Relationship Id="rId105"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13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4" y="0"/>
            <a:ext cx="2945659" cy="498135"/>
          </a:xfrm>
          <a:prstGeom prst="rect">
            <a:avLst/>
          </a:prstGeom>
        </p:spPr>
        <p:txBody>
          <a:bodyPr vert="horz" lIns="91440" tIns="45720" rIns="91440" bIns="45720" rtlCol="0"/>
          <a:lstStyle>
            <a:lvl1pPr algn="r">
              <a:defRPr sz="1200"/>
            </a:lvl1pPr>
          </a:lstStyle>
          <a:p>
            <a:fld id="{97C0230A-D551-40F9-9089-BDF0EDD8547B}" type="datetimeFigureOut">
              <a:rPr lang="de-CH" smtClean="0"/>
              <a:t>20.05.2026</a:t>
            </a:fld>
            <a:endParaRPr lang="de-CH"/>
          </a:p>
        </p:txBody>
      </p:sp>
      <p:sp>
        <p:nvSpPr>
          <p:cNvPr id="4" name="Folienbildplatzhalt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de-DE" dirty="0"/>
              <a:t>Edit master text format</a:t>
            </a:r>
          </a:p>
          <a:p>
            <a:pPr lvl="1"/>
            <a:r>
              <a:rPr lang="de-DE" dirty="0"/>
              <a:t>Second level</a:t>
            </a:r>
          </a:p>
          <a:p>
            <a:pPr lvl="2"/>
            <a:r>
              <a:rPr lang="de-DE" dirty="0"/>
              <a:t>Third level</a:t>
            </a:r>
          </a:p>
          <a:p>
            <a:pPr lvl="3"/>
            <a:r>
              <a:rPr lang="de-DE" dirty="0"/>
              <a:t>Fourth level</a:t>
            </a:r>
          </a:p>
          <a:p>
            <a:pPr lvl="4"/>
            <a:r>
              <a:rPr lang="de-DE" dirty="0"/>
              <a:t>Fifth level</a:t>
            </a:r>
            <a:endParaRPr lang="de-CH" dirty="0"/>
          </a:p>
        </p:txBody>
      </p:sp>
      <p:sp>
        <p:nvSpPr>
          <p:cNvPr id="6" name="Fußzeilenplatzhalter 5"/>
          <p:cNvSpPr>
            <a:spLocks noGrp="1"/>
          </p:cNvSpPr>
          <p:nvPr>
            <p:ph type="ftr" sz="quarter" idx="4"/>
          </p:nvPr>
        </p:nvSpPr>
        <p:spPr>
          <a:xfrm>
            <a:off x="1" y="9430092"/>
            <a:ext cx="2945659" cy="498134"/>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4" y="9430092"/>
            <a:ext cx="2945659" cy="498134"/>
          </a:xfrm>
          <a:prstGeom prst="rect">
            <a:avLst/>
          </a:prstGeom>
        </p:spPr>
        <p:txBody>
          <a:bodyPr vert="horz" lIns="91440" tIns="45720" rIns="91440" bIns="45720" rtlCol="0" anchor="b"/>
          <a:lstStyle>
            <a:lvl1pPr algn="r">
              <a:defRPr sz="1200"/>
            </a:lvl1pPr>
          </a:lstStyle>
          <a:p>
            <a:fld id="{3908F534-9592-4C0B-8F7E-E7C68393E855}" type="slidenum">
              <a:rPr lang="de-CH" smtClean="0"/>
              <a:t>‹Nr.›</a:t>
            </a:fld>
            <a:endParaRPr lang="de-CH"/>
          </a:p>
        </p:txBody>
      </p:sp>
    </p:spTree>
    <p:extLst>
      <p:ext uri="{BB962C8B-B14F-4D97-AF65-F5344CB8AC3E}">
        <p14:creationId xmlns:p14="http://schemas.microsoft.com/office/powerpoint/2010/main" val="773950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a:t>
            </a:fld>
            <a:endParaRPr kumimoji="0" lang="de-CH"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0052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908F534-9592-4C0B-8F7E-E7C68393E855}" type="slidenum">
              <a:rPr lang="de-CH" smtClean="0"/>
              <a:t>11</a:t>
            </a:fld>
            <a:endParaRPr lang="de-CH"/>
          </a:p>
        </p:txBody>
      </p:sp>
    </p:spTree>
    <p:extLst>
      <p:ext uri="{BB962C8B-B14F-4D97-AF65-F5344CB8AC3E}">
        <p14:creationId xmlns:p14="http://schemas.microsoft.com/office/powerpoint/2010/main" val="4050969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951EA-FC2A-111A-28CE-6F36CB0BB0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17E724-59EC-24C9-FC0A-A6492A9335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37D8DAE-D41B-EA6B-BBCF-64266CDB473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61EC448-2DE6-6F97-37F9-F861E2CAED43}"/>
              </a:ext>
            </a:extLst>
          </p:cNvPr>
          <p:cNvSpPr>
            <a:spLocks noGrp="1"/>
          </p:cNvSpPr>
          <p:nvPr>
            <p:ph type="sldNum" sz="quarter" idx="5"/>
          </p:nvPr>
        </p:nvSpPr>
        <p:spPr/>
        <p:txBody>
          <a:bodyPr/>
          <a:lstStyle/>
          <a:p>
            <a:fld id="{3908F534-9592-4C0B-8F7E-E7C68393E855}" type="slidenum">
              <a:rPr lang="de-CH" smtClean="0"/>
              <a:t>12</a:t>
            </a:fld>
            <a:endParaRPr lang="de-CH"/>
          </a:p>
        </p:txBody>
      </p:sp>
    </p:spTree>
    <p:extLst>
      <p:ext uri="{BB962C8B-B14F-4D97-AF65-F5344CB8AC3E}">
        <p14:creationId xmlns:p14="http://schemas.microsoft.com/office/powerpoint/2010/main" val="289729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0654D-7F26-72B5-FEB8-A08CAD3EE4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FC31FD1-565E-5FD3-8598-1607B6AFE3E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964D499-8431-E23A-A4DF-0797BB56ECE3}"/>
              </a:ext>
            </a:extLst>
          </p:cNvPr>
          <p:cNvSpPr>
            <a:spLocks noGrp="1"/>
          </p:cNvSpPr>
          <p:nvPr>
            <p:ph type="body" idx="1"/>
          </p:nvPr>
        </p:nvSpPr>
        <p:spPr/>
        <p:txBody>
          <a:bodyPr/>
          <a:lstStyle/>
          <a:p>
            <a:r>
              <a:rPr lang="de-CH" sz="1200" b="1" kern="1200" dirty="0">
                <a:solidFill>
                  <a:schemeClr val="tx1"/>
                </a:solidFill>
                <a:effectLst/>
                <a:latin typeface="Helvetica" panose="020B0604020202020204" pitchFamily="34" charset="0"/>
                <a:ea typeface="+mn-ea"/>
                <a:cs typeface="Helvetica" panose="020B0604020202020204" pitchFamily="34" charset="0"/>
              </a:rPr>
              <a:t>Für Testteilnahme registrieren, 15’</a:t>
            </a:r>
            <a:endParaRPr lang="de-CH" sz="1200" kern="1200" dirty="0">
              <a:solidFill>
                <a:schemeClr val="tx1"/>
              </a:solidFill>
              <a:effectLst/>
              <a:latin typeface="Helvetica" panose="020B0604020202020204" pitchFamily="34" charset="0"/>
              <a:ea typeface="+mn-ea"/>
              <a:cs typeface="Helvetica" panose="020B0604020202020204" pitchFamily="34" charset="0"/>
            </a:endParaRPr>
          </a:p>
          <a:p>
            <a:pPr marL="171450" lvl="0" indent="-171450">
              <a:buFont typeface="Arial" panose="020B0604020202020204" pitchFamily="34" charset="0"/>
              <a:buChar char="•"/>
            </a:pPr>
            <a:r>
              <a:rPr lang="de-CH" sz="1200" b="0" kern="1200" dirty="0">
                <a:solidFill>
                  <a:schemeClr val="tx1"/>
                </a:solidFill>
                <a:effectLst/>
                <a:latin typeface="Helvetica" panose="020B0604020202020204" pitchFamily="34" charset="0"/>
                <a:ea typeface="+mn-ea"/>
                <a:cs typeface="Helvetica" panose="020B0604020202020204" pitchFamily="34" charset="0"/>
              </a:rPr>
              <a:t>Wie komme ich auf die Transition Monitor </a:t>
            </a:r>
            <a:r>
              <a:rPr lang="de-CH" sz="1200" b="0" kern="1200" dirty="0" err="1">
                <a:solidFill>
                  <a:schemeClr val="tx1"/>
                </a:solidFill>
                <a:effectLst/>
                <a:latin typeface="Helvetica" panose="020B0604020202020204" pitchFamily="34" charset="0"/>
                <a:ea typeface="+mn-ea"/>
                <a:cs typeface="Helvetica" panose="020B0604020202020204" pitchFamily="34" charset="0"/>
              </a:rPr>
              <a:t>Platform</a:t>
            </a:r>
            <a:endParaRPr lang="de-CH" sz="1200" b="0" kern="1200" dirty="0">
              <a:solidFill>
                <a:schemeClr val="tx1"/>
              </a:solidFill>
              <a:effectLst/>
              <a:latin typeface="Helvetica" panose="020B0604020202020204" pitchFamily="34" charset="0"/>
              <a:ea typeface="+mn-ea"/>
              <a:cs typeface="Helvetica" panose="020B0604020202020204" pitchFamily="34" charset="0"/>
            </a:endParaRPr>
          </a:p>
          <a:p>
            <a:pPr marL="171450" lvl="0" indent="-171450">
              <a:buFont typeface="Arial" panose="020B0604020202020204" pitchFamily="34" charset="0"/>
              <a:buChar char="•"/>
            </a:pPr>
            <a:r>
              <a:rPr lang="de-CH" sz="1200" b="0" kern="1200" dirty="0">
                <a:solidFill>
                  <a:schemeClr val="tx1"/>
                </a:solidFill>
                <a:effectLst/>
                <a:latin typeface="Helvetica" panose="020B0604020202020204" pitchFamily="34" charset="0"/>
                <a:ea typeface="+mn-ea"/>
                <a:cs typeface="Helvetica" panose="020B0604020202020204" pitchFamily="34" charset="0"/>
              </a:rPr>
              <a:t>Registrierungsprozess (inkl. Frage zu Mailadresse/Konto 2024)</a:t>
            </a:r>
          </a:p>
          <a:p>
            <a:pPr marL="171450" lvl="0" indent="-171450">
              <a:buFont typeface="Arial" panose="020B0604020202020204" pitchFamily="34" charset="0"/>
              <a:buChar char="•"/>
            </a:pPr>
            <a:r>
              <a:rPr lang="de-CH" sz="1200" b="0" kern="1200" dirty="0">
                <a:solidFill>
                  <a:schemeClr val="tx1"/>
                </a:solidFill>
                <a:effectLst/>
                <a:latin typeface="Helvetica" panose="020B0604020202020204" pitchFamily="34" charset="0"/>
                <a:ea typeface="+mn-ea"/>
                <a:cs typeface="Helvetica" panose="020B0604020202020204" pitchFamily="34" charset="0"/>
              </a:rPr>
              <a:t>Navigation zeigen</a:t>
            </a:r>
          </a:p>
          <a:p>
            <a:pPr marL="171450" lvl="0" indent="-171450">
              <a:buFont typeface="Arial" panose="020B0604020202020204" pitchFamily="34" charset="0"/>
              <a:buChar char="•"/>
            </a:pPr>
            <a:r>
              <a:rPr lang="de-CH" sz="1200" b="0" kern="1200" dirty="0">
                <a:solidFill>
                  <a:schemeClr val="tx1"/>
                </a:solidFill>
                <a:effectLst/>
                <a:latin typeface="Helvetica" panose="020B0604020202020204" pitchFamily="34" charset="0"/>
                <a:ea typeface="+mn-ea"/>
                <a:cs typeface="Helvetica" panose="020B0604020202020204" pitchFamily="34" charset="0"/>
              </a:rPr>
              <a:t>NDA, Vorlagen finden für alle Module</a:t>
            </a:r>
          </a:p>
          <a:p>
            <a:pPr marL="171450" lvl="0" indent="-171450">
              <a:buFont typeface="Arial" panose="020B0604020202020204" pitchFamily="34" charset="0"/>
              <a:buChar char="•"/>
            </a:pPr>
            <a:r>
              <a:rPr lang="de-CH" sz="1200" b="0" kern="1200" dirty="0">
                <a:solidFill>
                  <a:schemeClr val="tx1"/>
                </a:solidFill>
                <a:effectLst/>
                <a:latin typeface="Helvetica" panose="020B0604020202020204" pitchFamily="34" charset="0"/>
                <a:ea typeface="+mn-ea"/>
                <a:cs typeface="Helvetica" panose="020B0604020202020204" pitchFamily="34" charset="0"/>
              </a:rPr>
              <a:t>Datensicherheit, Datenflüsse zu FPRE</a:t>
            </a:r>
          </a:p>
          <a:p>
            <a:pPr marL="171450" lvl="0" indent="-171450">
              <a:buFont typeface="Arial" panose="020B0604020202020204" pitchFamily="34" charset="0"/>
              <a:buChar char="•"/>
            </a:pPr>
            <a:r>
              <a:rPr lang="de-CH" sz="1200" b="0" kern="1200" dirty="0">
                <a:solidFill>
                  <a:schemeClr val="tx1"/>
                </a:solidFill>
                <a:effectLst/>
                <a:latin typeface="Helvetica" panose="020B0604020202020204" pitchFamily="34" charset="0"/>
                <a:ea typeface="+mn-ea"/>
                <a:cs typeface="Helvetica" panose="020B0604020202020204" pitchFamily="34" charset="0"/>
              </a:rPr>
              <a:t>Prozess nach Upload -&gt; Mail zur Validierung, was hochgeladen wurde/kein </a:t>
            </a:r>
            <a:r>
              <a:rPr lang="de-CH" sz="1200" b="0" kern="1200" dirty="0" err="1">
                <a:solidFill>
                  <a:schemeClr val="tx1"/>
                </a:solidFill>
                <a:effectLst/>
                <a:latin typeface="Helvetica" panose="020B0604020202020204" pitchFamily="34" charset="0"/>
                <a:ea typeface="+mn-ea"/>
                <a:cs typeface="Helvetica" panose="020B0604020202020204" pitchFamily="34" charset="0"/>
              </a:rPr>
              <a:t>submit</a:t>
            </a:r>
            <a:r>
              <a:rPr lang="de-CH" sz="1200" b="0" kern="1200" dirty="0">
                <a:solidFill>
                  <a:schemeClr val="tx1"/>
                </a:solidFill>
                <a:effectLst/>
                <a:latin typeface="Helvetica" panose="020B0604020202020204" pitchFamily="34" charset="0"/>
                <a:ea typeface="+mn-ea"/>
                <a:cs typeface="Helvetica" panose="020B0604020202020204" pitchFamily="34" charset="0"/>
              </a:rPr>
              <a:t>-button; Mail wenn Ergebnisse bereit</a:t>
            </a:r>
          </a:p>
          <a:p>
            <a:pPr marL="171450" lvl="0" indent="-171450">
              <a:buFont typeface="Arial" panose="020B0604020202020204" pitchFamily="34" charset="0"/>
              <a:buChar char="•"/>
            </a:pPr>
            <a:r>
              <a:rPr lang="de-CH" sz="1200" b="0" kern="1200" dirty="0">
                <a:solidFill>
                  <a:schemeClr val="tx1"/>
                </a:solidFill>
                <a:effectLst/>
                <a:latin typeface="Helvetica" panose="020B0604020202020204" pitchFamily="34" charset="0"/>
                <a:ea typeface="+mn-ea"/>
                <a:cs typeface="Helvetica" panose="020B0604020202020204" pitchFamily="34" charset="0"/>
              </a:rPr>
              <a:t>Prozess für Fragen/Hilfe </a:t>
            </a:r>
          </a:p>
          <a:p>
            <a:r>
              <a:rPr lang="de-CH" sz="1200" b="1" kern="1200" dirty="0">
                <a:solidFill>
                  <a:schemeClr val="tx1"/>
                </a:solidFill>
                <a:effectLst/>
                <a:latin typeface="Helvetica" panose="020B0604020202020204" pitchFamily="34" charset="0"/>
                <a:ea typeface="+mn-ea"/>
                <a:cs typeface="Helvetica" panose="020B0604020202020204" pitchFamily="34" charset="0"/>
              </a:rPr>
              <a:t>Fragen</a:t>
            </a:r>
            <a:endParaRPr lang="de-CH" sz="1200" kern="1200" dirty="0">
              <a:solidFill>
                <a:schemeClr val="tx1"/>
              </a:solidFill>
              <a:effectLst/>
              <a:latin typeface="Helvetica" panose="020B0604020202020204" pitchFamily="34" charset="0"/>
              <a:ea typeface="+mn-ea"/>
              <a:cs typeface="Helvetica" panose="020B0604020202020204" pitchFamily="34" charset="0"/>
            </a:endParaRPr>
          </a:p>
          <a:p>
            <a:pPr defTabSz="921349">
              <a:defRPr/>
            </a:pPr>
            <a:endParaRPr lang="de-CH" dirty="0"/>
          </a:p>
        </p:txBody>
      </p:sp>
      <p:sp>
        <p:nvSpPr>
          <p:cNvPr id="4" name="Foliennummernplatzhalter 3">
            <a:extLst>
              <a:ext uri="{FF2B5EF4-FFF2-40B4-BE49-F238E27FC236}">
                <a16:creationId xmlns:a16="http://schemas.microsoft.com/office/drawing/2014/main" id="{ABC26C35-C7E2-3CF8-3567-24E197B15784}"/>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Helvetica" panose="020B0604020202020204" pitchFamily="34" charset="0"/>
                <a:ea typeface="+mn-ea"/>
                <a:cs typeface="Helvetica"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de-CH" sz="12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14948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9A990-3D70-5A48-8185-CDE07FE5877E}"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97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DA109-6554-AE16-8228-E41598CB4B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DF6CD4-E410-187E-B2D0-C8468BA08E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49738A-44D3-5C3F-BE23-0CBE4BC55E36}"/>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14A9B85A-B430-9F6E-D409-B50512372A5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23</a:t>
            </a:fld>
            <a:endParaRPr kumimoji="0" lang="de-CH"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3271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9D129-D22A-E8F1-9746-59E41CA4494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A0D638-8050-46C1-D31D-AAF90EE29B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BF3DF9-1F31-001E-37A1-3CA9832C4B5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3D2B3BBA-6ED1-96D4-BFB3-164A340F4D5B}"/>
              </a:ext>
            </a:extLst>
          </p:cNvPr>
          <p:cNvSpPr>
            <a:spLocks noGrp="1"/>
          </p:cNvSpPr>
          <p:nvPr>
            <p:ph type="sldNum" sz="quarter" idx="5"/>
          </p:nvPr>
        </p:nvSpPr>
        <p:spPr/>
        <p:txBody>
          <a:bodyPr/>
          <a:lstStyle/>
          <a:p>
            <a:fld id="{FF9673C1-B10B-4A71-96FC-7B6CB81AABD2}" type="slidenum">
              <a:rPr lang="de-CH" smtClean="0"/>
              <a:t>24</a:t>
            </a:fld>
            <a:endParaRPr lang="de-CH"/>
          </a:p>
        </p:txBody>
      </p:sp>
    </p:spTree>
    <p:extLst>
      <p:ext uri="{BB962C8B-B14F-4D97-AF65-F5344CB8AC3E}">
        <p14:creationId xmlns:p14="http://schemas.microsoft.com/office/powerpoint/2010/main" val="2189630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908F534-9592-4C0B-8F7E-E7C68393E855}" type="slidenum">
              <a:rPr lang="de-CH" smtClean="0"/>
              <a:t>25</a:t>
            </a:fld>
            <a:endParaRPr lang="de-CH"/>
          </a:p>
        </p:txBody>
      </p:sp>
    </p:spTree>
    <p:extLst>
      <p:ext uri="{BB962C8B-B14F-4D97-AF65-F5344CB8AC3E}">
        <p14:creationId xmlns:p14="http://schemas.microsoft.com/office/powerpoint/2010/main" val="711391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908F534-9592-4C0B-8F7E-E7C68393E855}" type="slidenum">
              <a:rPr lang="de-CH" smtClean="0"/>
              <a:t>26</a:t>
            </a:fld>
            <a:endParaRPr lang="de-CH"/>
          </a:p>
        </p:txBody>
      </p:sp>
    </p:spTree>
    <p:extLst>
      <p:ext uri="{BB962C8B-B14F-4D97-AF65-F5344CB8AC3E}">
        <p14:creationId xmlns:p14="http://schemas.microsoft.com/office/powerpoint/2010/main" val="1878943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755B6-1778-8C41-A323-81B871F70C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E34D99-95E5-9453-AEA1-308F0CA29B7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22DDE15-EC49-8D19-68F0-DB01C53CE382}"/>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E0DB271-D129-7A88-93C3-910C89424835}"/>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de-CH"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6510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endParaRPr lang="de-DE" sz="12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69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908E5-693B-C0B9-9400-D2910F239F9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ECD447-8D68-DD75-9187-8BB69C7197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A07DF6-3C91-4539-D559-3257B1BAB5EE}"/>
              </a:ext>
            </a:extLst>
          </p:cNvPr>
          <p:cNvSpPr>
            <a:spLocks noGrp="1"/>
          </p:cNvSpPr>
          <p:nvPr>
            <p:ph type="body" idx="1"/>
          </p:nvPr>
        </p:nvSpPr>
        <p:spPr/>
        <p:txBody>
          <a:bodyPr/>
          <a:lstStyle/>
          <a:p>
            <a:pPr defTabSz="921349">
              <a:defRPr/>
            </a:pPr>
            <a:endParaRPr lang="de-CH" dirty="0"/>
          </a:p>
        </p:txBody>
      </p:sp>
      <p:sp>
        <p:nvSpPr>
          <p:cNvPr id="4" name="Foliennummernplatzhalter 3">
            <a:extLst>
              <a:ext uri="{FF2B5EF4-FFF2-40B4-BE49-F238E27FC236}">
                <a16:creationId xmlns:a16="http://schemas.microsoft.com/office/drawing/2014/main" id="{78832E5A-A453-D27F-26B0-784BB91F1F3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2</a:t>
            </a:fld>
            <a:endParaRPr kumimoji="0" lang="de-CH"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0806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100" dirty="0">
              <a:effectLst/>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604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633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8C851-7AC6-3B0F-8BD9-07FC447E33C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DE28EB-4AC8-BFAC-634D-F604BC4B220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A0DF90D-9EA5-3FD0-8F81-9F5D1B08284D}"/>
              </a:ext>
            </a:extLst>
          </p:cNvPr>
          <p:cNvSpPr>
            <a:spLocks noGrp="1"/>
          </p:cNvSpPr>
          <p:nvPr>
            <p:ph type="body" idx="1"/>
          </p:nvPr>
        </p:nvSpPr>
        <p:spPr/>
        <p:txBody>
          <a:bodyPr/>
          <a:lstStyle/>
          <a:p>
            <a:pPr marL="171450" lvl="0" indent="-171450">
              <a:buFont typeface="Arial" panose="020B0604020202020204" pitchFamily="34" charset="0"/>
              <a:buChar char="•"/>
            </a:pPr>
            <a:endParaRPr lang="de-CH"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6245F007-F80B-33C1-EEC2-8BA7040BAD1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184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476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615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96374-6B0A-B448-2132-B0C77524AE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01E46A-DD5D-958E-1C61-4885140A22D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A786CBC-1388-083E-6674-8C55B953C23D}"/>
              </a:ext>
            </a:extLst>
          </p:cNvPr>
          <p:cNvSpPr>
            <a:spLocks noGrp="1"/>
          </p:cNvSpPr>
          <p:nvPr>
            <p:ph type="body" idx="1"/>
          </p:nvPr>
        </p:nvSpPr>
        <p:spPr/>
        <p:txBody>
          <a:bodyPr/>
          <a:lstStyle/>
          <a:p>
            <a:pPr marL="171450" indent="-171450">
              <a:buFont typeface="Arial" panose="020B0604020202020204" pitchFamily="34" charset="0"/>
              <a:buChar char="•"/>
            </a:pPr>
            <a:endParaRPr lang="de-CH"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DAFE23E7-48CB-36E9-B182-F7BB67BC98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37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AE366-9A1B-4AF3-B925-F9AD9B7DFC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54B17DB-13B7-C670-BCFF-01075A0CD04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1E8A6E-51AA-4474-72A0-D593772B65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a:extLst>
              <a:ext uri="{FF2B5EF4-FFF2-40B4-BE49-F238E27FC236}">
                <a16:creationId xmlns:a16="http://schemas.microsoft.com/office/drawing/2014/main" id="{341FD017-FBD8-CAD0-2654-CA8A342084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159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11FD-4285-FF3F-B04D-8C23796D9A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977C47C-1582-E193-8023-42FCBF2E12C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497B28-5CAF-3C2B-3630-A2BA5576B215}"/>
              </a:ext>
            </a:extLst>
          </p:cNvPr>
          <p:cNvSpPr>
            <a:spLocks noGrp="1"/>
          </p:cNvSpPr>
          <p:nvPr>
            <p:ph type="body" idx="1"/>
          </p:nvPr>
        </p:nvSpPr>
        <p:spPr/>
        <p:txBody>
          <a:bodyPr/>
          <a:lstStyle/>
          <a:p>
            <a:endParaRPr lang="de-CH"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6E3E6956-334F-6C55-7787-A89B549F1F7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586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577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b="0"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252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endParaRPr lang="de-CH" sz="1200" b="0" kern="1200" dirty="0">
              <a:solidFill>
                <a:schemeClr val="tx1"/>
              </a:solidFill>
              <a:effectLst/>
              <a:latin typeface="Arial" panose="020B0604020202020204" pitchFamily="34" charset="0"/>
              <a:ea typeface="+mn-ea"/>
              <a:cs typeface="Arial" panose="020B0604020202020204" pitchFamily="34" charset="0"/>
            </a:endParaRPr>
          </a:p>
          <a:p>
            <a:pPr lvl="0"/>
            <a:endParaRPr lang="de-CH" sz="1200" kern="1200" dirty="0">
              <a:solidFill>
                <a:schemeClr val="tx1"/>
              </a:solidFill>
              <a:effectLst/>
              <a:latin typeface="Arial" panose="020B0604020202020204" pitchFamily="34" charset="0"/>
              <a:ea typeface="+mn-ea"/>
              <a:cs typeface="Arial" panose="020B0604020202020204" pitchFamily="34" charset="0"/>
            </a:endParaRPr>
          </a:p>
          <a:p>
            <a:endParaRPr lang="de-CH" sz="1200" b="0" kern="1200" dirty="0">
              <a:solidFill>
                <a:schemeClr val="tx1"/>
              </a:solidFill>
              <a:effectLst/>
              <a:latin typeface="Arial" panose="020B0604020202020204" pitchFamily="34" charset="0"/>
              <a:ea typeface="+mn-ea"/>
              <a:cs typeface="Arial" panose="020B0604020202020204" pitchFamily="34" charset="0"/>
            </a:endParaRPr>
          </a:p>
          <a:p>
            <a:endParaRPr lang="de-CH" dirty="0"/>
          </a:p>
        </p:txBody>
      </p:sp>
      <p:sp>
        <p:nvSpPr>
          <p:cNvPr id="4" name="Foliennummernplatzhalter 3"/>
          <p:cNvSpPr>
            <a:spLocks noGrp="1"/>
          </p:cNvSpPr>
          <p:nvPr>
            <p:ph type="sldNum" sz="quarter" idx="5"/>
          </p:nvPr>
        </p:nvSpPr>
        <p:spPr/>
        <p:txBody>
          <a:bodyPr/>
          <a:lstStyle/>
          <a:p>
            <a:fld id="{3908F534-9592-4C0B-8F7E-E7C68393E855}" type="slidenum">
              <a:rPr lang="de-CH" smtClean="0"/>
              <a:t>3</a:t>
            </a:fld>
            <a:endParaRPr lang="de-CH"/>
          </a:p>
        </p:txBody>
      </p:sp>
    </p:spTree>
    <p:extLst>
      <p:ext uri="{BB962C8B-B14F-4D97-AF65-F5344CB8AC3E}">
        <p14:creationId xmlns:p14="http://schemas.microsoft.com/office/powerpoint/2010/main" val="566965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lvl="0" algn="l" defTabSz="360000" rtl="0" eaLnBrk="1" fontAlgn="auto" latinLnBrk="0" hangingPunct="1">
              <a:lnSpc>
                <a:spcPct val="120000"/>
              </a:lnSpc>
              <a:spcBef>
                <a:spcPts val="600"/>
              </a:spcBef>
              <a:spcAft>
                <a:spcPts val="600"/>
              </a:spcAft>
              <a:buClrTx/>
              <a:buSzTx/>
              <a:tabLst/>
              <a:defRPr/>
            </a:pPr>
            <a:endParaRPr lang="de-DE" sz="1200" b="1"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643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390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046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811AF-CCDC-F91D-C61C-0865CC212FB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962E21-401E-120D-2801-5207A58E23F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15920FF-AEE2-790B-E542-CB44FFE7AC1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F803C50-B895-8CA7-4254-93541F7F829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52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68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9D936-FF56-D320-5F60-D605092F52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3A32AF-AD6E-B433-69BE-5926AF0D91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4EDCA5-ABE7-0E88-8B7A-7599A9D00ED2}"/>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D485FBA-C44B-566B-0EF2-BCCFDB46392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037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0B379-EB5C-132C-B5AB-655B311BF0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EA3D746-DE7B-A06F-0E50-F38B72FE53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59C85E-9155-30D2-D308-E121B02840D9}"/>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76AE4210-54ED-4893-344F-B8C4F11947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655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6803F-87EB-4DC2-FF0F-2B9B21872C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9A1A44-EC11-15CD-FBCC-3C26E89A9F8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AFD858-2F71-08BE-EE00-10A42D6E103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9E31261C-C314-735B-D574-FDFF6DF4967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012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9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b="0" i="0" kern="1200" dirty="0">
              <a:solidFill>
                <a:schemeClr val="tx1"/>
              </a:solidFill>
              <a:effectLst/>
              <a:latin typeface="Arial" panose="020B0604020202020204" pitchFamily="34" charset="0"/>
              <a:ea typeface="+mn-ea"/>
              <a:cs typeface="Arial" panose="020B0604020202020204" pitchFamily="34" charset="0"/>
            </a:endParaRPr>
          </a:p>
          <a:p>
            <a:endParaRPr lang="de-CH" dirty="0"/>
          </a:p>
        </p:txBody>
      </p:sp>
      <p:sp>
        <p:nvSpPr>
          <p:cNvPr id="4" name="Foliennummernplatzhalter 3"/>
          <p:cNvSpPr>
            <a:spLocks noGrp="1"/>
          </p:cNvSpPr>
          <p:nvPr>
            <p:ph type="sldNum" sz="quarter" idx="5"/>
          </p:nvPr>
        </p:nvSpPr>
        <p:spPr/>
        <p:txBody>
          <a:bodyPr/>
          <a:lstStyle/>
          <a:p>
            <a:fld id="{3908F534-9592-4C0B-8F7E-E7C68393E855}" type="slidenum">
              <a:rPr lang="de-CH" smtClean="0"/>
              <a:t>4</a:t>
            </a:fld>
            <a:endParaRPr lang="de-CH"/>
          </a:p>
        </p:txBody>
      </p:sp>
    </p:spTree>
    <p:extLst>
      <p:ext uri="{BB962C8B-B14F-4D97-AF65-F5344CB8AC3E}">
        <p14:creationId xmlns:p14="http://schemas.microsoft.com/office/powerpoint/2010/main" val="3188347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75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40156-F913-595E-A6B1-F704DA5195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81A28A-040C-62E4-F301-A572799CCD7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D4BAC69-460F-1742-200D-114B25C3499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BC27D1B-0469-8502-049C-D2EC4C1ECE4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715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3D7D4-F2FC-E8D8-8C2A-3E3868A373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95B985-9231-E8C3-F483-9DF9967539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147B3BF-9650-5C7F-5F99-62771D022236}"/>
              </a:ext>
            </a:extLst>
          </p:cNvPr>
          <p:cNvSpPr>
            <a:spLocks noGrp="1"/>
          </p:cNvSpPr>
          <p:nvPr>
            <p:ph type="body" idx="1"/>
          </p:nvPr>
        </p:nvSpPr>
        <p:spPr/>
        <p:txBody>
          <a:bodyPr/>
          <a:lstStyle/>
          <a:p>
            <a:r>
              <a:rPr lang="de-CH" dirty="0"/>
              <a:t>Folie ist ausgeblendet, aber für F&amp;A habe ich ein Bild der Webseite gemacht, damit die Teilnehmer das allenfalls als Slide sehen können im Webinar.</a:t>
            </a:r>
          </a:p>
        </p:txBody>
      </p:sp>
      <p:sp>
        <p:nvSpPr>
          <p:cNvPr id="4" name="Foliennummernplatzhalter 3">
            <a:extLst>
              <a:ext uri="{FF2B5EF4-FFF2-40B4-BE49-F238E27FC236}">
                <a16:creationId xmlns:a16="http://schemas.microsoft.com/office/drawing/2014/main" id="{5EF7E2A9-1C0E-A5C1-C07C-D8C3DFDF043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998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882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318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5514C-DAF3-4313-8584-E9D1AAA57B7D}"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330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36BED-BC8B-9BA1-4104-32A3C70280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83E426-C772-9203-2EC6-C1494845D9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CCA03F-515B-DEBA-0F63-379F0AA7D048}"/>
              </a:ext>
            </a:extLst>
          </p:cNvPr>
          <p:cNvSpPr>
            <a:spLocks noGrp="1"/>
          </p:cNvSpPr>
          <p:nvPr>
            <p:ph type="body" idx="1"/>
          </p:nvPr>
        </p:nvSpPr>
        <p:spPr/>
        <p:txBody>
          <a:bodyPr/>
          <a:lstStyle/>
          <a:p>
            <a:pPr defTabSz="921349">
              <a:defRPr/>
            </a:pPr>
            <a:endParaRPr lang="de-CH" dirty="0"/>
          </a:p>
        </p:txBody>
      </p:sp>
      <p:sp>
        <p:nvSpPr>
          <p:cNvPr id="4" name="Foliennummernplatzhalter 3">
            <a:extLst>
              <a:ext uri="{FF2B5EF4-FFF2-40B4-BE49-F238E27FC236}">
                <a16:creationId xmlns:a16="http://schemas.microsoft.com/office/drawing/2014/main" id="{AA66F9B6-DB16-A29E-3303-35421B4268F0}"/>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Helvetica" panose="020B0604020202020204" pitchFamily="34" charset="0"/>
                <a:ea typeface="+mn-ea"/>
                <a:cs typeface="Helvetica"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de-CH" sz="12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985969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05A0-27C6-235B-7597-9F6415E18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79CEE-372E-F3D6-6878-6E9A85954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373E9-A5BB-DED9-BE63-DBC4599774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F32CEE-A1FA-189C-BE7A-AF6F4F6D667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433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FF9673C1-B10B-4A71-96FC-7B6CB81AABD2}" type="slidenum">
              <a:rPr lang="de-CH" smtClean="0"/>
              <a:t>6</a:t>
            </a:fld>
            <a:endParaRPr lang="de-CH"/>
          </a:p>
        </p:txBody>
      </p:sp>
    </p:spTree>
    <p:extLst>
      <p:ext uri="{BB962C8B-B14F-4D97-AF65-F5344CB8AC3E}">
        <p14:creationId xmlns:p14="http://schemas.microsoft.com/office/powerpoint/2010/main" val="3953166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CCB8-E310-0D2C-5148-6CE14617C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758C1-9CA3-E370-AA45-0F5BC0F73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14094-CFF6-638F-AE27-9D3B6C22FC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6AA767-27E6-45BA-2E4C-B9C1520AE0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849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D817B-2B15-D486-67D4-CBCAB1982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1957D-1239-F24A-648D-4E21290B1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7677D-6E55-3DDC-16A0-9308A13186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5BF131-6DFF-C69D-4409-F9F714319A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336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72C16-27FC-13E7-BB58-8F855F07E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369BE-0321-DB4C-9235-0DFC27127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8405E-FCAF-4BC7-8CCF-B7BCB1A386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046C06-25C8-C9FE-1B25-4984F11F0A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45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9B6EE-91FF-1C8D-A0A7-4C0183463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1FE94-EDA5-ECF4-007C-B62A61593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2D437-34F3-8711-6946-296A1F5006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F701FD-87B8-BF5C-7481-C954C3B2CD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178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677B5-C1E6-4D7C-35EE-76A029EF0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8B79A-0FDC-C68B-F258-16FCEF6A5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A3786-5CAB-87A9-6C17-2642BE36E9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7F7F8D-B9F4-1A2E-B993-7685221999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378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251D-7E6C-E5D3-1213-9D2991986D4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0AB6319-6B79-2E34-5258-144711DDEF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C7524A-0FD4-86B2-DC53-63EBD3721E18}"/>
              </a:ext>
            </a:extLst>
          </p:cNvPr>
          <p:cNvSpPr>
            <a:spLocks noGrp="1"/>
          </p:cNvSpPr>
          <p:nvPr>
            <p:ph type="body" idx="1"/>
          </p:nvPr>
        </p:nvSpPr>
        <p:spPr/>
        <p:txBody>
          <a:bodyPr/>
          <a:lstStyle/>
          <a:p>
            <a:pPr defTabSz="921349">
              <a:defRPr/>
            </a:pPr>
            <a:endParaRPr lang="de-CH" dirty="0"/>
          </a:p>
        </p:txBody>
      </p:sp>
      <p:sp>
        <p:nvSpPr>
          <p:cNvPr id="4" name="Foliennummernplatzhalter 3">
            <a:extLst>
              <a:ext uri="{FF2B5EF4-FFF2-40B4-BE49-F238E27FC236}">
                <a16:creationId xmlns:a16="http://schemas.microsoft.com/office/drawing/2014/main" id="{7F17909A-39FF-54A5-0B47-075A51BA7CC3}"/>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Helvetica" panose="020B0604020202020204" pitchFamily="34" charset="0"/>
                <a:ea typeface="+mn-ea"/>
                <a:cs typeface="Helvetica"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de-CH" sz="12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05542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5AA0C-2188-EE99-ED1F-0D4D2F9DA5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D376F9-6FCF-DDA3-BFC8-73A47A40E17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CD7CA4-6B01-98A0-751B-18489536499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24790A4-7F55-BE5B-8999-797D64B7F8E2}"/>
              </a:ext>
            </a:extLst>
          </p:cNvPr>
          <p:cNvSpPr>
            <a:spLocks noGrp="1"/>
          </p:cNvSpPr>
          <p:nvPr>
            <p:ph type="sldNum" sz="quarter" idx="5"/>
          </p:nvPr>
        </p:nvSpPr>
        <p:spPr/>
        <p:txBody>
          <a:bodyPr/>
          <a:lstStyle/>
          <a:p>
            <a:fld id="{FF9673C1-B10B-4A71-96FC-7B6CB81AABD2}" type="slidenum">
              <a:rPr lang="de-CH" smtClean="0"/>
              <a:t>7</a:t>
            </a:fld>
            <a:endParaRPr lang="de-CH"/>
          </a:p>
        </p:txBody>
      </p:sp>
    </p:spTree>
    <p:extLst>
      <p:ext uri="{BB962C8B-B14F-4D97-AF65-F5344CB8AC3E}">
        <p14:creationId xmlns:p14="http://schemas.microsoft.com/office/powerpoint/2010/main" val="9407025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9A990-3D70-5A48-8185-CDE07FE5877E}"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25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60C40-06A7-442B-CAD6-56EEB109A1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B6B239-CB6D-7A40-0012-9F1894F152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87AFA0-51FC-D18B-A9A5-0F2A20D2A4C3}"/>
              </a:ext>
            </a:extLst>
          </p:cNvPr>
          <p:cNvSpPr>
            <a:spLocks noGrp="1"/>
          </p:cNvSpPr>
          <p:nvPr>
            <p:ph type="body" idx="1"/>
          </p:nvPr>
        </p:nvSpPr>
        <p:spPr/>
        <p:txBody>
          <a:bodyPr/>
          <a:lstStyle/>
          <a:p>
            <a:pPr defTabSz="921349">
              <a:defRPr/>
            </a:pPr>
            <a:endParaRPr lang="de-CH" dirty="0"/>
          </a:p>
        </p:txBody>
      </p:sp>
      <p:sp>
        <p:nvSpPr>
          <p:cNvPr id="4" name="Foliennummernplatzhalter 3">
            <a:extLst>
              <a:ext uri="{FF2B5EF4-FFF2-40B4-BE49-F238E27FC236}">
                <a16:creationId xmlns:a16="http://schemas.microsoft.com/office/drawing/2014/main" id="{0FB7D953-BC60-22E9-207C-53126BD50B6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85</a:t>
            </a:fld>
            <a:endParaRPr kumimoji="0" lang="de-CH"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13950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de-CH"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86</a:t>
            </a:fld>
            <a:endParaRPr kumimoji="0" lang="de-CH"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0307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b="0" dirty="0"/>
          </a:p>
        </p:txBody>
      </p:sp>
      <p:sp>
        <p:nvSpPr>
          <p:cNvPr id="4" name="Foliennummernplatzhalter 3"/>
          <p:cNvSpPr>
            <a:spLocks noGrp="1"/>
          </p:cNvSpPr>
          <p:nvPr>
            <p:ph type="sldNum" sz="quarter" idx="5"/>
          </p:nvPr>
        </p:nvSpPr>
        <p:spPr/>
        <p:txBody>
          <a:bodyPr/>
          <a:lstStyle/>
          <a:p>
            <a:fld id="{3908F534-9592-4C0B-8F7E-E7C68393E855}" type="slidenum">
              <a:rPr lang="de-CH" smtClean="0"/>
              <a:t>87</a:t>
            </a:fld>
            <a:endParaRPr lang="de-CH"/>
          </a:p>
        </p:txBody>
      </p:sp>
    </p:spTree>
    <p:extLst>
      <p:ext uri="{BB962C8B-B14F-4D97-AF65-F5344CB8AC3E}">
        <p14:creationId xmlns:p14="http://schemas.microsoft.com/office/powerpoint/2010/main" val="32556362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CH" dirty="0"/>
          </a:p>
        </p:txBody>
      </p:sp>
      <p:sp>
        <p:nvSpPr>
          <p:cNvPr id="4" name="Foliennummernplatzhalter 3"/>
          <p:cNvSpPr>
            <a:spLocks noGrp="1"/>
          </p:cNvSpPr>
          <p:nvPr>
            <p:ph type="sldNum" sz="quarter" idx="5"/>
          </p:nvPr>
        </p:nvSpPr>
        <p:spPr/>
        <p:txBody>
          <a:bodyPr/>
          <a:lstStyle/>
          <a:p>
            <a:fld id="{FF9673C1-B10B-4A71-96FC-7B6CB81AABD2}" type="slidenum">
              <a:rPr lang="de-CH" smtClean="0"/>
              <a:t>88</a:t>
            </a:fld>
            <a:endParaRPr lang="de-CH"/>
          </a:p>
        </p:txBody>
      </p:sp>
    </p:spTree>
    <p:extLst>
      <p:ext uri="{BB962C8B-B14F-4D97-AF65-F5344CB8AC3E}">
        <p14:creationId xmlns:p14="http://schemas.microsoft.com/office/powerpoint/2010/main" val="21770603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9673C1-B10B-4A71-96FC-7B6CB81AABD2}" type="slidenum">
              <a:rPr kumimoji="0" lang="de-CH"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89</a:t>
            </a:fld>
            <a:endParaRPr kumimoji="0" lang="de-CH"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33976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defTabSz="921349">
              <a:defRPr/>
            </a:pPr>
            <a:fld id="{FF9673C1-B10B-4A71-96FC-7B6CB81AABD2}" type="slidenum">
              <a:rPr lang="de-CH">
                <a:solidFill>
                  <a:srgbClr val="000000"/>
                </a:solidFill>
              </a:rPr>
              <a:t>90</a:t>
            </a:fld>
            <a:endParaRPr lang="de-CH">
              <a:solidFill>
                <a:srgbClr val="000000"/>
              </a:solidFill>
            </a:endParaRPr>
          </a:p>
        </p:txBody>
      </p:sp>
    </p:spTree>
    <p:extLst>
      <p:ext uri="{BB962C8B-B14F-4D97-AF65-F5344CB8AC3E}">
        <p14:creationId xmlns:p14="http://schemas.microsoft.com/office/powerpoint/2010/main" val="921924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5"/>
          </p:nvPr>
        </p:nvSpPr>
        <p:spPr/>
        <p:txBody>
          <a:bodyPr/>
          <a:lstStyle/>
          <a:p>
            <a:fld id="{3908F534-9592-4C0B-8F7E-E7C68393E855}" type="slidenum">
              <a:rPr lang="de-CH" smtClean="0"/>
              <a:t>8</a:t>
            </a:fld>
            <a:endParaRPr lang="de-CH"/>
          </a:p>
        </p:txBody>
      </p:sp>
    </p:spTree>
    <p:extLst>
      <p:ext uri="{BB962C8B-B14F-4D97-AF65-F5344CB8AC3E}">
        <p14:creationId xmlns:p14="http://schemas.microsoft.com/office/powerpoint/2010/main" val="189970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908F534-9592-4C0B-8F7E-E7C68393E855}" type="slidenum">
              <a:rPr lang="de-CH" smtClean="0"/>
              <a:t>9</a:t>
            </a:fld>
            <a:endParaRPr lang="de-CH"/>
          </a:p>
        </p:txBody>
      </p:sp>
    </p:spTree>
    <p:extLst>
      <p:ext uri="{BB962C8B-B14F-4D97-AF65-F5344CB8AC3E}">
        <p14:creationId xmlns:p14="http://schemas.microsoft.com/office/powerpoint/2010/main" val="311952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sz="1200"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32D557-D1FF-7945-8E04-A6F4227E9BEC}"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728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eit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9" t="4211" r="4866" b="11776"/>
          <a:stretch/>
        </p:blipFill>
        <p:spPr>
          <a:xfrm>
            <a:off x="1363051" y="349111"/>
            <a:ext cx="1997076" cy="509588"/>
          </a:xfrm>
          <a:prstGeom prst="rect">
            <a:avLst/>
          </a:prstGeom>
        </p:spPr>
      </p:pic>
      <p:sp>
        <p:nvSpPr>
          <p:cNvPr id="23554" name="Rectangle 2"/>
          <p:cNvSpPr>
            <a:spLocks noGrp="1" noChangeArrowheads="1"/>
          </p:cNvSpPr>
          <p:nvPr>
            <p:ph type="ctrTitle" hasCustomPrompt="1"/>
          </p:nvPr>
        </p:nvSpPr>
        <p:spPr>
          <a:xfrm>
            <a:off x="1727202" y="2314936"/>
            <a:ext cx="9552516" cy="2581155"/>
          </a:xfrm>
        </p:spPr>
        <p:txBody>
          <a:bodyPr tIns="0"/>
          <a:lstStyle>
            <a:lvl1pPr>
              <a:lnSpc>
                <a:spcPts val="8000"/>
              </a:lnSpc>
              <a:defRPr sz="6933"/>
            </a:lvl1pPr>
          </a:lstStyle>
          <a:p>
            <a:r>
              <a:rPr lang="de-CH" noProof="0"/>
              <a:t>[Titel der Präsentation]</a:t>
            </a:r>
          </a:p>
        </p:txBody>
      </p:sp>
      <p:sp>
        <p:nvSpPr>
          <p:cNvPr id="3" name="Textplatzhalter 2"/>
          <p:cNvSpPr>
            <a:spLocks noGrp="1"/>
          </p:cNvSpPr>
          <p:nvPr>
            <p:ph type="body" sz="quarter" idx="10"/>
          </p:nvPr>
        </p:nvSpPr>
        <p:spPr>
          <a:xfrm>
            <a:off x="1727202" y="5185225"/>
            <a:ext cx="9552517" cy="1168691"/>
          </a:xfrm>
        </p:spPr>
        <p:txBody>
          <a:bodyPr tIns="0"/>
          <a:lstStyle>
            <a:lvl1pPr marL="0" indent="0" algn="l">
              <a:lnSpc>
                <a:spcPts val="5600"/>
              </a:lnSpc>
              <a:spcAft>
                <a:spcPts val="0"/>
              </a:spcAft>
              <a:buNone/>
              <a:defRPr sz="4267"/>
            </a:lvl1pPr>
          </a:lstStyle>
          <a:p>
            <a:pPr lvl="0"/>
            <a:endParaRPr lang="de-CH" dirty="0"/>
          </a:p>
        </p:txBody>
      </p:sp>
      <p:sp>
        <p:nvSpPr>
          <p:cNvPr id="2" name="Text Box 32">
            <a:extLst>
              <a:ext uri="{FF2B5EF4-FFF2-40B4-BE49-F238E27FC236}">
                <a16:creationId xmlns:a16="http://schemas.microsoft.com/office/drawing/2014/main" id="{311ADED1-73F7-37E8-F1D3-F0A528E8BF6F}"/>
              </a:ext>
            </a:extLst>
          </p:cNvPr>
          <p:cNvSpPr txBox="1">
            <a:spLocks noChangeArrowheads="1"/>
          </p:cNvSpPr>
          <p:nvPr userDrawn="1"/>
        </p:nvSpPr>
        <p:spPr bwMode="auto">
          <a:xfrm>
            <a:off x="4572000" y="349113"/>
            <a:ext cx="6724891" cy="504241"/>
          </a:xfrm>
          <a:prstGeom prst="rect">
            <a:avLst/>
          </a:prstGeom>
          <a:noFill/>
          <a:ln w="9525">
            <a:noFill/>
            <a:miter lim="800000"/>
            <a:headEnd/>
            <a:tailEnd/>
          </a:ln>
          <a:effectLst/>
        </p:spPr>
        <p:txBody>
          <a:bodyPr wrap="square" lIns="0" tIns="0" rIns="0" bIns="0">
            <a:spAutoFit/>
          </a:bodyPr>
          <a:lstStyle/>
          <a:p>
            <a:pPr>
              <a:lnSpc>
                <a:spcPts val="1000"/>
              </a:lnSpc>
              <a:spcBef>
                <a:spcPts val="0"/>
              </a:spcBef>
              <a:spcAft>
                <a:spcPts val="0"/>
              </a:spcAft>
            </a:pPr>
            <a:r>
              <a:rPr lang="en-GB" sz="800" b="0" noProof="0" dirty="0">
                <a:latin typeface="Arial" charset="0"/>
              </a:rPr>
              <a:t>Federal Department of the Environment, Transport,</a:t>
            </a:r>
            <a:br>
              <a:rPr dirty="0"/>
            </a:br>
            <a:r>
              <a:rPr lang="en-GB" sz="800" b="0" noProof="0" dirty="0">
                <a:latin typeface="Arial" charset="0"/>
              </a:rPr>
              <a:t>Energy and Communications DETEC</a:t>
            </a:r>
          </a:p>
          <a:p>
            <a:pPr marL="0" marR="0" lvl="0" indent="0" algn="l" defTabSz="914377" rtl="0" eaLnBrk="0" fontAlgn="base" latinLnBrk="0" hangingPunct="0">
              <a:lnSpc>
                <a:spcPts val="1000"/>
              </a:lnSpc>
              <a:spcBef>
                <a:spcPts val="0"/>
              </a:spcBef>
              <a:spcAft>
                <a:spcPct val="0"/>
              </a:spcAft>
              <a:buClrTx/>
              <a:buSzTx/>
              <a:buFontTx/>
              <a:buNone/>
              <a:tabLst/>
              <a:defRPr/>
            </a:pPr>
            <a:r>
              <a:rPr lang="en-GB" sz="800" b="1" noProof="0" dirty="0">
                <a:latin typeface="Arial" charset="0"/>
              </a:rPr>
              <a:t>Federal Office for the Environment FOEN</a:t>
            </a:r>
          </a:p>
          <a:p>
            <a:pPr marL="0" marR="0" lvl="0" indent="0" algn="l" defTabSz="914377" rtl="0" eaLnBrk="0" fontAlgn="base" latinLnBrk="0" hangingPunct="0">
              <a:lnSpc>
                <a:spcPts val="1000"/>
              </a:lnSpc>
              <a:spcBef>
                <a:spcPts val="0"/>
              </a:spcBef>
              <a:spcAft>
                <a:spcPct val="0"/>
              </a:spcAft>
              <a:buClrTx/>
              <a:buSzTx/>
              <a:buFontTx/>
              <a:buNone/>
              <a:tabLst/>
              <a:defRPr/>
            </a:pPr>
            <a:r>
              <a:rPr lang="en-GB" sz="800" b="0" noProof="0" dirty="0">
                <a:latin typeface="Arial" charset="0"/>
              </a:rPr>
              <a:t>Sector Climate</a:t>
            </a:r>
          </a:p>
          <a:p>
            <a:pPr marL="0" marR="0" lvl="0" indent="0" algn="l" defTabSz="914377" rtl="0" eaLnBrk="0" fontAlgn="base" latinLnBrk="0" hangingPunct="0">
              <a:lnSpc>
                <a:spcPts val="1000"/>
              </a:lnSpc>
              <a:spcBef>
                <a:spcPts val="0"/>
              </a:spcBef>
              <a:spcAft>
                <a:spcPct val="0"/>
              </a:spcAft>
              <a:buClrTx/>
              <a:buSzTx/>
              <a:buFontTx/>
              <a:buNone/>
              <a:tabLst/>
              <a:defRPr/>
            </a:pPr>
            <a:endParaRPr lang="en-GB" sz="800" b="0" noProof="0" dirty="0">
              <a:latin typeface="Arial" charset="0"/>
            </a:endParaRPr>
          </a:p>
        </p:txBody>
      </p:sp>
    </p:spTree>
    <p:extLst>
      <p:ext uri="{BB962C8B-B14F-4D97-AF65-F5344CB8AC3E}">
        <p14:creationId xmlns:p14="http://schemas.microsoft.com/office/powerpoint/2010/main" val="1906425252"/>
      </p:ext>
    </p:extLst>
  </p:cSld>
  <p:clrMapOvr>
    <a:masterClrMapping/>
  </p:clrMapOvr>
  <p:extLst>
    <p:ext uri="{DCECCB84-F9BA-43D5-87BE-67443E8EF086}">
      <p15:sldGuideLst xmlns:p15="http://schemas.microsoft.com/office/powerpoint/2012/main">
        <p15:guide id="1" orient="horz" pos="1620">
          <p15:clr>
            <a:srgbClr val="FBAE40"/>
          </p15:clr>
        </p15:guide>
        <p15:guide id="2" pos="5329">
          <p15:clr>
            <a:srgbClr val="FBAE40"/>
          </p15:clr>
        </p15:guide>
        <p15:guide id="3" orient="horz" pos="174">
          <p15:clr>
            <a:srgbClr val="FBAE40"/>
          </p15:clr>
        </p15:guide>
        <p15:guide id="4" orient="horz" pos="1161">
          <p15:clr>
            <a:srgbClr val="FBAE40"/>
          </p15:clr>
        </p15:guide>
        <p15:guide id="5" orient="horz" pos="2488">
          <p15:clr>
            <a:srgbClr val="FBAE40"/>
          </p15:clr>
        </p15:guide>
        <p15:guide id="6" pos="8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79DA-D86A-3848-AEDA-A25B99FBEE46}"/>
              </a:ext>
            </a:extLst>
          </p:cNvPr>
          <p:cNvSpPr>
            <a:spLocks noGrp="1"/>
          </p:cNvSpPr>
          <p:nvPr>
            <p:ph type="title"/>
          </p:nvPr>
        </p:nvSpPr>
        <p:spPr>
          <a:xfrm>
            <a:off x="737721" y="1091176"/>
            <a:ext cx="7128808" cy="2852737"/>
          </a:xfrm>
        </p:spPr>
        <p:txBody>
          <a:bodyPr anchor="t">
            <a:normAutofit/>
          </a:bodyPr>
          <a:lstStyle>
            <a:lvl1pPr>
              <a:defRPr sz="7200">
                <a:solidFill>
                  <a:schemeClr val="bg1"/>
                </a:solidFill>
                <a:latin typeface="Helvetica" panose="020B0604020202020204" pitchFamily="34" charset="0"/>
              </a:defRPr>
            </a:lvl1p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DE527D78-4F52-354A-AFE9-81A722E4B35D}"/>
              </a:ext>
            </a:extLst>
          </p:cNvPr>
          <p:cNvSpPr>
            <a:spLocks noGrp="1"/>
          </p:cNvSpPr>
          <p:nvPr>
            <p:ph type="body" idx="1"/>
          </p:nvPr>
        </p:nvSpPr>
        <p:spPr>
          <a:xfrm>
            <a:off x="737721" y="3970901"/>
            <a:ext cx="7128808" cy="1500187"/>
          </a:xfrm>
        </p:spPr>
        <p:txBody>
          <a:bodyPr/>
          <a:lstStyle>
            <a:lvl1pPr marL="0" indent="0">
              <a:buNone/>
              <a:defRPr sz="2400">
                <a:solidFill>
                  <a:schemeClr val="bg1"/>
                </a:solidFill>
                <a:latin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6D31C28-7836-B14E-8FE0-87E9D1F092BC}"/>
              </a:ext>
            </a:extLst>
          </p:cNvPr>
          <p:cNvSpPr>
            <a:spLocks noGrp="1"/>
          </p:cNvSpPr>
          <p:nvPr>
            <p:ph type="dt" sz="half" idx="10"/>
          </p:nvPr>
        </p:nvSpPr>
        <p:spPr>
          <a:xfrm>
            <a:off x="744071" y="6356350"/>
            <a:ext cx="2743200" cy="365125"/>
          </a:xfrm>
        </p:spPr>
        <p:txBody>
          <a:bodyPr/>
          <a:lstStyle>
            <a:lvl1pPr>
              <a:defRPr>
                <a:solidFill>
                  <a:schemeClr val="bg1"/>
                </a:solidFill>
                <a:latin typeface="Helvetica" panose="020B0604020202020204" pitchFamily="34" charset="0"/>
              </a:defRPr>
            </a:lvl1pPr>
          </a:lstStyle>
          <a:p>
            <a:fld id="{EB882AAC-2804-4607-BEFA-40670BFE0F4A}" type="datetime1">
              <a:rPr lang="de-DE" smtClean="0"/>
              <a:t>20.05.2026</a:t>
            </a:fld>
            <a:endParaRPr lang="en-NL" dirty="0"/>
          </a:p>
        </p:txBody>
      </p:sp>
      <p:sp>
        <p:nvSpPr>
          <p:cNvPr id="5" name="Footer Placeholder 4">
            <a:extLst>
              <a:ext uri="{FF2B5EF4-FFF2-40B4-BE49-F238E27FC236}">
                <a16:creationId xmlns:a16="http://schemas.microsoft.com/office/drawing/2014/main" id="{1A0570EB-42C9-9948-9E41-394D9D93C5AD}"/>
              </a:ext>
            </a:extLst>
          </p:cNvPr>
          <p:cNvSpPr>
            <a:spLocks noGrp="1"/>
          </p:cNvSpPr>
          <p:nvPr>
            <p:ph type="ftr" sz="quarter" idx="11"/>
          </p:nvPr>
        </p:nvSpPr>
        <p:spPr>
          <a:xfrm>
            <a:off x="3944471" y="6356350"/>
            <a:ext cx="4114800" cy="365125"/>
          </a:xfrm>
        </p:spPr>
        <p:txBody>
          <a:bodyPr/>
          <a:lstStyle>
            <a:lvl1pPr>
              <a:defRPr>
                <a:solidFill>
                  <a:schemeClr val="bg1"/>
                </a:solidFill>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2ED15683-2687-8F4F-9306-DCE2120F7E64}"/>
              </a:ext>
            </a:extLst>
          </p:cNvPr>
          <p:cNvSpPr>
            <a:spLocks noGrp="1"/>
          </p:cNvSpPr>
          <p:nvPr>
            <p:ph type="sldNum" sz="quarter" idx="12"/>
          </p:nvPr>
        </p:nvSpPr>
        <p:spPr>
          <a:xfrm>
            <a:off x="8516471" y="6356350"/>
            <a:ext cx="2743200" cy="365125"/>
          </a:xfrm>
          <a:prstGeom prst="rect">
            <a:avLst/>
          </a:prstGeom>
        </p:spPr>
        <p:txBody>
          <a:bodyPr/>
          <a:lstStyle>
            <a:lvl1pPr>
              <a:defRPr>
                <a:solidFill>
                  <a:schemeClr val="bg1"/>
                </a:solidFill>
                <a:latin typeface="Helvetica" panose="020B0604020202020204" pitchFamily="34" charset="0"/>
              </a:defRPr>
            </a:lvl1pPr>
          </a:lstStyle>
          <a:p>
            <a:fld id="{3A2E5287-69E2-1347-A42A-498FD30D5A38}" type="slidenum">
              <a:rPr lang="en-NL" smtClean="0"/>
              <a:pPr/>
              <a:t>‹Nr.›</a:t>
            </a:fld>
            <a:endParaRPr lang="en-NL" dirty="0"/>
          </a:p>
        </p:txBody>
      </p:sp>
      <p:sp>
        <p:nvSpPr>
          <p:cNvPr id="7" name="Rectangle 6">
            <a:extLst>
              <a:ext uri="{FF2B5EF4-FFF2-40B4-BE49-F238E27FC236}">
                <a16:creationId xmlns:a16="http://schemas.microsoft.com/office/drawing/2014/main" id="{E3C03B93-7EE7-9546-A2E5-1534A8F78BDE}"/>
              </a:ext>
            </a:extLst>
          </p:cNvPr>
          <p:cNvSpPr/>
          <p:nvPr userDrawn="1"/>
        </p:nvSpPr>
        <p:spPr>
          <a:xfrm>
            <a:off x="819152" y="936621"/>
            <a:ext cx="3600000" cy="120650"/>
          </a:xfrm>
          <a:prstGeom prst="rect">
            <a:avLst/>
          </a:prstGeom>
          <a:solidFill>
            <a:srgbClr val="F53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atin typeface="Helvetica" panose="020B0604020202020204" pitchFamily="34" charset="0"/>
            </a:endParaRPr>
          </a:p>
        </p:txBody>
      </p:sp>
    </p:spTree>
    <p:extLst>
      <p:ext uri="{BB962C8B-B14F-4D97-AF65-F5344CB8AC3E}">
        <p14:creationId xmlns:p14="http://schemas.microsoft.com/office/powerpoint/2010/main" val="248715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79DA-D86A-3848-AEDA-A25B99FBEE46}"/>
              </a:ext>
            </a:extLst>
          </p:cNvPr>
          <p:cNvSpPr>
            <a:spLocks noGrp="1"/>
          </p:cNvSpPr>
          <p:nvPr>
            <p:ph type="title"/>
          </p:nvPr>
        </p:nvSpPr>
        <p:spPr>
          <a:xfrm>
            <a:off x="737721" y="1091176"/>
            <a:ext cx="7128808" cy="2852737"/>
          </a:xfrm>
        </p:spPr>
        <p:txBody>
          <a:bodyPr anchor="t">
            <a:normAutofit/>
          </a:bodyPr>
          <a:lstStyle>
            <a:lvl1pPr>
              <a:defRPr sz="7200">
                <a:solidFill>
                  <a:schemeClr val="tx1"/>
                </a:solidFill>
                <a:latin typeface="Helvetica" panose="020B0604020202020204" pitchFamily="34" charset="0"/>
              </a:defRPr>
            </a:lvl1p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DE527D78-4F52-354A-AFE9-81A722E4B35D}"/>
              </a:ext>
            </a:extLst>
          </p:cNvPr>
          <p:cNvSpPr>
            <a:spLocks noGrp="1"/>
          </p:cNvSpPr>
          <p:nvPr>
            <p:ph type="body" idx="1"/>
          </p:nvPr>
        </p:nvSpPr>
        <p:spPr>
          <a:xfrm>
            <a:off x="737721" y="3970901"/>
            <a:ext cx="7128808" cy="1500187"/>
          </a:xfrm>
        </p:spPr>
        <p:txBody>
          <a:bodyPr/>
          <a:lstStyle>
            <a:lvl1pPr marL="0" indent="0">
              <a:buNone/>
              <a:defRPr sz="2400">
                <a:solidFill>
                  <a:schemeClr val="tx1"/>
                </a:solidFill>
                <a:latin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6D31C28-7836-B14E-8FE0-87E9D1F092BC}"/>
              </a:ext>
            </a:extLst>
          </p:cNvPr>
          <p:cNvSpPr>
            <a:spLocks noGrp="1"/>
          </p:cNvSpPr>
          <p:nvPr>
            <p:ph type="dt" sz="half" idx="10"/>
          </p:nvPr>
        </p:nvSpPr>
        <p:spPr>
          <a:xfrm>
            <a:off x="744071" y="6356350"/>
            <a:ext cx="2743200" cy="365125"/>
          </a:xfrm>
        </p:spPr>
        <p:txBody>
          <a:bodyPr/>
          <a:lstStyle>
            <a:lvl1pPr>
              <a:defRPr>
                <a:solidFill>
                  <a:schemeClr val="tx1"/>
                </a:solidFill>
                <a:latin typeface="Helvetica" panose="020B0604020202020204" pitchFamily="34" charset="0"/>
              </a:defRPr>
            </a:lvl1pPr>
          </a:lstStyle>
          <a:p>
            <a:fld id="{5949F591-7BB7-497F-B1C6-1FA664A18BB5}" type="datetime1">
              <a:rPr lang="de-DE" smtClean="0"/>
              <a:t>20.05.2026</a:t>
            </a:fld>
            <a:endParaRPr lang="en-NL" dirty="0"/>
          </a:p>
        </p:txBody>
      </p:sp>
      <p:sp>
        <p:nvSpPr>
          <p:cNvPr id="5" name="Footer Placeholder 4">
            <a:extLst>
              <a:ext uri="{FF2B5EF4-FFF2-40B4-BE49-F238E27FC236}">
                <a16:creationId xmlns:a16="http://schemas.microsoft.com/office/drawing/2014/main" id="{1A0570EB-42C9-9948-9E41-394D9D93C5AD}"/>
              </a:ext>
            </a:extLst>
          </p:cNvPr>
          <p:cNvSpPr>
            <a:spLocks noGrp="1"/>
          </p:cNvSpPr>
          <p:nvPr>
            <p:ph type="ftr" sz="quarter" idx="11"/>
          </p:nvPr>
        </p:nvSpPr>
        <p:spPr>
          <a:xfrm>
            <a:off x="3944471" y="6356350"/>
            <a:ext cx="4114800" cy="365125"/>
          </a:xfrm>
        </p:spPr>
        <p:txBody>
          <a:bodyPr/>
          <a:lstStyle>
            <a:lvl1pPr>
              <a:defRPr>
                <a:solidFill>
                  <a:schemeClr val="tx1"/>
                </a:solidFill>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2ED15683-2687-8F4F-9306-DCE2120F7E64}"/>
              </a:ext>
            </a:extLst>
          </p:cNvPr>
          <p:cNvSpPr>
            <a:spLocks noGrp="1"/>
          </p:cNvSpPr>
          <p:nvPr>
            <p:ph type="sldNum" sz="quarter" idx="12"/>
          </p:nvPr>
        </p:nvSpPr>
        <p:spPr>
          <a:xfrm>
            <a:off x="8350217" y="6362412"/>
            <a:ext cx="2743200" cy="365125"/>
          </a:xfrm>
          <a:prstGeom prst="rect">
            <a:avLst/>
          </a:prstGeom>
        </p:spPr>
        <p:txBody>
          <a:bodyPr/>
          <a:lstStyle>
            <a:lvl1pPr>
              <a:defRPr>
                <a:solidFill>
                  <a:schemeClr val="tx1"/>
                </a:solidFill>
                <a:latin typeface="Helvetica" panose="020B0604020202020204" pitchFamily="34" charset="0"/>
              </a:defRPr>
            </a:lvl1pPr>
          </a:lstStyle>
          <a:p>
            <a:fld id="{3A2E5287-69E2-1347-A42A-498FD30D5A38}" type="slidenum">
              <a:rPr lang="en-NL" smtClean="0"/>
              <a:pPr/>
              <a:t>‹Nr.›</a:t>
            </a:fld>
            <a:endParaRPr lang="en-NL" dirty="0"/>
          </a:p>
        </p:txBody>
      </p:sp>
      <p:sp>
        <p:nvSpPr>
          <p:cNvPr id="7" name="Rectangle 6">
            <a:extLst>
              <a:ext uri="{FF2B5EF4-FFF2-40B4-BE49-F238E27FC236}">
                <a16:creationId xmlns:a16="http://schemas.microsoft.com/office/drawing/2014/main" id="{E3C03B93-7EE7-9546-A2E5-1534A8F78BDE}"/>
              </a:ext>
            </a:extLst>
          </p:cNvPr>
          <p:cNvSpPr/>
          <p:nvPr userDrawn="1"/>
        </p:nvSpPr>
        <p:spPr>
          <a:xfrm>
            <a:off x="819152" y="936621"/>
            <a:ext cx="3600000" cy="120650"/>
          </a:xfrm>
          <a:prstGeom prst="rect">
            <a:avLst/>
          </a:prstGeom>
          <a:solidFill>
            <a:srgbClr val="F53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atin typeface="Helvetica" panose="020B0604020202020204" pitchFamily="34" charset="0"/>
            </a:endParaRPr>
          </a:p>
        </p:txBody>
      </p:sp>
    </p:spTree>
    <p:extLst>
      <p:ext uri="{BB962C8B-B14F-4D97-AF65-F5344CB8AC3E}">
        <p14:creationId xmlns:p14="http://schemas.microsoft.com/office/powerpoint/2010/main" val="4058910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83D-67C4-154A-8344-3CC13395135D}"/>
              </a:ext>
            </a:extLst>
          </p:cNvPr>
          <p:cNvSpPr>
            <a:spLocks noGrp="1"/>
          </p:cNvSpPr>
          <p:nvPr>
            <p:ph type="title"/>
          </p:nvPr>
        </p:nvSpPr>
        <p:spPr/>
        <p:txBody>
          <a:bodyPr/>
          <a:lstStyle>
            <a:lvl1pPr>
              <a:defRPr>
                <a:latin typeface="Helvetica" panose="020B0604020202020204" pitchFamily="34" charset="0"/>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90CDC57B-62D2-EE47-932C-F3F922CC727B}"/>
              </a:ext>
            </a:extLst>
          </p:cNvPr>
          <p:cNvSpPr>
            <a:spLocks noGrp="1"/>
          </p:cNvSpPr>
          <p:nvPr>
            <p:ph idx="1"/>
          </p:nvPr>
        </p:nvSpPr>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419E0947-72EA-DC46-8EB5-33B1C2DEC74B}"/>
              </a:ext>
            </a:extLst>
          </p:cNvPr>
          <p:cNvSpPr>
            <a:spLocks noGrp="1"/>
          </p:cNvSpPr>
          <p:nvPr>
            <p:ph type="dt" sz="half" idx="10"/>
          </p:nvPr>
        </p:nvSpPr>
        <p:spPr/>
        <p:txBody>
          <a:bodyPr/>
          <a:lstStyle>
            <a:lvl1pPr>
              <a:defRPr>
                <a:latin typeface="Helvetica" panose="020B0604020202020204" pitchFamily="34" charset="0"/>
              </a:defRPr>
            </a:lvl1pPr>
          </a:lstStyle>
          <a:p>
            <a:fld id="{52991679-2FEF-4D16-B070-550254BD14E0}" type="datetime1">
              <a:rPr lang="de-DE" smtClean="0"/>
              <a:t>20.05.2026</a:t>
            </a:fld>
            <a:endParaRPr lang="en-NL" dirty="0"/>
          </a:p>
        </p:txBody>
      </p:sp>
      <p:sp>
        <p:nvSpPr>
          <p:cNvPr id="5" name="Footer Placeholder 4">
            <a:extLst>
              <a:ext uri="{FF2B5EF4-FFF2-40B4-BE49-F238E27FC236}">
                <a16:creationId xmlns:a16="http://schemas.microsoft.com/office/drawing/2014/main" id="{3070B306-003A-BF41-932A-BE8F29CE6D45}"/>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903DAB95-6228-1543-9AF3-7790A1D6940C}"/>
              </a:ext>
            </a:extLst>
          </p:cNvPr>
          <p:cNvSpPr>
            <a:spLocks noGrp="1"/>
          </p:cNvSpPr>
          <p:nvPr>
            <p:ph type="sldNum" sz="quarter" idx="12"/>
          </p:nvPr>
        </p:nvSpPr>
        <p:spPr>
          <a:xfrm>
            <a:off x="9166654" y="6356349"/>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321587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83D-67C4-154A-8344-3CC13395135D}"/>
              </a:ext>
            </a:extLst>
          </p:cNvPr>
          <p:cNvSpPr>
            <a:spLocks noGrp="1"/>
          </p:cNvSpPr>
          <p:nvPr>
            <p:ph type="title"/>
          </p:nvPr>
        </p:nvSpPr>
        <p:spPr/>
        <p:txBody>
          <a:bodyPr/>
          <a:lstStyle>
            <a:lvl1pPr>
              <a:defRPr>
                <a:latin typeface="Helvetica" panose="020B0604020202020204" pitchFamily="34" charset="0"/>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90CDC57B-62D2-EE47-932C-F3F922CC727B}"/>
              </a:ext>
            </a:extLst>
          </p:cNvPr>
          <p:cNvSpPr>
            <a:spLocks noGrp="1"/>
          </p:cNvSpPr>
          <p:nvPr>
            <p:ph idx="1"/>
          </p:nvPr>
        </p:nvSpPr>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419E0947-72EA-DC46-8EB5-33B1C2DEC74B}"/>
              </a:ext>
            </a:extLst>
          </p:cNvPr>
          <p:cNvSpPr>
            <a:spLocks noGrp="1"/>
          </p:cNvSpPr>
          <p:nvPr>
            <p:ph type="dt" sz="half" idx="10"/>
          </p:nvPr>
        </p:nvSpPr>
        <p:spPr/>
        <p:txBody>
          <a:bodyPr/>
          <a:lstStyle>
            <a:lvl1pPr>
              <a:defRPr>
                <a:latin typeface="Helvetica" panose="020B0604020202020204" pitchFamily="34" charset="0"/>
              </a:defRPr>
            </a:lvl1pPr>
          </a:lstStyle>
          <a:p>
            <a:fld id="{BD2A1292-087F-427B-A64E-35BE1FE598DB}" type="datetime1">
              <a:rPr lang="de-DE" smtClean="0"/>
              <a:t>20.05.2026</a:t>
            </a:fld>
            <a:endParaRPr lang="en-NL" dirty="0"/>
          </a:p>
        </p:txBody>
      </p:sp>
      <p:sp>
        <p:nvSpPr>
          <p:cNvPr id="5" name="Footer Placeholder 4">
            <a:extLst>
              <a:ext uri="{FF2B5EF4-FFF2-40B4-BE49-F238E27FC236}">
                <a16:creationId xmlns:a16="http://schemas.microsoft.com/office/drawing/2014/main" id="{3070B306-003A-BF41-932A-BE8F29CE6D45}"/>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903DAB95-6228-1543-9AF3-7790A1D6940C}"/>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135289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530B-D062-954D-B6CA-D8BF5D5CFFFD}"/>
              </a:ext>
            </a:extLst>
          </p:cNvPr>
          <p:cNvSpPr>
            <a:spLocks noGrp="1"/>
          </p:cNvSpPr>
          <p:nvPr>
            <p:ph type="title"/>
          </p:nvPr>
        </p:nvSpPr>
        <p:spPr>
          <a:xfrm>
            <a:off x="838200" y="365125"/>
            <a:ext cx="10515600" cy="974577"/>
          </a:xfrm>
        </p:spPr>
        <p:txBody>
          <a:bodyPr/>
          <a:lstStyle>
            <a:lvl1pPr>
              <a:defRPr>
                <a:latin typeface="Helvetica" panose="020B0604020202020204" pitchFamily="34" charset="0"/>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43BC6C0F-0353-5E48-BE92-36F987D2BB0F}"/>
              </a:ext>
            </a:extLst>
          </p:cNvPr>
          <p:cNvSpPr>
            <a:spLocks noGrp="1"/>
          </p:cNvSpPr>
          <p:nvPr>
            <p:ph sz="half" idx="1"/>
          </p:nvPr>
        </p:nvSpPr>
        <p:spPr>
          <a:xfrm>
            <a:off x="838200" y="1825625"/>
            <a:ext cx="5181600" cy="435133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Content Placeholder 3">
            <a:extLst>
              <a:ext uri="{FF2B5EF4-FFF2-40B4-BE49-F238E27FC236}">
                <a16:creationId xmlns:a16="http://schemas.microsoft.com/office/drawing/2014/main" id="{0B7838C9-064E-ED42-9558-F7B294FF1CB8}"/>
              </a:ext>
            </a:extLst>
          </p:cNvPr>
          <p:cNvSpPr>
            <a:spLocks noGrp="1"/>
          </p:cNvSpPr>
          <p:nvPr>
            <p:ph sz="half" idx="2"/>
          </p:nvPr>
        </p:nvSpPr>
        <p:spPr>
          <a:xfrm>
            <a:off x="6172200" y="1825625"/>
            <a:ext cx="5181600" cy="435133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5" name="Date Placeholder 4">
            <a:extLst>
              <a:ext uri="{FF2B5EF4-FFF2-40B4-BE49-F238E27FC236}">
                <a16:creationId xmlns:a16="http://schemas.microsoft.com/office/drawing/2014/main" id="{6BE30219-DAA1-7549-8972-B96984A34F8D}"/>
              </a:ext>
            </a:extLst>
          </p:cNvPr>
          <p:cNvSpPr>
            <a:spLocks noGrp="1"/>
          </p:cNvSpPr>
          <p:nvPr>
            <p:ph type="dt" sz="half" idx="10"/>
          </p:nvPr>
        </p:nvSpPr>
        <p:spPr/>
        <p:txBody>
          <a:bodyPr/>
          <a:lstStyle>
            <a:lvl1pPr>
              <a:defRPr>
                <a:latin typeface="Helvetica" panose="020B0604020202020204" pitchFamily="34" charset="0"/>
              </a:defRPr>
            </a:lvl1pPr>
          </a:lstStyle>
          <a:p>
            <a:fld id="{1DC530A1-F795-4EE4-B136-7EECF9552CBB}" type="datetime1">
              <a:rPr lang="de-DE" smtClean="0"/>
              <a:t>20.05.2026</a:t>
            </a:fld>
            <a:endParaRPr lang="en-NL" dirty="0"/>
          </a:p>
        </p:txBody>
      </p:sp>
      <p:sp>
        <p:nvSpPr>
          <p:cNvPr id="6" name="Footer Placeholder 5">
            <a:extLst>
              <a:ext uri="{FF2B5EF4-FFF2-40B4-BE49-F238E27FC236}">
                <a16:creationId xmlns:a16="http://schemas.microsoft.com/office/drawing/2014/main" id="{B1C8BACD-924E-DB43-8DF6-2E31A16CDC60}"/>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8" name="Slide Number Placeholder 5">
            <a:extLst>
              <a:ext uri="{FF2B5EF4-FFF2-40B4-BE49-F238E27FC236}">
                <a16:creationId xmlns:a16="http://schemas.microsoft.com/office/drawing/2014/main" id="{89F9EF82-D769-8846-B9D2-4012A2F83FAE}"/>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767225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530B-D062-954D-B6CA-D8BF5D5CFFFD}"/>
              </a:ext>
            </a:extLst>
          </p:cNvPr>
          <p:cNvSpPr>
            <a:spLocks noGrp="1"/>
          </p:cNvSpPr>
          <p:nvPr>
            <p:ph type="title"/>
          </p:nvPr>
        </p:nvSpPr>
        <p:spPr>
          <a:xfrm>
            <a:off x="838200" y="365125"/>
            <a:ext cx="10515600" cy="974577"/>
          </a:xfrm>
        </p:spPr>
        <p:txBody>
          <a:bodyPr/>
          <a:lstStyle>
            <a:lvl1pPr>
              <a:defRPr>
                <a:latin typeface="Helvetica" panose="020B0604020202020204" pitchFamily="34" charset="0"/>
                <a:cs typeface="Helvetica" panose="020B0604020202020204" pitchFamily="34" charset="0"/>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43BC6C0F-0353-5E48-BE92-36F987D2BB0F}"/>
              </a:ext>
            </a:extLst>
          </p:cNvPr>
          <p:cNvSpPr>
            <a:spLocks noGrp="1"/>
          </p:cNvSpPr>
          <p:nvPr>
            <p:ph sz="half" idx="1"/>
          </p:nvPr>
        </p:nvSpPr>
        <p:spPr>
          <a:xfrm>
            <a:off x="838200" y="1825625"/>
            <a:ext cx="5181600" cy="4351338"/>
          </a:xfr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Content Placeholder 3">
            <a:extLst>
              <a:ext uri="{FF2B5EF4-FFF2-40B4-BE49-F238E27FC236}">
                <a16:creationId xmlns:a16="http://schemas.microsoft.com/office/drawing/2014/main" id="{0B7838C9-064E-ED42-9558-F7B294FF1CB8}"/>
              </a:ext>
            </a:extLst>
          </p:cNvPr>
          <p:cNvSpPr>
            <a:spLocks noGrp="1"/>
          </p:cNvSpPr>
          <p:nvPr>
            <p:ph sz="half" idx="2"/>
          </p:nvPr>
        </p:nvSpPr>
        <p:spPr>
          <a:xfrm>
            <a:off x="6172200" y="1825625"/>
            <a:ext cx="5181600" cy="4351338"/>
          </a:xfrm>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5" name="Date Placeholder 4">
            <a:extLst>
              <a:ext uri="{FF2B5EF4-FFF2-40B4-BE49-F238E27FC236}">
                <a16:creationId xmlns:a16="http://schemas.microsoft.com/office/drawing/2014/main" id="{6BE30219-DAA1-7549-8972-B96984A34F8D}"/>
              </a:ext>
            </a:extLst>
          </p:cNvPr>
          <p:cNvSpPr>
            <a:spLocks noGrp="1"/>
          </p:cNvSpPr>
          <p:nvPr>
            <p:ph type="dt" sz="half" idx="10"/>
          </p:nvPr>
        </p:nvSpPr>
        <p:spPr/>
        <p:txBody>
          <a:bodyPr/>
          <a:lstStyle>
            <a:lvl1pPr>
              <a:defRPr>
                <a:latin typeface="Helvetica" panose="020B0604020202020204" pitchFamily="34" charset="0"/>
              </a:defRPr>
            </a:lvl1pPr>
          </a:lstStyle>
          <a:p>
            <a:fld id="{3DE93A24-AD91-4D26-9EFF-C9B427B34EDA}" type="datetime1">
              <a:rPr lang="de-DE" smtClean="0"/>
              <a:t>20.05.2026</a:t>
            </a:fld>
            <a:endParaRPr lang="en-NL" dirty="0"/>
          </a:p>
        </p:txBody>
      </p:sp>
      <p:sp>
        <p:nvSpPr>
          <p:cNvPr id="6" name="Footer Placeholder 5">
            <a:extLst>
              <a:ext uri="{FF2B5EF4-FFF2-40B4-BE49-F238E27FC236}">
                <a16:creationId xmlns:a16="http://schemas.microsoft.com/office/drawing/2014/main" id="{B1C8BACD-924E-DB43-8DF6-2E31A16CDC60}"/>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8" name="Slide Number Placeholder 5">
            <a:extLst>
              <a:ext uri="{FF2B5EF4-FFF2-40B4-BE49-F238E27FC236}">
                <a16:creationId xmlns:a16="http://schemas.microsoft.com/office/drawing/2014/main" id="{89F9EF82-D769-8846-B9D2-4012A2F83FAE}"/>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2038959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293B-4FDB-7645-ACEF-0020753B4B54}"/>
              </a:ext>
            </a:extLst>
          </p:cNvPr>
          <p:cNvSpPr>
            <a:spLocks noGrp="1"/>
          </p:cNvSpPr>
          <p:nvPr>
            <p:ph type="title"/>
          </p:nvPr>
        </p:nvSpPr>
        <p:spPr>
          <a:xfrm>
            <a:off x="839788" y="365125"/>
            <a:ext cx="10515600" cy="1325563"/>
          </a:xfrm>
        </p:spPr>
        <p:txBody>
          <a:bodyPr/>
          <a:lstStyle>
            <a:lvl1pPr>
              <a:defRPr>
                <a:latin typeface="Helvetica" panose="020B0604020202020204" pitchFamily="34" charset="0"/>
              </a:defRPr>
            </a:lvl1p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33B201DE-B0E5-1C4D-994B-526E83CA598A}"/>
              </a:ext>
            </a:extLst>
          </p:cNvPr>
          <p:cNvSpPr>
            <a:spLocks noGrp="1"/>
          </p:cNvSpPr>
          <p:nvPr>
            <p:ph type="body" idx="1"/>
          </p:nvPr>
        </p:nvSpPr>
        <p:spPr>
          <a:xfrm>
            <a:off x="839788" y="1681163"/>
            <a:ext cx="5157787" cy="823912"/>
          </a:xfrm>
        </p:spPr>
        <p:txBody>
          <a:bodyPr anchor="b"/>
          <a:lstStyle>
            <a:lvl1pPr marL="0" indent="0">
              <a:buNone/>
              <a:defRPr sz="2400" b="1">
                <a:latin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95FCBB0-1944-2F4C-95C2-A4B7C5009665}"/>
              </a:ext>
            </a:extLst>
          </p:cNvPr>
          <p:cNvSpPr>
            <a:spLocks noGrp="1"/>
          </p:cNvSpPr>
          <p:nvPr>
            <p:ph sz="half" idx="2"/>
          </p:nvPr>
        </p:nvSpPr>
        <p:spPr>
          <a:xfrm>
            <a:off x="839788" y="2505075"/>
            <a:ext cx="5157787" cy="368458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5" name="Text Placeholder 4">
            <a:extLst>
              <a:ext uri="{FF2B5EF4-FFF2-40B4-BE49-F238E27FC236}">
                <a16:creationId xmlns:a16="http://schemas.microsoft.com/office/drawing/2014/main" id="{F033AC7F-1928-AC4B-93D0-61401F34806B}"/>
              </a:ext>
            </a:extLst>
          </p:cNvPr>
          <p:cNvSpPr>
            <a:spLocks noGrp="1"/>
          </p:cNvSpPr>
          <p:nvPr>
            <p:ph type="body" sz="quarter" idx="3"/>
          </p:nvPr>
        </p:nvSpPr>
        <p:spPr>
          <a:xfrm>
            <a:off x="6172200" y="1681163"/>
            <a:ext cx="5183188" cy="823912"/>
          </a:xfrm>
        </p:spPr>
        <p:txBody>
          <a:bodyPr anchor="b"/>
          <a:lstStyle>
            <a:lvl1pPr marL="0" indent="0">
              <a:buNone/>
              <a:defRPr sz="2400" b="1">
                <a:latin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FF277426-743A-0145-B968-C592B4941476}"/>
              </a:ext>
            </a:extLst>
          </p:cNvPr>
          <p:cNvSpPr>
            <a:spLocks noGrp="1"/>
          </p:cNvSpPr>
          <p:nvPr>
            <p:ph sz="quarter" idx="4"/>
          </p:nvPr>
        </p:nvSpPr>
        <p:spPr>
          <a:xfrm>
            <a:off x="6172200" y="2505075"/>
            <a:ext cx="5183188" cy="368458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7" name="Date Placeholder 6">
            <a:extLst>
              <a:ext uri="{FF2B5EF4-FFF2-40B4-BE49-F238E27FC236}">
                <a16:creationId xmlns:a16="http://schemas.microsoft.com/office/drawing/2014/main" id="{087EDF2E-4203-6B43-86EC-D4C88B02733D}"/>
              </a:ext>
            </a:extLst>
          </p:cNvPr>
          <p:cNvSpPr>
            <a:spLocks noGrp="1"/>
          </p:cNvSpPr>
          <p:nvPr>
            <p:ph type="dt" sz="half" idx="10"/>
          </p:nvPr>
        </p:nvSpPr>
        <p:spPr/>
        <p:txBody>
          <a:bodyPr/>
          <a:lstStyle>
            <a:lvl1pPr>
              <a:defRPr>
                <a:latin typeface="Helvetica" panose="020B0604020202020204" pitchFamily="34" charset="0"/>
              </a:defRPr>
            </a:lvl1pPr>
          </a:lstStyle>
          <a:p>
            <a:fld id="{3D472DEA-26BF-4CEC-8A54-57300850A83B}" type="datetime1">
              <a:rPr lang="de-DE" smtClean="0"/>
              <a:t>20.05.2026</a:t>
            </a:fld>
            <a:endParaRPr lang="en-NL" dirty="0"/>
          </a:p>
        </p:txBody>
      </p:sp>
      <p:sp>
        <p:nvSpPr>
          <p:cNvPr id="8" name="Footer Placeholder 7">
            <a:extLst>
              <a:ext uri="{FF2B5EF4-FFF2-40B4-BE49-F238E27FC236}">
                <a16:creationId xmlns:a16="http://schemas.microsoft.com/office/drawing/2014/main" id="{51EC8856-28A2-F14C-AD8C-F10C65380F8D}"/>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10" name="Slide Number Placeholder 5">
            <a:extLst>
              <a:ext uri="{FF2B5EF4-FFF2-40B4-BE49-F238E27FC236}">
                <a16:creationId xmlns:a16="http://schemas.microsoft.com/office/drawing/2014/main" id="{C400D05F-5CBC-1D47-B0B8-05AAA4B70B33}"/>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2266069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293B-4FDB-7645-ACEF-0020753B4B54}"/>
              </a:ext>
            </a:extLst>
          </p:cNvPr>
          <p:cNvSpPr>
            <a:spLocks noGrp="1"/>
          </p:cNvSpPr>
          <p:nvPr>
            <p:ph type="title"/>
          </p:nvPr>
        </p:nvSpPr>
        <p:spPr>
          <a:xfrm>
            <a:off x="839788" y="365125"/>
            <a:ext cx="10515600" cy="1325563"/>
          </a:xfrm>
        </p:spPr>
        <p:txBody>
          <a:bodyPr/>
          <a:lstStyle>
            <a:lvl1pPr>
              <a:defRPr>
                <a:latin typeface="Helvetica" panose="020B0604020202020204" pitchFamily="34" charset="0"/>
              </a:defRPr>
            </a:lvl1p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33B201DE-B0E5-1C4D-994B-526E83CA598A}"/>
              </a:ext>
            </a:extLst>
          </p:cNvPr>
          <p:cNvSpPr>
            <a:spLocks noGrp="1"/>
          </p:cNvSpPr>
          <p:nvPr>
            <p:ph type="body" idx="1"/>
          </p:nvPr>
        </p:nvSpPr>
        <p:spPr>
          <a:xfrm>
            <a:off x="839788" y="1681163"/>
            <a:ext cx="5157787" cy="823912"/>
          </a:xfrm>
        </p:spPr>
        <p:txBody>
          <a:bodyPr anchor="b"/>
          <a:lstStyle>
            <a:lvl1pPr marL="0" indent="0">
              <a:buNone/>
              <a:defRPr sz="2400" b="1">
                <a:latin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95FCBB0-1944-2F4C-95C2-A4B7C5009665}"/>
              </a:ext>
            </a:extLst>
          </p:cNvPr>
          <p:cNvSpPr>
            <a:spLocks noGrp="1"/>
          </p:cNvSpPr>
          <p:nvPr>
            <p:ph sz="half" idx="2"/>
          </p:nvPr>
        </p:nvSpPr>
        <p:spPr>
          <a:xfrm>
            <a:off x="839788" y="2505075"/>
            <a:ext cx="5157787" cy="368458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5" name="Text Placeholder 4">
            <a:extLst>
              <a:ext uri="{FF2B5EF4-FFF2-40B4-BE49-F238E27FC236}">
                <a16:creationId xmlns:a16="http://schemas.microsoft.com/office/drawing/2014/main" id="{F033AC7F-1928-AC4B-93D0-61401F34806B}"/>
              </a:ext>
            </a:extLst>
          </p:cNvPr>
          <p:cNvSpPr>
            <a:spLocks noGrp="1"/>
          </p:cNvSpPr>
          <p:nvPr>
            <p:ph type="body" sz="quarter" idx="3"/>
          </p:nvPr>
        </p:nvSpPr>
        <p:spPr>
          <a:xfrm>
            <a:off x="6172200" y="1681163"/>
            <a:ext cx="5183188" cy="823912"/>
          </a:xfrm>
        </p:spPr>
        <p:txBody>
          <a:bodyPr anchor="b"/>
          <a:lstStyle>
            <a:lvl1pPr marL="0" indent="0">
              <a:buNone/>
              <a:defRPr sz="2400" b="1">
                <a:latin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FF277426-743A-0145-B968-C592B4941476}"/>
              </a:ext>
            </a:extLst>
          </p:cNvPr>
          <p:cNvSpPr>
            <a:spLocks noGrp="1"/>
          </p:cNvSpPr>
          <p:nvPr>
            <p:ph sz="quarter" idx="4"/>
          </p:nvPr>
        </p:nvSpPr>
        <p:spPr>
          <a:xfrm>
            <a:off x="6172200" y="2505075"/>
            <a:ext cx="5183188" cy="368458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7" name="Date Placeholder 6">
            <a:extLst>
              <a:ext uri="{FF2B5EF4-FFF2-40B4-BE49-F238E27FC236}">
                <a16:creationId xmlns:a16="http://schemas.microsoft.com/office/drawing/2014/main" id="{087EDF2E-4203-6B43-86EC-D4C88B02733D}"/>
              </a:ext>
            </a:extLst>
          </p:cNvPr>
          <p:cNvSpPr>
            <a:spLocks noGrp="1"/>
          </p:cNvSpPr>
          <p:nvPr>
            <p:ph type="dt" sz="half" idx="10"/>
          </p:nvPr>
        </p:nvSpPr>
        <p:spPr/>
        <p:txBody>
          <a:bodyPr/>
          <a:lstStyle>
            <a:lvl1pPr>
              <a:defRPr>
                <a:latin typeface="Helvetica" panose="020B0604020202020204" pitchFamily="34" charset="0"/>
              </a:defRPr>
            </a:lvl1pPr>
          </a:lstStyle>
          <a:p>
            <a:fld id="{21A46157-DCC6-47FC-A939-3843CB5941DC}" type="datetime1">
              <a:rPr lang="de-DE" smtClean="0"/>
              <a:t>20.05.2026</a:t>
            </a:fld>
            <a:endParaRPr lang="en-NL" dirty="0"/>
          </a:p>
        </p:txBody>
      </p:sp>
      <p:sp>
        <p:nvSpPr>
          <p:cNvPr id="8" name="Footer Placeholder 7">
            <a:extLst>
              <a:ext uri="{FF2B5EF4-FFF2-40B4-BE49-F238E27FC236}">
                <a16:creationId xmlns:a16="http://schemas.microsoft.com/office/drawing/2014/main" id="{51EC8856-28A2-F14C-AD8C-F10C65380F8D}"/>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10" name="Slide Number Placeholder 5">
            <a:extLst>
              <a:ext uri="{FF2B5EF4-FFF2-40B4-BE49-F238E27FC236}">
                <a16:creationId xmlns:a16="http://schemas.microsoft.com/office/drawing/2014/main" id="{C400D05F-5CBC-1D47-B0B8-05AAA4B70B33}"/>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75790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ig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889C-093D-DF4E-818B-25C6A114864E}"/>
              </a:ext>
            </a:extLst>
          </p:cNvPr>
          <p:cNvSpPr>
            <a:spLocks noGrp="1"/>
          </p:cNvSpPr>
          <p:nvPr>
            <p:ph type="title"/>
          </p:nvPr>
        </p:nvSpPr>
        <p:spPr>
          <a:xfrm>
            <a:off x="2241176" y="2718360"/>
            <a:ext cx="7772400" cy="710640"/>
          </a:xfrm>
          <a:solidFill>
            <a:srgbClr val="F53D3F"/>
          </a:solidFill>
        </p:spPr>
        <p:txBody>
          <a:bodyPr>
            <a:normAutofit/>
          </a:bodyPr>
          <a:lstStyle>
            <a:lvl1pPr algn="ctr">
              <a:defRPr sz="6000">
                <a:solidFill>
                  <a:schemeClr val="bg1"/>
                </a:solidFill>
              </a:defRPr>
            </a:lvl1pPr>
          </a:lstStyle>
          <a:p>
            <a:r>
              <a:rPr lang="en-GB"/>
              <a:t>Click to edit Master title style</a:t>
            </a:r>
            <a:endParaRPr lang="en-NL" dirty="0"/>
          </a:p>
        </p:txBody>
      </p:sp>
      <p:sp>
        <p:nvSpPr>
          <p:cNvPr id="3" name="Date Placeholder 2">
            <a:extLst>
              <a:ext uri="{FF2B5EF4-FFF2-40B4-BE49-F238E27FC236}">
                <a16:creationId xmlns:a16="http://schemas.microsoft.com/office/drawing/2014/main" id="{01420BFE-A184-E047-801B-ED3F4D1538BE}"/>
              </a:ext>
            </a:extLst>
          </p:cNvPr>
          <p:cNvSpPr>
            <a:spLocks noGrp="1"/>
          </p:cNvSpPr>
          <p:nvPr>
            <p:ph type="dt" sz="half" idx="10"/>
          </p:nvPr>
        </p:nvSpPr>
        <p:spPr/>
        <p:txBody>
          <a:bodyPr/>
          <a:lstStyle>
            <a:lvl1pPr>
              <a:defRPr>
                <a:latin typeface="Helvetica" panose="020B0604020202020204" pitchFamily="34" charset="0"/>
              </a:defRPr>
            </a:lvl1pPr>
          </a:lstStyle>
          <a:p>
            <a:fld id="{6B29B0EA-5FCF-4ABA-86D4-5A32516001B4}" type="datetime1">
              <a:rPr lang="de-DE" smtClean="0"/>
              <a:t>20.05.2026</a:t>
            </a:fld>
            <a:endParaRPr lang="en-NL" dirty="0"/>
          </a:p>
        </p:txBody>
      </p:sp>
      <p:sp>
        <p:nvSpPr>
          <p:cNvPr id="4" name="Footer Placeholder 3">
            <a:extLst>
              <a:ext uri="{FF2B5EF4-FFF2-40B4-BE49-F238E27FC236}">
                <a16:creationId xmlns:a16="http://schemas.microsoft.com/office/drawing/2014/main" id="{19BCCC33-4B97-DA4D-B214-773D91015303}"/>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B95EF188-94BF-9948-9DD1-BB106EC77F56}"/>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150211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Big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889C-093D-DF4E-818B-25C6A114864E}"/>
              </a:ext>
            </a:extLst>
          </p:cNvPr>
          <p:cNvSpPr>
            <a:spLocks noGrp="1"/>
          </p:cNvSpPr>
          <p:nvPr>
            <p:ph type="title"/>
          </p:nvPr>
        </p:nvSpPr>
        <p:spPr>
          <a:xfrm>
            <a:off x="1952064" y="2353235"/>
            <a:ext cx="8287871" cy="1853640"/>
          </a:xfrm>
          <a:solidFill>
            <a:srgbClr val="F53D3F"/>
          </a:solidFill>
        </p:spPr>
        <p:txBody>
          <a:bodyPr>
            <a:normAutofit/>
          </a:bodyPr>
          <a:lstStyle>
            <a:lvl1pPr algn="ctr">
              <a:defRPr sz="6000">
                <a:solidFill>
                  <a:schemeClr val="tx1"/>
                </a:solidFill>
              </a:defRPr>
            </a:lvl1pPr>
          </a:lstStyle>
          <a:p>
            <a:r>
              <a:rPr lang="en-GB"/>
              <a:t>Click to edit Master title style</a:t>
            </a:r>
            <a:endParaRPr lang="en-NL" dirty="0"/>
          </a:p>
        </p:txBody>
      </p:sp>
      <p:sp>
        <p:nvSpPr>
          <p:cNvPr id="3" name="Date Placeholder 2">
            <a:extLst>
              <a:ext uri="{FF2B5EF4-FFF2-40B4-BE49-F238E27FC236}">
                <a16:creationId xmlns:a16="http://schemas.microsoft.com/office/drawing/2014/main" id="{01420BFE-A184-E047-801B-ED3F4D1538BE}"/>
              </a:ext>
            </a:extLst>
          </p:cNvPr>
          <p:cNvSpPr>
            <a:spLocks noGrp="1"/>
          </p:cNvSpPr>
          <p:nvPr>
            <p:ph type="dt" sz="half" idx="10"/>
          </p:nvPr>
        </p:nvSpPr>
        <p:spPr/>
        <p:txBody>
          <a:bodyPr/>
          <a:lstStyle>
            <a:lvl1pPr>
              <a:defRPr>
                <a:latin typeface="Helvetica" panose="020B0604020202020204" pitchFamily="34" charset="0"/>
              </a:defRPr>
            </a:lvl1pPr>
          </a:lstStyle>
          <a:p>
            <a:fld id="{80FC9DFC-B4E9-4758-AFA9-60E9E0442F12}" type="datetime1">
              <a:rPr lang="de-DE" smtClean="0"/>
              <a:t>20.05.2026</a:t>
            </a:fld>
            <a:endParaRPr lang="en-NL" dirty="0"/>
          </a:p>
        </p:txBody>
      </p:sp>
      <p:sp>
        <p:nvSpPr>
          <p:cNvPr id="4" name="Footer Placeholder 3">
            <a:extLst>
              <a:ext uri="{FF2B5EF4-FFF2-40B4-BE49-F238E27FC236}">
                <a16:creationId xmlns:a16="http://schemas.microsoft.com/office/drawing/2014/main" id="{19BCCC33-4B97-DA4D-B214-773D91015303}"/>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B95EF188-94BF-9948-9DD1-BB106EC77F56}"/>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2735765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4" name="Inhaltsplatzhalter 3"/>
          <p:cNvSpPr>
            <a:spLocks noGrp="1"/>
          </p:cNvSpPr>
          <p:nvPr>
            <p:ph sz="quarter" idx="10"/>
          </p:nvPr>
        </p:nvSpPr>
        <p:spPr>
          <a:xfrm>
            <a:off x="1727201" y="1449389"/>
            <a:ext cx="9986963" cy="4526612"/>
          </a:xfrm>
        </p:spPr>
        <p:txBody>
          <a:body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‹Nr.›</a:t>
            </a:fld>
            <a:endParaRPr lang="de-CH" dirty="0"/>
          </a:p>
        </p:txBody>
      </p:sp>
      <p:sp>
        <p:nvSpPr>
          <p:cNvPr id="6" name="Titel 5"/>
          <p:cNvSpPr>
            <a:spLocks noGrp="1"/>
          </p:cNvSpPr>
          <p:nvPr>
            <p:ph type="title"/>
          </p:nvPr>
        </p:nvSpPr>
        <p:spPr/>
        <p:txBody>
          <a:bodyPr/>
          <a:lstStyle/>
          <a:p>
            <a:r>
              <a:rPr lang="de-CH" noProof="0" dirty="0"/>
              <a:t>Titelmasterformat durch Klicken bearbeiten</a:t>
            </a:r>
          </a:p>
        </p:txBody>
      </p:sp>
    </p:spTree>
    <p:extLst>
      <p:ext uri="{BB962C8B-B14F-4D97-AF65-F5344CB8AC3E}">
        <p14:creationId xmlns:p14="http://schemas.microsoft.com/office/powerpoint/2010/main" val="36502279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_Big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889C-093D-DF4E-818B-25C6A114864E}"/>
              </a:ext>
            </a:extLst>
          </p:cNvPr>
          <p:cNvSpPr>
            <a:spLocks noGrp="1"/>
          </p:cNvSpPr>
          <p:nvPr>
            <p:ph type="title"/>
          </p:nvPr>
        </p:nvSpPr>
        <p:spPr>
          <a:xfrm>
            <a:off x="1952064" y="2353235"/>
            <a:ext cx="8287871" cy="1853640"/>
          </a:xfrm>
          <a:solidFill>
            <a:schemeClr val="tx1"/>
          </a:solidFill>
        </p:spPr>
        <p:txBody>
          <a:bodyPr>
            <a:normAutofit/>
          </a:bodyPr>
          <a:lstStyle>
            <a:lvl1pPr algn="ctr">
              <a:defRPr sz="6000">
                <a:solidFill>
                  <a:schemeClr val="bg1"/>
                </a:solidFill>
              </a:defRPr>
            </a:lvl1pPr>
          </a:lstStyle>
          <a:p>
            <a:r>
              <a:rPr lang="en-GB"/>
              <a:t>Click to edit Master title style</a:t>
            </a:r>
            <a:endParaRPr lang="en-NL" dirty="0"/>
          </a:p>
        </p:txBody>
      </p:sp>
      <p:sp>
        <p:nvSpPr>
          <p:cNvPr id="3" name="Date Placeholder 2">
            <a:extLst>
              <a:ext uri="{FF2B5EF4-FFF2-40B4-BE49-F238E27FC236}">
                <a16:creationId xmlns:a16="http://schemas.microsoft.com/office/drawing/2014/main" id="{01420BFE-A184-E047-801B-ED3F4D1538BE}"/>
              </a:ext>
            </a:extLst>
          </p:cNvPr>
          <p:cNvSpPr>
            <a:spLocks noGrp="1"/>
          </p:cNvSpPr>
          <p:nvPr>
            <p:ph type="dt" sz="half" idx="10"/>
          </p:nvPr>
        </p:nvSpPr>
        <p:spPr/>
        <p:txBody>
          <a:bodyPr/>
          <a:lstStyle>
            <a:lvl1pPr>
              <a:defRPr>
                <a:latin typeface="Helvetica" panose="020B0604020202020204" pitchFamily="34" charset="0"/>
              </a:defRPr>
            </a:lvl1pPr>
          </a:lstStyle>
          <a:p>
            <a:fld id="{F20F3B9E-804F-49F9-AD62-8F1072231966}" type="datetime1">
              <a:rPr lang="de-DE" smtClean="0"/>
              <a:t>20.05.2026</a:t>
            </a:fld>
            <a:endParaRPr lang="en-NL" dirty="0"/>
          </a:p>
        </p:txBody>
      </p:sp>
      <p:sp>
        <p:nvSpPr>
          <p:cNvPr id="4" name="Footer Placeholder 3">
            <a:extLst>
              <a:ext uri="{FF2B5EF4-FFF2-40B4-BE49-F238E27FC236}">
                <a16:creationId xmlns:a16="http://schemas.microsoft.com/office/drawing/2014/main" id="{19BCCC33-4B97-DA4D-B214-773D91015303}"/>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B95EF188-94BF-9948-9DD1-BB106EC77F56}"/>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51370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4778F-E307-C04B-A54D-E40D3D944D7F}"/>
              </a:ext>
            </a:extLst>
          </p:cNvPr>
          <p:cNvSpPr>
            <a:spLocks noGrp="1"/>
          </p:cNvSpPr>
          <p:nvPr>
            <p:ph type="dt" sz="half" idx="10"/>
          </p:nvPr>
        </p:nvSpPr>
        <p:spPr/>
        <p:txBody>
          <a:bodyPr/>
          <a:lstStyle>
            <a:lvl1pPr>
              <a:defRPr>
                <a:latin typeface="Helvetica" panose="020B0604020202020204" pitchFamily="34" charset="0"/>
              </a:defRPr>
            </a:lvl1pPr>
          </a:lstStyle>
          <a:p>
            <a:fld id="{D6385CB6-F53F-4A3F-9EB5-5032F6107CA8}" type="datetime1">
              <a:rPr lang="de-DE" smtClean="0"/>
              <a:t>20.05.2026</a:t>
            </a:fld>
            <a:endParaRPr lang="en-NL" dirty="0"/>
          </a:p>
        </p:txBody>
      </p:sp>
      <p:sp>
        <p:nvSpPr>
          <p:cNvPr id="3" name="Footer Placeholder 2">
            <a:extLst>
              <a:ext uri="{FF2B5EF4-FFF2-40B4-BE49-F238E27FC236}">
                <a16:creationId xmlns:a16="http://schemas.microsoft.com/office/drawing/2014/main" id="{83E132F8-48F7-4C42-8061-A13294EFD6A1}"/>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5" name="Slide Number Placeholder 5">
            <a:extLst>
              <a:ext uri="{FF2B5EF4-FFF2-40B4-BE49-F238E27FC236}">
                <a16:creationId xmlns:a16="http://schemas.microsoft.com/office/drawing/2014/main" id="{92E525A2-3526-2843-9245-727AD54EFF3F}"/>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2710528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4778F-E307-C04B-A54D-E40D3D944D7F}"/>
              </a:ext>
            </a:extLst>
          </p:cNvPr>
          <p:cNvSpPr>
            <a:spLocks noGrp="1"/>
          </p:cNvSpPr>
          <p:nvPr>
            <p:ph type="dt" sz="half" idx="10"/>
          </p:nvPr>
        </p:nvSpPr>
        <p:spPr/>
        <p:txBody>
          <a:bodyPr/>
          <a:lstStyle>
            <a:lvl1pPr>
              <a:defRPr>
                <a:latin typeface="Helvetica" panose="020B0604020202020204" pitchFamily="34" charset="0"/>
              </a:defRPr>
            </a:lvl1pPr>
          </a:lstStyle>
          <a:p>
            <a:fld id="{CDA11BA2-9EA7-4657-B080-EB8F69B0EF3C}" type="datetime1">
              <a:rPr lang="de-DE" smtClean="0"/>
              <a:t>20.05.2026</a:t>
            </a:fld>
            <a:endParaRPr lang="en-NL" dirty="0"/>
          </a:p>
        </p:txBody>
      </p:sp>
      <p:sp>
        <p:nvSpPr>
          <p:cNvPr id="3" name="Footer Placeholder 2">
            <a:extLst>
              <a:ext uri="{FF2B5EF4-FFF2-40B4-BE49-F238E27FC236}">
                <a16:creationId xmlns:a16="http://schemas.microsoft.com/office/drawing/2014/main" id="{83E132F8-48F7-4C42-8061-A13294EFD6A1}"/>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5" name="Slide Number Placeholder 5">
            <a:extLst>
              <a:ext uri="{FF2B5EF4-FFF2-40B4-BE49-F238E27FC236}">
                <a16:creationId xmlns:a16="http://schemas.microsoft.com/office/drawing/2014/main" id="{92E525A2-3526-2843-9245-727AD54EFF3F}"/>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3580956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4FD1-CCD8-F047-817D-5006E05D8A46}"/>
              </a:ext>
            </a:extLst>
          </p:cNvPr>
          <p:cNvSpPr>
            <a:spLocks noGrp="1"/>
          </p:cNvSpPr>
          <p:nvPr>
            <p:ph type="title"/>
          </p:nvPr>
        </p:nvSpPr>
        <p:spPr>
          <a:xfrm>
            <a:off x="839788" y="457200"/>
            <a:ext cx="3932237" cy="1600200"/>
          </a:xfrm>
        </p:spPr>
        <p:txBody>
          <a:bodyPr anchor="b"/>
          <a:lstStyle>
            <a:lvl1pPr>
              <a:defRPr sz="3200">
                <a:latin typeface="Helvetica" panose="020B0604020202020204" pitchFamily="34" charset="0"/>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3A6EE738-E171-A543-9084-E4AD805A60A2}"/>
              </a:ext>
            </a:extLst>
          </p:cNvPr>
          <p:cNvSpPr>
            <a:spLocks noGrp="1"/>
          </p:cNvSpPr>
          <p:nvPr>
            <p:ph idx="1"/>
          </p:nvPr>
        </p:nvSpPr>
        <p:spPr>
          <a:xfrm>
            <a:off x="5183188" y="987425"/>
            <a:ext cx="6172200" cy="4873625"/>
          </a:xfrm>
        </p:spPr>
        <p:txBody>
          <a:bodyPr/>
          <a:lstStyle>
            <a:lvl1pPr>
              <a:defRPr sz="3200">
                <a:latin typeface="Helvetica" panose="020B0604020202020204" pitchFamily="34" charset="0"/>
              </a:defRPr>
            </a:lvl1pPr>
            <a:lvl2pPr>
              <a:defRPr sz="2800">
                <a:latin typeface="Helvetica" panose="020B0604020202020204" pitchFamily="34" charset="0"/>
              </a:defRPr>
            </a:lvl2pPr>
            <a:lvl3pPr>
              <a:defRPr sz="2400">
                <a:latin typeface="Helvetica" panose="020B0604020202020204" pitchFamily="34" charset="0"/>
              </a:defRPr>
            </a:lvl3pPr>
            <a:lvl4pPr>
              <a:defRPr sz="2000">
                <a:latin typeface="Helvetica" panose="020B0604020202020204" pitchFamily="34" charset="0"/>
              </a:defRPr>
            </a:lvl4pPr>
            <a:lvl5pPr>
              <a:defRPr sz="2000">
                <a:latin typeface="Helvetica"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Text Placeholder 3">
            <a:extLst>
              <a:ext uri="{FF2B5EF4-FFF2-40B4-BE49-F238E27FC236}">
                <a16:creationId xmlns:a16="http://schemas.microsoft.com/office/drawing/2014/main" id="{28929D07-4388-5D46-A612-98BDFD77F336}"/>
              </a:ext>
            </a:extLst>
          </p:cNvPr>
          <p:cNvSpPr>
            <a:spLocks noGrp="1"/>
          </p:cNvSpPr>
          <p:nvPr>
            <p:ph type="body" sz="half" idx="2"/>
          </p:nvPr>
        </p:nvSpPr>
        <p:spPr>
          <a:xfrm>
            <a:off x="839788" y="2057400"/>
            <a:ext cx="3932237" cy="3811588"/>
          </a:xfrm>
        </p:spPr>
        <p:txBody>
          <a:bodyPr/>
          <a:lstStyle>
            <a:lvl1pPr marL="0" indent="0">
              <a:buNone/>
              <a:defRPr sz="1600">
                <a:latin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1E3B95F2-02CE-F24D-8696-29DF1E388482}"/>
              </a:ext>
            </a:extLst>
          </p:cNvPr>
          <p:cNvSpPr>
            <a:spLocks noGrp="1"/>
          </p:cNvSpPr>
          <p:nvPr>
            <p:ph type="dt" sz="half" idx="10"/>
          </p:nvPr>
        </p:nvSpPr>
        <p:spPr/>
        <p:txBody>
          <a:bodyPr/>
          <a:lstStyle>
            <a:lvl1pPr>
              <a:defRPr>
                <a:latin typeface="Helvetica" panose="020B0604020202020204" pitchFamily="34" charset="0"/>
              </a:defRPr>
            </a:lvl1pPr>
          </a:lstStyle>
          <a:p>
            <a:fld id="{911A04AE-0CEC-4DB5-872D-94D22D33C658}" type="datetime1">
              <a:rPr lang="de-DE" smtClean="0"/>
              <a:t>20.05.2026</a:t>
            </a:fld>
            <a:endParaRPr lang="en-NL" dirty="0"/>
          </a:p>
        </p:txBody>
      </p:sp>
      <p:sp>
        <p:nvSpPr>
          <p:cNvPr id="6" name="Footer Placeholder 5">
            <a:extLst>
              <a:ext uri="{FF2B5EF4-FFF2-40B4-BE49-F238E27FC236}">
                <a16:creationId xmlns:a16="http://schemas.microsoft.com/office/drawing/2014/main" id="{C9693FC5-8133-5141-9DF1-2E39D1CF986A}"/>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8" name="Slide Number Placeholder 5">
            <a:extLst>
              <a:ext uri="{FF2B5EF4-FFF2-40B4-BE49-F238E27FC236}">
                <a16:creationId xmlns:a16="http://schemas.microsoft.com/office/drawing/2014/main" id="{C3B18204-4E20-8A4A-AD7C-BC64C8CA3FFC}"/>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2963117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4FD1-CCD8-F047-817D-5006E05D8A46}"/>
              </a:ext>
            </a:extLst>
          </p:cNvPr>
          <p:cNvSpPr>
            <a:spLocks noGrp="1"/>
          </p:cNvSpPr>
          <p:nvPr>
            <p:ph type="title"/>
          </p:nvPr>
        </p:nvSpPr>
        <p:spPr>
          <a:xfrm>
            <a:off x="839788" y="457200"/>
            <a:ext cx="3932237" cy="1600200"/>
          </a:xfrm>
        </p:spPr>
        <p:txBody>
          <a:bodyPr anchor="b"/>
          <a:lstStyle>
            <a:lvl1pPr>
              <a:defRPr sz="3200">
                <a:latin typeface="Helvetica" panose="020B0604020202020204" pitchFamily="34" charset="0"/>
              </a:defRPr>
            </a:lvl1p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3A6EE738-E171-A543-9084-E4AD805A60A2}"/>
              </a:ext>
            </a:extLst>
          </p:cNvPr>
          <p:cNvSpPr>
            <a:spLocks noGrp="1"/>
          </p:cNvSpPr>
          <p:nvPr>
            <p:ph idx="1"/>
          </p:nvPr>
        </p:nvSpPr>
        <p:spPr>
          <a:xfrm>
            <a:off x="5183188" y="987425"/>
            <a:ext cx="6172200" cy="4873625"/>
          </a:xfrm>
        </p:spPr>
        <p:txBody>
          <a:bodyPr/>
          <a:lstStyle>
            <a:lvl1pPr>
              <a:defRPr sz="3200">
                <a:latin typeface="Helvetica" panose="020B0604020202020204" pitchFamily="34" charset="0"/>
              </a:defRPr>
            </a:lvl1pPr>
            <a:lvl2pPr>
              <a:defRPr sz="2800">
                <a:latin typeface="Helvetica" panose="020B0604020202020204" pitchFamily="34" charset="0"/>
              </a:defRPr>
            </a:lvl2pPr>
            <a:lvl3pPr>
              <a:defRPr sz="2400">
                <a:latin typeface="Helvetica" panose="020B0604020202020204" pitchFamily="34" charset="0"/>
              </a:defRPr>
            </a:lvl3pPr>
            <a:lvl4pPr>
              <a:defRPr sz="2000">
                <a:latin typeface="Helvetica" panose="020B0604020202020204" pitchFamily="34" charset="0"/>
              </a:defRPr>
            </a:lvl4pPr>
            <a:lvl5pPr>
              <a:defRPr sz="2000">
                <a:latin typeface="Helvetica"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Text Placeholder 3">
            <a:extLst>
              <a:ext uri="{FF2B5EF4-FFF2-40B4-BE49-F238E27FC236}">
                <a16:creationId xmlns:a16="http://schemas.microsoft.com/office/drawing/2014/main" id="{28929D07-4388-5D46-A612-98BDFD77F336}"/>
              </a:ext>
            </a:extLst>
          </p:cNvPr>
          <p:cNvSpPr>
            <a:spLocks noGrp="1"/>
          </p:cNvSpPr>
          <p:nvPr>
            <p:ph type="body" sz="half" idx="2"/>
          </p:nvPr>
        </p:nvSpPr>
        <p:spPr>
          <a:xfrm>
            <a:off x="839788" y="2057400"/>
            <a:ext cx="3932237" cy="3811588"/>
          </a:xfrm>
        </p:spPr>
        <p:txBody>
          <a:bodyPr/>
          <a:lstStyle>
            <a:lvl1pPr marL="0" indent="0">
              <a:buNone/>
              <a:defRPr sz="1600">
                <a:latin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1E3B95F2-02CE-F24D-8696-29DF1E388482}"/>
              </a:ext>
            </a:extLst>
          </p:cNvPr>
          <p:cNvSpPr>
            <a:spLocks noGrp="1"/>
          </p:cNvSpPr>
          <p:nvPr>
            <p:ph type="dt" sz="half" idx="10"/>
          </p:nvPr>
        </p:nvSpPr>
        <p:spPr/>
        <p:txBody>
          <a:bodyPr/>
          <a:lstStyle>
            <a:lvl1pPr>
              <a:defRPr>
                <a:latin typeface="Helvetica" panose="020B0604020202020204" pitchFamily="34" charset="0"/>
              </a:defRPr>
            </a:lvl1pPr>
          </a:lstStyle>
          <a:p>
            <a:fld id="{217FC32E-2773-4B32-BEC2-7214C8BD3621}" type="datetime1">
              <a:rPr lang="de-DE" smtClean="0"/>
              <a:t>20.05.2026</a:t>
            </a:fld>
            <a:endParaRPr lang="en-NL" dirty="0"/>
          </a:p>
        </p:txBody>
      </p:sp>
      <p:sp>
        <p:nvSpPr>
          <p:cNvPr id="6" name="Footer Placeholder 5">
            <a:extLst>
              <a:ext uri="{FF2B5EF4-FFF2-40B4-BE49-F238E27FC236}">
                <a16:creationId xmlns:a16="http://schemas.microsoft.com/office/drawing/2014/main" id="{C9693FC5-8133-5141-9DF1-2E39D1CF986A}"/>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8" name="Slide Number Placeholder 5">
            <a:extLst>
              <a:ext uri="{FF2B5EF4-FFF2-40B4-BE49-F238E27FC236}">
                <a16:creationId xmlns:a16="http://schemas.microsoft.com/office/drawing/2014/main" id="{C3B18204-4E20-8A4A-AD7C-BC64C8CA3FFC}"/>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1681083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BC16-7E45-8549-81B9-6AA820C24468}"/>
              </a:ext>
            </a:extLst>
          </p:cNvPr>
          <p:cNvSpPr>
            <a:spLocks noGrp="1"/>
          </p:cNvSpPr>
          <p:nvPr>
            <p:ph type="title"/>
          </p:nvPr>
        </p:nvSpPr>
        <p:spPr>
          <a:xfrm>
            <a:off x="759106" y="766481"/>
            <a:ext cx="5009683" cy="632013"/>
          </a:xfrm>
        </p:spPr>
        <p:txBody>
          <a:bodyPr anchor="t"/>
          <a:lstStyle>
            <a:lvl1pPr>
              <a:defRPr sz="3200">
                <a:latin typeface="Helvetica" panose="020B0604020202020204" pitchFamily="34" charset="0"/>
              </a:defRPr>
            </a:lvl1pPr>
          </a:lstStyle>
          <a:p>
            <a:r>
              <a:rPr lang="en-GB" dirty="0"/>
              <a:t>Click to edit Master title style</a:t>
            </a:r>
            <a:endParaRPr lang="en-NL" dirty="0"/>
          </a:p>
        </p:txBody>
      </p:sp>
      <p:sp>
        <p:nvSpPr>
          <p:cNvPr id="3" name="Picture Placeholder 2">
            <a:extLst>
              <a:ext uri="{FF2B5EF4-FFF2-40B4-BE49-F238E27FC236}">
                <a16:creationId xmlns:a16="http://schemas.microsoft.com/office/drawing/2014/main" id="{F4498B72-C9B4-8E43-A1D5-EB673A1EE84A}"/>
              </a:ext>
            </a:extLst>
          </p:cNvPr>
          <p:cNvSpPr>
            <a:spLocks noGrp="1"/>
          </p:cNvSpPr>
          <p:nvPr>
            <p:ph type="pic" idx="1"/>
          </p:nvPr>
        </p:nvSpPr>
        <p:spPr>
          <a:xfrm>
            <a:off x="6096000" y="0"/>
            <a:ext cx="6096000" cy="6857999"/>
          </a:xfrm>
        </p:spPr>
        <p:txBody>
          <a:bodyPr/>
          <a:lstStyle>
            <a:lvl1pPr marL="0" indent="0">
              <a:buNone/>
              <a:defRPr sz="3200">
                <a:latin typeface="Helvetica"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NL" dirty="0"/>
          </a:p>
        </p:txBody>
      </p:sp>
      <p:sp>
        <p:nvSpPr>
          <p:cNvPr id="4" name="Text Placeholder 3">
            <a:extLst>
              <a:ext uri="{FF2B5EF4-FFF2-40B4-BE49-F238E27FC236}">
                <a16:creationId xmlns:a16="http://schemas.microsoft.com/office/drawing/2014/main" id="{685029CE-BB91-1244-B97C-E0F693C69FBA}"/>
              </a:ext>
            </a:extLst>
          </p:cNvPr>
          <p:cNvSpPr>
            <a:spLocks noGrp="1"/>
          </p:cNvSpPr>
          <p:nvPr>
            <p:ph type="body" sz="half" idx="2"/>
          </p:nvPr>
        </p:nvSpPr>
        <p:spPr>
          <a:xfrm>
            <a:off x="759106" y="1470773"/>
            <a:ext cx="5009683" cy="4398215"/>
          </a:xfrm>
        </p:spPr>
        <p:txBody>
          <a:bodyPr/>
          <a:lstStyle>
            <a:lvl1pPr marL="0" indent="0">
              <a:buNone/>
              <a:defRPr sz="1600">
                <a:latin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7F94B7E5-E0FF-624A-B620-C948C06EAD05}"/>
              </a:ext>
            </a:extLst>
          </p:cNvPr>
          <p:cNvSpPr>
            <a:spLocks noGrp="1"/>
          </p:cNvSpPr>
          <p:nvPr>
            <p:ph type="dt" sz="half" idx="10"/>
          </p:nvPr>
        </p:nvSpPr>
        <p:spPr>
          <a:xfrm>
            <a:off x="757518" y="6356350"/>
            <a:ext cx="1084729" cy="365125"/>
          </a:xfrm>
        </p:spPr>
        <p:txBody>
          <a:bodyPr/>
          <a:lstStyle>
            <a:lvl1pPr>
              <a:defRPr>
                <a:latin typeface="Helvetica" panose="020B0604020202020204" pitchFamily="34" charset="0"/>
              </a:defRPr>
            </a:lvl1pPr>
          </a:lstStyle>
          <a:p>
            <a:fld id="{962E474D-1CF7-4149-8F40-B61F6B20018D}" type="datetime1">
              <a:rPr lang="de-DE" smtClean="0"/>
              <a:t>20.05.2026</a:t>
            </a:fld>
            <a:endParaRPr lang="en-NL" dirty="0"/>
          </a:p>
        </p:txBody>
      </p:sp>
      <p:sp>
        <p:nvSpPr>
          <p:cNvPr id="6" name="Footer Placeholder 5">
            <a:extLst>
              <a:ext uri="{FF2B5EF4-FFF2-40B4-BE49-F238E27FC236}">
                <a16:creationId xmlns:a16="http://schemas.microsoft.com/office/drawing/2014/main" id="{CE5D3F78-B1E8-4242-A2B4-A2B8D5D2DC54}"/>
              </a:ext>
            </a:extLst>
          </p:cNvPr>
          <p:cNvSpPr>
            <a:spLocks noGrp="1"/>
          </p:cNvSpPr>
          <p:nvPr>
            <p:ph type="ftr" sz="quarter" idx="11"/>
          </p:nvPr>
        </p:nvSpPr>
        <p:spPr>
          <a:xfrm>
            <a:off x="2156012" y="6356350"/>
            <a:ext cx="3693459" cy="365125"/>
          </a:xfrm>
        </p:spPr>
        <p:txBody>
          <a:bodyPr/>
          <a:lstStyle>
            <a:lvl1pPr>
              <a:defRPr>
                <a:latin typeface="Helvetica" panose="020B0604020202020204" pitchFamily="34" charset="0"/>
              </a:defRPr>
            </a:lvl1pPr>
          </a:lstStyle>
          <a:p>
            <a:endParaRPr lang="en-NL" dirty="0"/>
          </a:p>
        </p:txBody>
      </p:sp>
      <p:sp>
        <p:nvSpPr>
          <p:cNvPr id="8" name="Rectangle 7">
            <a:extLst>
              <a:ext uri="{FF2B5EF4-FFF2-40B4-BE49-F238E27FC236}">
                <a16:creationId xmlns:a16="http://schemas.microsoft.com/office/drawing/2014/main" id="{76CEE80F-D994-224C-A6E1-6D9D6762E841}"/>
              </a:ext>
            </a:extLst>
          </p:cNvPr>
          <p:cNvSpPr/>
          <p:nvPr userDrawn="1"/>
        </p:nvSpPr>
        <p:spPr>
          <a:xfrm>
            <a:off x="819152" y="573552"/>
            <a:ext cx="3600000" cy="120650"/>
          </a:xfrm>
          <a:prstGeom prst="rect">
            <a:avLst/>
          </a:prstGeom>
          <a:solidFill>
            <a:srgbClr val="F53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atin typeface="Helvetica" panose="020B0604020202020204" pitchFamily="34" charset="0"/>
            </a:endParaRPr>
          </a:p>
        </p:txBody>
      </p:sp>
      <p:sp>
        <p:nvSpPr>
          <p:cNvPr id="9" name="Slide Number Placeholder 5">
            <a:extLst>
              <a:ext uri="{FF2B5EF4-FFF2-40B4-BE49-F238E27FC236}">
                <a16:creationId xmlns:a16="http://schemas.microsoft.com/office/drawing/2014/main" id="{96E78A43-80AE-F843-9248-F0988AAD54F6}"/>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398271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BC16-7E45-8549-81B9-6AA820C24468}"/>
              </a:ext>
            </a:extLst>
          </p:cNvPr>
          <p:cNvSpPr>
            <a:spLocks noGrp="1"/>
          </p:cNvSpPr>
          <p:nvPr>
            <p:ph type="title"/>
          </p:nvPr>
        </p:nvSpPr>
        <p:spPr>
          <a:xfrm>
            <a:off x="759106" y="766481"/>
            <a:ext cx="5009683" cy="632013"/>
          </a:xfrm>
        </p:spPr>
        <p:txBody>
          <a:bodyPr anchor="t"/>
          <a:lstStyle>
            <a:lvl1pPr>
              <a:defRPr sz="3200">
                <a:latin typeface="Helvetica" panose="020B0604020202020204" pitchFamily="34" charset="0"/>
              </a:defRPr>
            </a:lvl1pPr>
          </a:lstStyle>
          <a:p>
            <a:r>
              <a:rPr lang="en-GB" dirty="0"/>
              <a:t>Click to edit Master title style</a:t>
            </a:r>
            <a:endParaRPr lang="en-NL" dirty="0"/>
          </a:p>
        </p:txBody>
      </p:sp>
      <p:sp>
        <p:nvSpPr>
          <p:cNvPr id="3" name="Picture Placeholder 2">
            <a:extLst>
              <a:ext uri="{FF2B5EF4-FFF2-40B4-BE49-F238E27FC236}">
                <a16:creationId xmlns:a16="http://schemas.microsoft.com/office/drawing/2014/main" id="{F4498B72-C9B4-8E43-A1D5-EB673A1EE84A}"/>
              </a:ext>
            </a:extLst>
          </p:cNvPr>
          <p:cNvSpPr>
            <a:spLocks noGrp="1"/>
          </p:cNvSpPr>
          <p:nvPr>
            <p:ph type="pic" idx="1"/>
          </p:nvPr>
        </p:nvSpPr>
        <p:spPr>
          <a:xfrm>
            <a:off x="6096000" y="0"/>
            <a:ext cx="6096000" cy="6857999"/>
          </a:xfrm>
        </p:spPr>
        <p:txBody>
          <a:bodyPr/>
          <a:lstStyle>
            <a:lvl1pPr marL="0" indent="0">
              <a:buNone/>
              <a:defRPr sz="3200">
                <a:latin typeface="Helvetica"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NL" dirty="0"/>
          </a:p>
        </p:txBody>
      </p:sp>
      <p:sp>
        <p:nvSpPr>
          <p:cNvPr id="4" name="Text Placeholder 3">
            <a:extLst>
              <a:ext uri="{FF2B5EF4-FFF2-40B4-BE49-F238E27FC236}">
                <a16:creationId xmlns:a16="http://schemas.microsoft.com/office/drawing/2014/main" id="{685029CE-BB91-1244-B97C-E0F693C69FBA}"/>
              </a:ext>
            </a:extLst>
          </p:cNvPr>
          <p:cNvSpPr>
            <a:spLocks noGrp="1"/>
          </p:cNvSpPr>
          <p:nvPr>
            <p:ph type="body" sz="half" idx="2"/>
          </p:nvPr>
        </p:nvSpPr>
        <p:spPr>
          <a:xfrm>
            <a:off x="759106" y="1470773"/>
            <a:ext cx="5009683" cy="4398215"/>
          </a:xfrm>
        </p:spPr>
        <p:txBody>
          <a:bodyPr/>
          <a:lstStyle>
            <a:lvl1pPr marL="0" indent="0">
              <a:buNone/>
              <a:defRPr sz="1600">
                <a:latin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7F94B7E5-E0FF-624A-B620-C948C06EAD05}"/>
              </a:ext>
            </a:extLst>
          </p:cNvPr>
          <p:cNvSpPr>
            <a:spLocks noGrp="1"/>
          </p:cNvSpPr>
          <p:nvPr>
            <p:ph type="dt" sz="half" idx="10"/>
          </p:nvPr>
        </p:nvSpPr>
        <p:spPr>
          <a:xfrm>
            <a:off x="757518" y="6356350"/>
            <a:ext cx="1084729" cy="365125"/>
          </a:xfrm>
        </p:spPr>
        <p:txBody>
          <a:bodyPr/>
          <a:lstStyle>
            <a:lvl1pPr>
              <a:defRPr>
                <a:latin typeface="Helvetica" panose="020B0604020202020204" pitchFamily="34" charset="0"/>
              </a:defRPr>
            </a:lvl1pPr>
          </a:lstStyle>
          <a:p>
            <a:fld id="{4F87D502-BC62-463D-A3DD-0A7526124BFA}" type="datetime1">
              <a:rPr lang="de-DE" smtClean="0"/>
              <a:t>20.05.2026</a:t>
            </a:fld>
            <a:endParaRPr lang="en-NL" dirty="0"/>
          </a:p>
        </p:txBody>
      </p:sp>
      <p:sp>
        <p:nvSpPr>
          <p:cNvPr id="6" name="Footer Placeholder 5">
            <a:extLst>
              <a:ext uri="{FF2B5EF4-FFF2-40B4-BE49-F238E27FC236}">
                <a16:creationId xmlns:a16="http://schemas.microsoft.com/office/drawing/2014/main" id="{CE5D3F78-B1E8-4242-A2B4-A2B8D5D2DC54}"/>
              </a:ext>
            </a:extLst>
          </p:cNvPr>
          <p:cNvSpPr>
            <a:spLocks noGrp="1"/>
          </p:cNvSpPr>
          <p:nvPr>
            <p:ph type="ftr" sz="quarter" idx="11"/>
          </p:nvPr>
        </p:nvSpPr>
        <p:spPr>
          <a:xfrm>
            <a:off x="2156012" y="6356350"/>
            <a:ext cx="3693459" cy="365125"/>
          </a:xfrm>
        </p:spPr>
        <p:txBody>
          <a:bodyPr/>
          <a:lstStyle>
            <a:lvl1pPr>
              <a:defRPr>
                <a:latin typeface="Helvetica" panose="020B0604020202020204" pitchFamily="34" charset="0"/>
              </a:defRPr>
            </a:lvl1pPr>
          </a:lstStyle>
          <a:p>
            <a:endParaRPr lang="en-NL" dirty="0"/>
          </a:p>
        </p:txBody>
      </p:sp>
      <p:sp>
        <p:nvSpPr>
          <p:cNvPr id="8" name="Rectangle 7">
            <a:extLst>
              <a:ext uri="{FF2B5EF4-FFF2-40B4-BE49-F238E27FC236}">
                <a16:creationId xmlns:a16="http://schemas.microsoft.com/office/drawing/2014/main" id="{76CEE80F-D994-224C-A6E1-6D9D6762E841}"/>
              </a:ext>
            </a:extLst>
          </p:cNvPr>
          <p:cNvSpPr/>
          <p:nvPr userDrawn="1"/>
        </p:nvSpPr>
        <p:spPr>
          <a:xfrm>
            <a:off x="819152" y="573552"/>
            <a:ext cx="3600000" cy="120650"/>
          </a:xfrm>
          <a:prstGeom prst="rect">
            <a:avLst/>
          </a:prstGeom>
          <a:solidFill>
            <a:srgbClr val="F53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atin typeface="Helvetica" panose="020B0604020202020204" pitchFamily="34" charset="0"/>
            </a:endParaRPr>
          </a:p>
        </p:txBody>
      </p:sp>
      <p:sp>
        <p:nvSpPr>
          <p:cNvPr id="9" name="Slide Number Placeholder 5">
            <a:extLst>
              <a:ext uri="{FF2B5EF4-FFF2-40B4-BE49-F238E27FC236}">
                <a16:creationId xmlns:a16="http://schemas.microsoft.com/office/drawing/2014/main" id="{96E78A43-80AE-F843-9248-F0988AAD54F6}"/>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2122116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F6DF-2E7E-C54D-926B-B5BCB08D9F1A}"/>
              </a:ext>
            </a:extLst>
          </p:cNvPr>
          <p:cNvSpPr>
            <a:spLocks noGrp="1"/>
          </p:cNvSpPr>
          <p:nvPr>
            <p:ph type="title"/>
          </p:nvPr>
        </p:nvSpPr>
        <p:spPr/>
        <p:txBody>
          <a:bodyPr/>
          <a:lstStyle/>
          <a:p>
            <a:r>
              <a:rPr lang="en-GB"/>
              <a:t>Click to edit Master title style</a:t>
            </a:r>
            <a:endParaRPr lang="en-NL" dirty="0"/>
          </a:p>
        </p:txBody>
      </p:sp>
      <p:sp>
        <p:nvSpPr>
          <p:cNvPr id="3" name="Vertical Text Placeholder 2">
            <a:extLst>
              <a:ext uri="{FF2B5EF4-FFF2-40B4-BE49-F238E27FC236}">
                <a16:creationId xmlns:a16="http://schemas.microsoft.com/office/drawing/2014/main" id="{F8FE5F0D-927E-0A48-AFEA-B8BC7124CA47}"/>
              </a:ext>
            </a:extLst>
          </p:cNvPr>
          <p:cNvSpPr>
            <a:spLocks noGrp="1"/>
          </p:cNvSpPr>
          <p:nvPr>
            <p:ph type="body" orient="vert" idx="1"/>
          </p:nvPr>
        </p:nvSpPr>
        <p:spPr/>
        <p:txBody>
          <a:bodyPr vert="eaVert"/>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44F3B87A-974F-C244-8280-3C7ED72EE764}"/>
              </a:ext>
            </a:extLst>
          </p:cNvPr>
          <p:cNvSpPr>
            <a:spLocks noGrp="1"/>
          </p:cNvSpPr>
          <p:nvPr>
            <p:ph type="dt" sz="half" idx="10"/>
          </p:nvPr>
        </p:nvSpPr>
        <p:spPr/>
        <p:txBody>
          <a:bodyPr/>
          <a:lstStyle>
            <a:lvl1pPr>
              <a:defRPr>
                <a:latin typeface="Helvetica" panose="020B0604020202020204" pitchFamily="34" charset="0"/>
              </a:defRPr>
            </a:lvl1pPr>
          </a:lstStyle>
          <a:p>
            <a:fld id="{4AF254C2-30F0-43F5-B4AB-63AAB6C390C6}" type="datetime1">
              <a:rPr lang="de-DE" smtClean="0"/>
              <a:t>20.05.2026</a:t>
            </a:fld>
            <a:endParaRPr lang="en-NL" dirty="0"/>
          </a:p>
        </p:txBody>
      </p:sp>
      <p:sp>
        <p:nvSpPr>
          <p:cNvPr id="5" name="Footer Placeholder 4">
            <a:extLst>
              <a:ext uri="{FF2B5EF4-FFF2-40B4-BE49-F238E27FC236}">
                <a16:creationId xmlns:a16="http://schemas.microsoft.com/office/drawing/2014/main" id="{D10F183E-EC63-3F4F-A480-E856516F0AE3}"/>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7" name="Slide Number Placeholder 5">
            <a:extLst>
              <a:ext uri="{FF2B5EF4-FFF2-40B4-BE49-F238E27FC236}">
                <a16:creationId xmlns:a16="http://schemas.microsoft.com/office/drawing/2014/main" id="{B9110A86-DC34-C04C-B997-9897BF25A349}"/>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3593684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F6DF-2E7E-C54D-926B-B5BCB08D9F1A}"/>
              </a:ext>
            </a:extLst>
          </p:cNvPr>
          <p:cNvSpPr>
            <a:spLocks noGrp="1"/>
          </p:cNvSpPr>
          <p:nvPr>
            <p:ph type="title"/>
          </p:nvPr>
        </p:nvSpPr>
        <p:spPr/>
        <p:txBody>
          <a:bodyPr/>
          <a:lstStyle/>
          <a:p>
            <a:r>
              <a:rPr lang="en-GB"/>
              <a:t>Click to edit Master title style</a:t>
            </a:r>
            <a:endParaRPr lang="en-NL" dirty="0"/>
          </a:p>
        </p:txBody>
      </p:sp>
      <p:sp>
        <p:nvSpPr>
          <p:cNvPr id="3" name="Vertical Text Placeholder 2">
            <a:extLst>
              <a:ext uri="{FF2B5EF4-FFF2-40B4-BE49-F238E27FC236}">
                <a16:creationId xmlns:a16="http://schemas.microsoft.com/office/drawing/2014/main" id="{F8FE5F0D-927E-0A48-AFEA-B8BC7124CA47}"/>
              </a:ext>
            </a:extLst>
          </p:cNvPr>
          <p:cNvSpPr>
            <a:spLocks noGrp="1"/>
          </p:cNvSpPr>
          <p:nvPr>
            <p:ph type="body" orient="vert" idx="1"/>
          </p:nvPr>
        </p:nvSpPr>
        <p:spPr/>
        <p:txBody>
          <a:bodyPr vert="eaVert"/>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44F3B87A-974F-C244-8280-3C7ED72EE764}"/>
              </a:ext>
            </a:extLst>
          </p:cNvPr>
          <p:cNvSpPr>
            <a:spLocks noGrp="1"/>
          </p:cNvSpPr>
          <p:nvPr>
            <p:ph type="dt" sz="half" idx="10"/>
          </p:nvPr>
        </p:nvSpPr>
        <p:spPr/>
        <p:txBody>
          <a:bodyPr/>
          <a:lstStyle>
            <a:lvl1pPr>
              <a:defRPr>
                <a:latin typeface="Helvetica" panose="020B0604020202020204" pitchFamily="34" charset="0"/>
              </a:defRPr>
            </a:lvl1pPr>
          </a:lstStyle>
          <a:p>
            <a:fld id="{37DA397B-1691-42FC-9EEE-4A2CB0B1F87F}" type="datetime1">
              <a:rPr lang="de-DE" smtClean="0"/>
              <a:t>20.05.2026</a:t>
            </a:fld>
            <a:endParaRPr lang="en-NL" dirty="0"/>
          </a:p>
        </p:txBody>
      </p:sp>
      <p:sp>
        <p:nvSpPr>
          <p:cNvPr id="5" name="Footer Placeholder 4">
            <a:extLst>
              <a:ext uri="{FF2B5EF4-FFF2-40B4-BE49-F238E27FC236}">
                <a16:creationId xmlns:a16="http://schemas.microsoft.com/office/drawing/2014/main" id="{D10F183E-EC63-3F4F-A480-E856516F0AE3}"/>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7" name="Slide Number Placeholder 5">
            <a:extLst>
              <a:ext uri="{FF2B5EF4-FFF2-40B4-BE49-F238E27FC236}">
                <a16:creationId xmlns:a16="http://schemas.microsoft.com/office/drawing/2014/main" id="{B9110A86-DC34-C04C-B997-9897BF25A349}"/>
              </a:ext>
            </a:extLst>
          </p:cNvPr>
          <p:cNvSpPr>
            <a:spLocks noGrp="1"/>
          </p:cNvSpPr>
          <p:nvPr>
            <p:ph type="sldNum" sz="quarter" idx="12"/>
          </p:nvPr>
        </p:nvSpPr>
        <p:spPr>
          <a:xfrm>
            <a:off x="8610600" y="6356350"/>
            <a:ext cx="2093259"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447833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F392F-B389-964C-B623-7B006F0EDCC4}"/>
              </a:ext>
            </a:extLst>
          </p:cNvPr>
          <p:cNvSpPr>
            <a:spLocks noGrp="1"/>
          </p:cNvSpPr>
          <p:nvPr>
            <p:ph type="title" orient="vert"/>
          </p:nvPr>
        </p:nvSpPr>
        <p:spPr>
          <a:xfrm>
            <a:off x="8724900" y="365125"/>
            <a:ext cx="2628900" cy="5811838"/>
          </a:xfrm>
        </p:spPr>
        <p:txBody>
          <a:bodyPr vert="eaVert"/>
          <a:lstStyle>
            <a:lvl1pPr>
              <a:defRPr>
                <a:latin typeface="Helvetica" panose="020B0604020202020204" pitchFamily="34" charset="0"/>
              </a:defRPr>
            </a:lvl1pPr>
          </a:lstStyle>
          <a:p>
            <a:r>
              <a:rPr lang="en-GB" dirty="0"/>
              <a:t>Click to edit Master title style</a:t>
            </a:r>
            <a:endParaRPr lang="en-NL" dirty="0"/>
          </a:p>
        </p:txBody>
      </p:sp>
      <p:sp>
        <p:nvSpPr>
          <p:cNvPr id="3" name="Vertical Text Placeholder 2">
            <a:extLst>
              <a:ext uri="{FF2B5EF4-FFF2-40B4-BE49-F238E27FC236}">
                <a16:creationId xmlns:a16="http://schemas.microsoft.com/office/drawing/2014/main" id="{CE6C0B33-D0BA-E44F-8FEA-752BFB957838}"/>
              </a:ext>
            </a:extLst>
          </p:cNvPr>
          <p:cNvSpPr>
            <a:spLocks noGrp="1"/>
          </p:cNvSpPr>
          <p:nvPr>
            <p:ph type="body" orient="vert" idx="1"/>
          </p:nvPr>
        </p:nvSpPr>
        <p:spPr>
          <a:xfrm>
            <a:off x="838200" y="365125"/>
            <a:ext cx="7734300" cy="5811838"/>
          </a:xfrm>
        </p:spPr>
        <p:txBody>
          <a:bodyPr vert="eaVert"/>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F64B51D9-A168-DB46-8113-52D8C7E8DAD5}"/>
              </a:ext>
            </a:extLst>
          </p:cNvPr>
          <p:cNvSpPr>
            <a:spLocks noGrp="1"/>
          </p:cNvSpPr>
          <p:nvPr>
            <p:ph type="dt" sz="half" idx="10"/>
          </p:nvPr>
        </p:nvSpPr>
        <p:spPr/>
        <p:txBody>
          <a:bodyPr/>
          <a:lstStyle>
            <a:lvl1pPr>
              <a:defRPr>
                <a:latin typeface="Helvetica" panose="020B0604020202020204" pitchFamily="34" charset="0"/>
              </a:defRPr>
            </a:lvl1pPr>
          </a:lstStyle>
          <a:p>
            <a:fld id="{468AB6C0-3770-4DA8-A313-A8079EE4CB66}" type="datetime1">
              <a:rPr lang="de-DE" smtClean="0"/>
              <a:t>20.05.2026</a:t>
            </a:fld>
            <a:endParaRPr lang="en-NL" dirty="0"/>
          </a:p>
        </p:txBody>
      </p:sp>
      <p:sp>
        <p:nvSpPr>
          <p:cNvPr id="5" name="Footer Placeholder 4">
            <a:extLst>
              <a:ext uri="{FF2B5EF4-FFF2-40B4-BE49-F238E27FC236}">
                <a16:creationId xmlns:a16="http://schemas.microsoft.com/office/drawing/2014/main" id="{73AB73F3-6757-F94A-AF5A-F6B627D71AE6}"/>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2A4D9422-4085-E549-A733-7820A73140E1}"/>
              </a:ext>
            </a:extLst>
          </p:cNvPr>
          <p:cNvSpPr>
            <a:spLocks noGrp="1"/>
          </p:cNvSpPr>
          <p:nvPr>
            <p:ph type="sldNum" sz="quarter" idx="12"/>
          </p:nvPr>
        </p:nvSpPr>
        <p:spPr>
          <a:xfrm>
            <a:off x="8610600" y="6356350"/>
            <a:ext cx="2743200"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64037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271465" y="323855"/>
            <a:ext cx="10225136" cy="989013"/>
          </a:xfrm>
        </p:spPr>
        <p:txBody>
          <a:bodyPr/>
          <a:lstStyle/>
          <a:p>
            <a:r>
              <a:rPr lang="de-DE"/>
              <a:t>Titelmasterformat durch Klicken bearbeiten</a:t>
            </a:r>
            <a:endParaRPr lang="de-CH"/>
          </a:p>
        </p:txBody>
      </p:sp>
      <p:sp>
        <p:nvSpPr>
          <p:cNvPr id="3" name="Content Placeholder 2"/>
          <p:cNvSpPr>
            <a:spLocks noGrp="1"/>
          </p:cNvSpPr>
          <p:nvPr>
            <p:ph idx="1"/>
          </p:nvPr>
        </p:nvSpPr>
        <p:spPr>
          <a:xfrm>
            <a:off x="1271466" y="1446215"/>
            <a:ext cx="10225137" cy="45450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177023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F392F-B389-964C-B623-7B006F0EDCC4}"/>
              </a:ext>
            </a:extLst>
          </p:cNvPr>
          <p:cNvSpPr>
            <a:spLocks noGrp="1"/>
          </p:cNvSpPr>
          <p:nvPr>
            <p:ph type="title" orient="vert"/>
          </p:nvPr>
        </p:nvSpPr>
        <p:spPr>
          <a:xfrm>
            <a:off x="8724900" y="365125"/>
            <a:ext cx="2628900" cy="5811838"/>
          </a:xfrm>
        </p:spPr>
        <p:txBody>
          <a:bodyPr vert="eaVert"/>
          <a:lstStyle>
            <a:lvl1pPr>
              <a:defRPr>
                <a:latin typeface="Helvetica" panose="020B0604020202020204" pitchFamily="34" charset="0"/>
              </a:defRPr>
            </a:lvl1pPr>
          </a:lstStyle>
          <a:p>
            <a:r>
              <a:rPr lang="en-GB" dirty="0"/>
              <a:t>Click to edit Master title style</a:t>
            </a:r>
            <a:endParaRPr lang="en-NL" dirty="0"/>
          </a:p>
        </p:txBody>
      </p:sp>
      <p:sp>
        <p:nvSpPr>
          <p:cNvPr id="3" name="Vertical Text Placeholder 2">
            <a:extLst>
              <a:ext uri="{FF2B5EF4-FFF2-40B4-BE49-F238E27FC236}">
                <a16:creationId xmlns:a16="http://schemas.microsoft.com/office/drawing/2014/main" id="{CE6C0B33-D0BA-E44F-8FEA-752BFB957838}"/>
              </a:ext>
            </a:extLst>
          </p:cNvPr>
          <p:cNvSpPr>
            <a:spLocks noGrp="1"/>
          </p:cNvSpPr>
          <p:nvPr>
            <p:ph type="body" orient="vert" idx="1"/>
          </p:nvPr>
        </p:nvSpPr>
        <p:spPr>
          <a:xfrm>
            <a:off x="838200" y="365125"/>
            <a:ext cx="7734300" cy="5811838"/>
          </a:xfrm>
        </p:spPr>
        <p:txBody>
          <a:bodyPr vert="eaVert"/>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F64B51D9-A168-DB46-8113-52D8C7E8DAD5}"/>
              </a:ext>
            </a:extLst>
          </p:cNvPr>
          <p:cNvSpPr>
            <a:spLocks noGrp="1"/>
          </p:cNvSpPr>
          <p:nvPr>
            <p:ph type="dt" sz="half" idx="10"/>
          </p:nvPr>
        </p:nvSpPr>
        <p:spPr/>
        <p:txBody>
          <a:bodyPr/>
          <a:lstStyle>
            <a:lvl1pPr>
              <a:defRPr>
                <a:latin typeface="Helvetica" panose="020B0604020202020204" pitchFamily="34" charset="0"/>
              </a:defRPr>
            </a:lvl1pPr>
          </a:lstStyle>
          <a:p>
            <a:fld id="{A3C33A7C-8B01-4D29-8E19-1CBE79C84BF8}" type="datetime1">
              <a:rPr lang="de-DE" smtClean="0"/>
              <a:t>20.05.2026</a:t>
            </a:fld>
            <a:endParaRPr lang="en-NL" dirty="0"/>
          </a:p>
        </p:txBody>
      </p:sp>
      <p:sp>
        <p:nvSpPr>
          <p:cNvPr id="5" name="Footer Placeholder 4">
            <a:extLst>
              <a:ext uri="{FF2B5EF4-FFF2-40B4-BE49-F238E27FC236}">
                <a16:creationId xmlns:a16="http://schemas.microsoft.com/office/drawing/2014/main" id="{73AB73F3-6757-F94A-AF5A-F6B627D71AE6}"/>
              </a:ext>
            </a:extLst>
          </p:cNvPr>
          <p:cNvSpPr>
            <a:spLocks noGrp="1"/>
          </p:cNvSpPr>
          <p:nvPr>
            <p:ph type="ftr" sz="quarter" idx="11"/>
          </p:nvPr>
        </p:nvSpPr>
        <p:spPr/>
        <p:txBody>
          <a:bodyPr/>
          <a:lstStyle>
            <a:lvl1pPr>
              <a:defRPr>
                <a:latin typeface="Helvetica" panose="020B0604020202020204" pitchFamily="34" charset="0"/>
              </a:defRPr>
            </a:lvl1pPr>
          </a:lstStyle>
          <a:p>
            <a:endParaRPr lang="en-NL" dirty="0"/>
          </a:p>
        </p:txBody>
      </p:sp>
      <p:sp>
        <p:nvSpPr>
          <p:cNvPr id="6" name="Slide Number Placeholder 5">
            <a:extLst>
              <a:ext uri="{FF2B5EF4-FFF2-40B4-BE49-F238E27FC236}">
                <a16:creationId xmlns:a16="http://schemas.microsoft.com/office/drawing/2014/main" id="{2A4D9422-4085-E549-A733-7820A73140E1}"/>
              </a:ext>
            </a:extLst>
          </p:cNvPr>
          <p:cNvSpPr>
            <a:spLocks noGrp="1"/>
          </p:cNvSpPr>
          <p:nvPr>
            <p:ph type="sldNum" sz="quarter" idx="12"/>
          </p:nvPr>
        </p:nvSpPr>
        <p:spPr>
          <a:xfrm>
            <a:off x="8610600" y="6356350"/>
            <a:ext cx="2743200" cy="365125"/>
          </a:xfrm>
          <a:prstGeom prst="rect">
            <a:avLst/>
          </a:prstGeom>
        </p:spPr>
        <p:txBody>
          <a:bodyPr/>
          <a:lstStyle>
            <a:lvl1pPr>
              <a:defRPr>
                <a:latin typeface="Helvetica" panose="020B0604020202020204" pitchFamily="34" charset="0"/>
              </a:defRPr>
            </a:lvl1pPr>
          </a:lstStyle>
          <a:p>
            <a:fld id="{3A2E5287-69E2-1347-A42A-498FD30D5A38}" type="slidenum">
              <a:rPr lang="en-NL" smtClean="0"/>
              <a:pPr/>
              <a:t>‹Nr.›</a:t>
            </a:fld>
            <a:endParaRPr lang="en-NL" dirty="0"/>
          </a:p>
        </p:txBody>
      </p:sp>
    </p:spTree>
    <p:extLst>
      <p:ext uri="{BB962C8B-B14F-4D97-AF65-F5344CB8AC3E}">
        <p14:creationId xmlns:p14="http://schemas.microsoft.com/office/powerpoint/2010/main" val="3912842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nk: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DCB5-3FED-34DE-9F19-6D610DD7C4F1}"/>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A8C61E2B-0595-E521-999F-7E5400591BF7}"/>
              </a:ext>
            </a:extLst>
          </p:cNvPr>
          <p:cNvSpPr>
            <a:spLocks noGrp="1"/>
          </p:cNvSpPr>
          <p:nvPr>
            <p:ph type="dt" sz="half" idx="10"/>
          </p:nvPr>
        </p:nvSpPr>
        <p:spPr/>
        <p:txBody>
          <a:bodyPr/>
          <a:lstStyle/>
          <a:p>
            <a:fld id="{6AC71AD0-E848-4877-8D6C-5F02FBB93162}" type="datetime1">
              <a:rPr lang="de-DE" smtClean="0"/>
              <a:t>20.05.2026</a:t>
            </a:fld>
            <a:endParaRPr lang="en-NL" dirty="0"/>
          </a:p>
        </p:txBody>
      </p:sp>
      <p:sp>
        <p:nvSpPr>
          <p:cNvPr id="4" name="Footer Placeholder 3">
            <a:extLst>
              <a:ext uri="{FF2B5EF4-FFF2-40B4-BE49-F238E27FC236}">
                <a16:creationId xmlns:a16="http://schemas.microsoft.com/office/drawing/2014/main" id="{09213F66-38C1-3159-2E98-30F1C8268A42}"/>
              </a:ext>
            </a:extLst>
          </p:cNvPr>
          <p:cNvSpPr>
            <a:spLocks noGrp="1"/>
          </p:cNvSpPr>
          <p:nvPr>
            <p:ph type="ftr" sz="quarter" idx="11"/>
          </p:nvPr>
        </p:nvSpPr>
        <p:spPr/>
        <p:txBody>
          <a:bodyPr/>
          <a:lstStyle/>
          <a:p>
            <a:endParaRPr lang="en-NL" dirty="0"/>
          </a:p>
        </p:txBody>
      </p:sp>
      <p:sp>
        <p:nvSpPr>
          <p:cNvPr id="5" name="Slide Number Placeholder 4">
            <a:extLst>
              <a:ext uri="{FF2B5EF4-FFF2-40B4-BE49-F238E27FC236}">
                <a16:creationId xmlns:a16="http://schemas.microsoft.com/office/drawing/2014/main" id="{98A8E105-7822-76FE-11C1-106B4AF35BDE}"/>
              </a:ext>
            </a:extLst>
          </p:cNvPr>
          <p:cNvSpPr>
            <a:spLocks noGrp="1"/>
          </p:cNvSpPr>
          <p:nvPr>
            <p:ph type="sldNum" sz="quarter" idx="12"/>
          </p:nvPr>
        </p:nvSpPr>
        <p:spPr/>
        <p:txBody>
          <a:bodyPr/>
          <a:lstStyle/>
          <a:p>
            <a:fld id="{3A2E5287-69E2-1347-A42A-498FD30D5A38}" type="slidenum">
              <a:rPr lang="en-NL" smtClean="0"/>
              <a:pPr/>
              <a:t>‹Nr.›</a:t>
            </a:fld>
            <a:endParaRPr lang="en-NL"/>
          </a:p>
        </p:txBody>
      </p:sp>
      <p:sp>
        <p:nvSpPr>
          <p:cNvPr id="6" name="Content Placeholder 2">
            <a:extLst>
              <a:ext uri="{FF2B5EF4-FFF2-40B4-BE49-F238E27FC236}">
                <a16:creationId xmlns:a16="http://schemas.microsoft.com/office/drawing/2014/main" id="{E2EF37D3-4946-176C-3DA9-288AC504D447}"/>
              </a:ext>
            </a:extLst>
          </p:cNvPr>
          <p:cNvSpPr>
            <a:spLocks noGrp="1"/>
          </p:cNvSpPr>
          <p:nvPr>
            <p:ph idx="1"/>
          </p:nvPr>
        </p:nvSpPr>
        <p:spPr>
          <a:xfrm>
            <a:off x="838200" y="1825625"/>
            <a:ext cx="10515600" cy="4351338"/>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656051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910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haltsseite">
    <p:spTree>
      <p:nvGrpSpPr>
        <p:cNvPr id="1" name=""/>
        <p:cNvGrpSpPr/>
        <p:nvPr/>
      </p:nvGrpSpPr>
      <p:grpSpPr>
        <a:xfrm>
          <a:off x="0" y="0"/>
          <a:ext cx="0" cy="0"/>
          <a:chOff x="0" y="0"/>
          <a:chExt cx="0" cy="0"/>
        </a:xfrm>
      </p:grpSpPr>
      <p:sp>
        <p:nvSpPr>
          <p:cNvPr id="4" name="Inhaltsplatzhalter 3"/>
          <p:cNvSpPr>
            <a:spLocks noGrp="1"/>
          </p:cNvSpPr>
          <p:nvPr>
            <p:ph sz="quarter" idx="10"/>
          </p:nvPr>
        </p:nvSpPr>
        <p:spPr>
          <a:xfrm>
            <a:off x="1727201" y="1449389"/>
            <a:ext cx="9986963" cy="4526612"/>
          </a:xfrm>
        </p:spPr>
        <p:txBody>
          <a:bodyPr/>
          <a:lstStyle>
            <a:lvl1pPr>
              <a:defRPr>
                <a:latin typeface="Helvetica" panose="020B0604020202020204" pitchFamily="34" charset="0"/>
              </a:defRPr>
            </a:lvl1pPr>
            <a:lvl2pPr>
              <a:defRPr>
                <a:latin typeface="Helvetica" panose="020B0604020202020204" pitchFamily="34" charset="0"/>
              </a:defRPr>
            </a:lvl2pPr>
            <a:lvl3pPr>
              <a:defRPr>
                <a:latin typeface="Helvetica" panose="020B0604020202020204" pitchFamily="34" charset="0"/>
              </a:defRPr>
            </a:lvl3pPr>
            <a:lvl4pPr>
              <a:defRPr>
                <a:latin typeface="Helvetica" panose="020B0604020202020204" pitchFamily="34" charset="0"/>
              </a:defRPr>
            </a:lvl4pPr>
            <a:lvl5pPr>
              <a:defRPr>
                <a:latin typeface="Helvetica" panose="020B0604020202020204" pitchFamily="34" charset="0"/>
              </a:defRPr>
            </a:lvl5p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‹Nr.›</a:t>
            </a:fld>
            <a:endParaRPr lang="de-CH" dirty="0"/>
          </a:p>
        </p:txBody>
      </p:sp>
      <p:sp>
        <p:nvSpPr>
          <p:cNvPr id="6" name="Titel 5"/>
          <p:cNvSpPr>
            <a:spLocks noGrp="1"/>
          </p:cNvSpPr>
          <p:nvPr>
            <p:ph type="title"/>
          </p:nvPr>
        </p:nvSpPr>
        <p:spPr/>
        <p:txBody>
          <a:bodyPr/>
          <a:lstStyle/>
          <a:p>
            <a:r>
              <a:rPr lang="de-CH" noProof="0" dirty="0"/>
              <a:t>Titelmasterformat durch Klicken bearbeiten</a:t>
            </a:r>
          </a:p>
        </p:txBody>
      </p:sp>
    </p:spTree>
    <p:extLst>
      <p:ext uri="{BB962C8B-B14F-4D97-AF65-F5344CB8AC3E}">
        <p14:creationId xmlns:p14="http://schemas.microsoft.com/office/powerpoint/2010/main" val="26893469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seit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9" t="4211" r="4866" b="11776"/>
          <a:stretch/>
        </p:blipFill>
        <p:spPr>
          <a:xfrm>
            <a:off x="1363051" y="349111"/>
            <a:ext cx="1997076" cy="509588"/>
          </a:xfrm>
          <a:prstGeom prst="rect">
            <a:avLst/>
          </a:prstGeom>
        </p:spPr>
      </p:pic>
      <p:sp>
        <p:nvSpPr>
          <p:cNvPr id="23554" name="Rectangle 2"/>
          <p:cNvSpPr>
            <a:spLocks noGrp="1" noChangeArrowheads="1"/>
          </p:cNvSpPr>
          <p:nvPr>
            <p:ph type="ctrTitle" hasCustomPrompt="1"/>
          </p:nvPr>
        </p:nvSpPr>
        <p:spPr>
          <a:xfrm>
            <a:off x="1727203" y="2314936"/>
            <a:ext cx="9552516" cy="2581155"/>
          </a:xfrm>
        </p:spPr>
        <p:txBody>
          <a:bodyPr tIns="0"/>
          <a:lstStyle>
            <a:lvl1pPr>
              <a:lnSpc>
                <a:spcPts val="8000"/>
              </a:lnSpc>
              <a:defRPr sz="6933"/>
            </a:lvl1pPr>
          </a:lstStyle>
          <a:p>
            <a:r>
              <a:rPr lang="de-CH" noProof="0"/>
              <a:t>[Titel der Präsentation]</a:t>
            </a:r>
          </a:p>
        </p:txBody>
      </p:sp>
      <p:sp>
        <p:nvSpPr>
          <p:cNvPr id="3" name="Textplatzhalter 2"/>
          <p:cNvSpPr>
            <a:spLocks noGrp="1"/>
          </p:cNvSpPr>
          <p:nvPr>
            <p:ph type="body" sz="quarter" idx="10"/>
          </p:nvPr>
        </p:nvSpPr>
        <p:spPr>
          <a:xfrm>
            <a:off x="1727203" y="5185225"/>
            <a:ext cx="9552517" cy="1168691"/>
          </a:xfrm>
        </p:spPr>
        <p:txBody>
          <a:bodyPr tIns="0"/>
          <a:lstStyle>
            <a:lvl1pPr marL="0" indent="0" algn="l">
              <a:lnSpc>
                <a:spcPts val="5600"/>
              </a:lnSpc>
              <a:spcAft>
                <a:spcPts val="0"/>
              </a:spcAft>
              <a:buNone/>
              <a:defRPr sz="4267"/>
            </a:lvl1pPr>
          </a:lstStyle>
          <a:p>
            <a:pPr lvl="0"/>
            <a:endParaRPr lang="de-CH" dirty="0"/>
          </a:p>
        </p:txBody>
      </p:sp>
      <p:sp>
        <p:nvSpPr>
          <p:cNvPr id="8" name="Text Box 32"/>
          <p:cNvSpPr txBox="1">
            <a:spLocks noChangeArrowheads="1"/>
          </p:cNvSpPr>
          <p:nvPr userDrawn="1"/>
        </p:nvSpPr>
        <p:spPr bwMode="auto">
          <a:xfrm>
            <a:off x="4572000" y="349114"/>
            <a:ext cx="6724891" cy="376000"/>
          </a:xfrm>
          <a:prstGeom prst="rect">
            <a:avLst/>
          </a:prstGeom>
          <a:noFill/>
          <a:ln w="9525">
            <a:noFill/>
            <a:miter lim="800000"/>
            <a:headEnd/>
            <a:tailEnd/>
          </a:ln>
          <a:effectLst/>
        </p:spPr>
        <p:txBody>
          <a:bodyPr wrap="square" lIns="0" tIns="0" rIns="0" bIns="0">
            <a:spAutoFit/>
          </a:bodyPr>
          <a:lstStyle/>
          <a:p>
            <a:pPr>
              <a:lnSpc>
                <a:spcPts val="1000"/>
              </a:lnSpc>
              <a:spcBef>
                <a:spcPts val="0"/>
              </a:spcBef>
              <a:spcAft>
                <a:spcPts val="0"/>
              </a:spcAft>
            </a:pPr>
            <a:r>
              <a:rPr lang="de-CH" sz="800" b="0" dirty="0">
                <a:latin typeface="Arial" charset="0"/>
              </a:rPr>
              <a:t>Eidgenössisches Departement für Umwelt, Verkehr,</a:t>
            </a:r>
            <a:br>
              <a:rPr sz="2400" dirty="0"/>
            </a:br>
            <a:r>
              <a:rPr lang="de-CH" sz="800" b="0" dirty="0">
                <a:latin typeface="Arial" charset="0"/>
              </a:rPr>
              <a:t>Energie und Kommunikation UVEK</a:t>
            </a:r>
          </a:p>
          <a:p>
            <a:pPr marL="0" marR="0" lvl="0" indent="0" algn="l" defTabSz="914354" rtl="0" eaLnBrk="0" fontAlgn="base" latinLnBrk="0" hangingPunct="0">
              <a:lnSpc>
                <a:spcPts val="1000"/>
              </a:lnSpc>
              <a:spcBef>
                <a:spcPts val="0"/>
              </a:spcBef>
              <a:spcAft>
                <a:spcPct val="0"/>
              </a:spcAft>
              <a:buClrTx/>
              <a:buSzTx/>
              <a:buFontTx/>
              <a:buNone/>
              <a:tabLst/>
              <a:defRPr/>
            </a:pPr>
            <a:r>
              <a:rPr lang="de-CH" sz="800" b="1" dirty="0">
                <a:latin typeface="Arial" charset="0"/>
              </a:rPr>
              <a:t>Bundesamt für Umwelt BAFU</a:t>
            </a:r>
          </a:p>
        </p:txBody>
      </p:sp>
    </p:spTree>
    <p:extLst>
      <p:ext uri="{BB962C8B-B14F-4D97-AF65-F5344CB8AC3E}">
        <p14:creationId xmlns:p14="http://schemas.microsoft.com/office/powerpoint/2010/main" val="4252476857"/>
      </p:ext>
    </p:extLst>
  </p:cSld>
  <p:clrMapOvr>
    <a:masterClrMapping/>
  </p:clrMapOvr>
  <p:extLst>
    <p:ext uri="{DCECCB84-F9BA-43D5-87BE-67443E8EF086}">
      <p15:sldGuideLst xmlns:p15="http://schemas.microsoft.com/office/powerpoint/2012/main">
        <p15:guide id="1" orient="horz" pos="1620">
          <p15:clr>
            <a:srgbClr val="FBAE40"/>
          </p15:clr>
        </p15:guide>
        <p15:guide id="2" pos="5329">
          <p15:clr>
            <a:srgbClr val="FBAE40"/>
          </p15:clr>
        </p15:guide>
        <p15:guide id="3" orient="horz" pos="174">
          <p15:clr>
            <a:srgbClr val="FBAE40"/>
          </p15:clr>
        </p15:guide>
        <p15:guide id="4" orient="horz" pos="1161">
          <p15:clr>
            <a:srgbClr val="FBAE40"/>
          </p15:clr>
        </p15:guide>
        <p15:guide id="5" orient="horz" pos="2488">
          <p15:clr>
            <a:srgbClr val="FBAE40"/>
          </p15:clr>
        </p15:guide>
        <p15:guide id="6" pos="8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4" name="Inhaltsplatzhalter 3"/>
          <p:cNvSpPr>
            <a:spLocks noGrp="1"/>
          </p:cNvSpPr>
          <p:nvPr>
            <p:ph sz="quarter" idx="10"/>
          </p:nvPr>
        </p:nvSpPr>
        <p:spPr>
          <a:xfrm>
            <a:off x="1727201" y="1449390"/>
            <a:ext cx="9986963" cy="4526612"/>
          </a:xfrm>
        </p:spPr>
        <p:txBody>
          <a:body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‹Nr.›</a:t>
            </a:fld>
            <a:endParaRPr lang="de-CH" dirty="0"/>
          </a:p>
        </p:txBody>
      </p:sp>
      <p:sp>
        <p:nvSpPr>
          <p:cNvPr id="5" name="Titel 4">
            <a:extLst>
              <a:ext uri="{FF2B5EF4-FFF2-40B4-BE49-F238E27FC236}">
                <a16:creationId xmlns:a16="http://schemas.microsoft.com/office/drawing/2014/main" id="{9FEFFAFB-A2BC-4B95-B9BF-09DB58A319ED}"/>
              </a:ext>
            </a:extLst>
          </p:cNvPr>
          <p:cNvSpPr>
            <a:spLocks noGrp="1"/>
          </p:cNvSpPr>
          <p:nvPr>
            <p:ph type="title"/>
          </p:nvPr>
        </p:nvSpPr>
        <p:spPr/>
        <p:txBody>
          <a:bodyPr/>
          <a:lstStyle>
            <a:lvl1pPr>
              <a:defRPr lang="de-CH" sz="3467" b="0" dirty="0">
                <a:solidFill>
                  <a:srgbClr val="375172"/>
                </a:solidFill>
                <a:latin typeface="+mj-lt"/>
                <a:ea typeface="+mj-ea"/>
                <a:cs typeface="+mj-cs"/>
              </a:defRPr>
            </a:lvl1pPr>
          </a:lstStyle>
          <a:p>
            <a:r>
              <a:rPr lang="de-DE" dirty="0"/>
              <a:t>Mastertitelformat bearbeiten</a:t>
            </a:r>
            <a:endParaRPr lang="de-CH" dirty="0"/>
          </a:p>
        </p:txBody>
      </p:sp>
      <p:sp>
        <p:nvSpPr>
          <p:cNvPr id="8" name="AutoShape 41">
            <a:extLst>
              <a:ext uri="{FF2B5EF4-FFF2-40B4-BE49-F238E27FC236}">
                <a16:creationId xmlns:a16="http://schemas.microsoft.com/office/drawing/2014/main" id="{3D6859A1-5B58-4B53-BECB-DD8D1DDD84C2}"/>
              </a:ext>
            </a:extLst>
          </p:cNvPr>
          <p:cNvSpPr>
            <a:spLocks noChangeArrowheads="1"/>
          </p:cNvSpPr>
          <p:nvPr userDrawn="1"/>
        </p:nvSpPr>
        <p:spPr bwMode="auto">
          <a:xfrm>
            <a:off x="1656641" y="6340501"/>
            <a:ext cx="6191251" cy="461825"/>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1067" b="1" baseline="0" dirty="0"/>
              <a:t>PACTA Klimatest 2026, </a:t>
            </a:r>
            <a:r>
              <a:rPr lang="de-DE" altLang="de-DE" sz="1067" b="1" baseline="0" dirty="0" err="1"/>
              <a:t>Einführungswebinar</a:t>
            </a:r>
            <a:endParaRPr lang="de-DE" altLang="de-DE" sz="1067" b="1" baseline="0" dirty="0"/>
          </a:p>
          <a:p>
            <a:pPr>
              <a:defRPr/>
            </a:pPr>
            <a:r>
              <a:rPr lang="de-DE" altLang="de-DE" sz="1067" baseline="0" dirty="0"/>
              <a:t>05.03.2024 / Silvia Ruprecht, Abteilung Klima, BAFU</a:t>
            </a:r>
          </a:p>
        </p:txBody>
      </p:sp>
    </p:spTree>
    <p:extLst>
      <p:ext uri="{BB962C8B-B14F-4D97-AF65-F5344CB8AC3E}">
        <p14:creationId xmlns:p14="http://schemas.microsoft.com/office/powerpoint/2010/main" val="24729080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noProof="0" dirty="0"/>
              <a:t>Titelmasterformat durch Klicken bearbeiten</a:t>
            </a:r>
          </a:p>
        </p:txBody>
      </p:sp>
      <p:sp>
        <p:nvSpPr>
          <p:cNvPr id="5" name="Inhaltsplatzhalter 2"/>
          <p:cNvSpPr>
            <a:spLocks noGrp="1"/>
          </p:cNvSpPr>
          <p:nvPr>
            <p:ph idx="1"/>
          </p:nvPr>
        </p:nvSpPr>
        <p:spPr>
          <a:xfrm>
            <a:off x="1727201" y="1449390"/>
            <a:ext cx="4896000" cy="4526612"/>
          </a:xfrm>
        </p:spPr>
        <p:txBody>
          <a:body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7" name="Inhaltsplatzhalter 2"/>
          <p:cNvSpPr>
            <a:spLocks noGrp="1"/>
          </p:cNvSpPr>
          <p:nvPr>
            <p:ph idx="10"/>
          </p:nvPr>
        </p:nvSpPr>
        <p:spPr>
          <a:xfrm>
            <a:off x="6817360" y="1449390"/>
            <a:ext cx="4896000" cy="4526612"/>
          </a:xfrm>
        </p:spPr>
        <p:txBody>
          <a:body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‹Nr.›</a:t>
            </a:fld>
            <a:endParaRPr lang="de-CH" dirty="0"/>
          </a:p>
        </p:txBody>
      </p:sp>
      <p:sp>
        <p:nvSpPr>
          <p:cNvPr id="9" name="AutoShape 41">
            <a:extLst>
              <a:ext uri="{FF2B5EF4-FFF2-40B4-BE49-F238E27FC236}">
                <a16:creationId xmlns:a16="http://schemas.microsoft.com/office/drawing/2014/main" id="{1ABB75D1-DE87-4F06-8A09-EFE10A8537EE}"/>
              </a:ext>
            </a:extLst>
          </p:cNvPr>
          <p:cNvSpPr>
            <a:spLocks noChangeArrowheads="1"/>
          </p:cNvSpPr>
          <p:nvPr userDrawn="1"/>
        </p:nvSpPr>
        <p:spPr bwMode="auto">
          <a:xfrm>
            <a:off x="1656641" y="6340501"/>
            <a:ext cx="6191251" cy="461825"/>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1067" b="1" baseline="0" dirty="0"/>
              <a:t>PACTA Klimatest 2024, </a:t>
            </a:r>
            <a:r>
              <a:rPr lang="de-DE" altLang="de-DE" sz="1067" b="1" baseline="0" dirty="0" err="1"/>
              <a:t>Einführungswebinar</a:t>
            </a:r>
            <a:endParaRPr lang="de-DE" altLang="de-DE" sz="1067" b="1" baseline="0" dirty="0"/>
          </a:p>
          <a:p>
            <a:pPr>
              <a:defRPr/>
            </a:pPr>
            <a:r>
              <a:rPr lang="de-DE" altLang="de-DE" sz="1067" baseline="0" dirty="0"/>
              <a:t>05.03.2024 / Silvia Ruprecht, Abteilung Klima, BAFU</a:t>
            </a:r>
          </a:p>
        </p:txBody>
      </p:sp>
    </p:spTree>
    <p:extLst>
      <p:ext uri="{BB962C8B-B14F-4D97-AF65-F5344CB8AC3E}">
        <p14:creationId xmlns:p14="http://schemas.microsoft.com/office/powerpoint/2010/main" val="66388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noProof="0" dirty="0"/>
              <a:t>Titelmasterformat durch Klicken bearbeiten</a:t>
            </a:r>
          </a:p>
        </p:txBody>
      </p:sp>
      <p:sp>
        <p:nvSpPr>
          <p:cNvPr id="3" name="Foliennummernplatzhalter 2"/>
          <p:cNvSpPr>
            <a:spLocks noGrp="1"/>
          </p:cNvSpPr>
          <p:nvPr>
            <p:ph type="sldNum" sz="quarter" idx="10"/>
          </p:nvPr>
        </p:nvSpPr>
        <p:spPr/>
        <p:txBody>
          <a:bodyPr/>
          <a:lstStyle/>
          <a:p>
            <a:fld id="{7D21FFDD-132D-4B5B-AD6B-BCC06A41D268}" type="slidenum">
              <a:rPr lang="de-CH" smtClean="0"/>
              <a:pPr/>
              <a:t>‹Nr.›</a:t>
            </a:fld>
            <a:endParaRPr lang="de-CH" dirty="0"/>
          </a:p>
        </p:txBody>
      </p:sp>
      <p:sp>
        <p:nvSpPr>
          <p:cNvPr id="6" name="AutoShape 41">
            <a:extLst>
              <a:ext uri="{FF2B5EF4-FFF2-40B4-BE49-F238E27FC236}">
                <a16:creationId xmlns:a16="http://schemas.microsoft.com/office/drawing/2014/main" id="{AEBD8C95-465E-4027-9623-CC0843BCAD97}"/>
              </a:ext>
            </a:extLst>
          </p:cNvPr>
          <p:cNvSpPr>
            <a:spLocks noChangeArrowheads="1"/>
          </p:cNvSpPr>
          <p:nvPr userDrawn="1"/>
        </p:nvSpPr>
        <p:spPr bwMode="auto">
          <a:xfrm>
            <a:off x="1656641" y="6340501"/>
            <a:ext cx="6191251" cy="461825"/>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1067" b="1" baseline="0" dirty="0"/>
              <a:t>PACTA Klimatest 2024, </a:t>
            </a:r>
            <a:r>
              <a:rPr lang="de-DE" altLang="de-DE" sz="1067" b="1" baseline="0" dirty="0" err="1"/>
              <a:t>Einführungswebinar</a:t>
            </a:r>
            <a:endParaRPr lang="de-DE" altLang="de-DE" sz="1067" b="1" baseline="0" dirty="0"/>
          </a:p>
          <a:p>
            <a:pPr>
              <a:defRPr/>
            </a:pPr>
            <a:r>
              <a:rPr lang="de-DE" altLang="de-DE" sz="1067" baseline="0" dirty="0"/>
              <a:t>05.03.2024 / Silvia Ruprecht, Abteilung Klima, BAFU</a:t>
            </a:r>
          </a:p>
        </p:txBody>
      </p:sp>
    </p:spTree>
    <p:extLst>
      <p:ext uri="{BB962C8B-B14F-4D97-AF65-F5344CB8AC3E}">
        <p14:creationId xmlns:p14="http://schemas.microsoft.com/office/powerpoint/2010/main" val="2068979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7D21FFDD-132D-4B5B-AD6B-BCC06A41D268}" type="slidenum">
              <a:rPr lang="de-CH" smtClean="0"/>
              <a:pPr/>
              <a:t>‹Nr.›</a:t>
            </a:fld>
            <a:endParaRPr lang="de-CH" dirty="0"/>
          </a:p>
        </p:txBody>
      </p:sp>
    </p:spTree>
    <p:extLst>
      <p:ext uri="{BB962C8B-B14F-4D97-AF65-F5344CB8AC3E}">
        <p14:creationId xmlns:p14="http://schemas.microsoft.com/office/powerpoint/2010/main" val="2861973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325480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1A41971-7696-CF32-29E2-84CFBF490471}"/>
              </a:ext>
            </a:extLst>
          </p:cNvPr>
          <p:cNvGraphicFramePr>
            <a:graphicFrameLocks noChangeAspect="1"/>
          </p:cNvGraphicFramePr>
          <p:nvPr userDrawn="1">
            <p:custDataLst>
              <p:tags r:id="rId1"/>
            </p:custDataLst>
            <p:extLst>
              <p:ext uri="{D42A27DB-BD31-4B8C-83A1-F6EECF244321}">
                <p14:modId xmlns:p14="http://schemas.microsoft.com/office/powerpoint/2010/main" val="1021758144"/>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A1A41971-7696-CF32-29E2-84CFBF490471}"/>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3" name="Content Placeholder 2"/>
          <p:cNvSpPr>
            <a:spLocks noGrp="1"/>
          </p:cNvSpPr>
          <p:nvPr>
            <p:ph idx="1" hasCustomPrompt="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level one (Title Case)</a:t>
            </a:r>
          </a:p>
          <a:p>
            <a:pPr lvl="1"/>
            <a:r>
              <a:rPr lang="en-US" dirty="0"/>
              <a:t>Second level (Sentence case)</a:t>
            </a:r>
          </a:p>
          <a:p>
            <a:pPr lvl="2"/>
            <a:r>
              <a:rPr lang="en-US" dirty="0"/>
              <a:t>Third level</a:t>
            </a:r>
          </a:p>
          <a:p>
            <a:pPr lvl="3"/>
            <a:r>
              <a:rPr lang="en-US" dirty="0"/>
              <a:t>Fourth level</a:t>
            </a:r>
          </a:p>
          <a:p>
            <a:pPr lvl="4"/>
            <a:r>
              <a:rPr lang="en-US" dirty="0"/>
              <a:t>Fifth level</a:t>
            </a:r>
          </a:p>
        </p:txBody>
      </p:sp>
      <p:sp>
        <p:nvSpPr>
          <p:cNvPr id="11" name="Text Placeholder 12">
            <a:extLst>
              <a:ext uri="{FF2B5EF4-FFF2-40B4-BE49-F238E27FC236}">
                <a16:creationId xmlns:a16="http://schemas.microsoft.com/office/drawing/2014/main" id="{C8A31C04-C043-14E4-AE46-0EA2A180B9B1}"/>
              </a:ext>
            </a:extLst>
          </p:cNvPr>
          <p:cNvSpPr>
            <a:spLocks noGrp="1"/>
          </p:cNvSpPr>
          <p:nvPr>
            <p:ph type="body" idx="14" hasCustomPrompt="1"/>
          </p:nvPr>
        </p:nvSpPr>
        <p:spPr>
          <a:xfrm>
            <a:off x="1727201" y="1245077"/>
            <a:ext cx="11456895" cy="395288"/>
          </a:xfrm>
        </p:spPr>
        <p:txBody>
          <a:bodyPr>
            <a:noAutofit/>
          </a:bodyPr>
          <a:lstStyle>
            <a:lvl1pPr marL="0" indent="0">
              <a:buNone/>
              <a:defRPr sz="2000">
                <a:solidFill>
                  <a:schemeClr val="accent2"/>
                </a:solidFill>
                <a:latin typeface="Roboto" panose="02000000000000000000" pitchFamily="2" charset="0"/>
                <a:ea typeface="Roboto" panose="02000000000000000000" pitchFamily="2" charset="0"/>
                <a:cs typeface="Roboto" panose="02000000000000000000" pitchFamily="2" charset="0"/>
              </a:defRPr>
            </a:lvl1pPr>
            <a:lvl2pPr marL="457189"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2pPr>
            <a:lvl3pPr marL="914377"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3pPr>
            <a:lvl4pPr marL="1371566"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4pPr>
            <a:lvl5pPr marL="1828754"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optional subtitle, otherwise delete (Sentence Case)</a:t>
            </a:r>
          </a:p>
        </p:txBody>
      </p:sp>
      <p:sp>
        <p:nvSpPr>
          <p:cNvPr id="6" name="Titel 1">
            <a:extLst>
              <a:ext uri="{FF2B5EF4-FFF2-40B4-BE49-F238E27FC236}">
                <a16:creationId xmlns:a16="http://schemas.microsoft.com/office/drawing/2014/main" id="{A5DE94C2-1ED9-B02C-03E4-299F8443BF95}"/>
              </a:ext>
            </a:extLst>
          </p:cNvPr>
          <p:cNvSpPr>
            <a:spLocks noGrp="1"/>
          </p:cNvSpPr>
          <p:nvPr>
            <p:ph type="title"/>
          </p:nvPr>
        </p:nvSpPr>
        <p:spPr>
          <a:xfrm>
            <a:off x="1727202" y="278828"/>
            <a:ext cx="9972831" cy="900000"/>
          </a:xfrm>
        </p:spPr>
        <p:txBody>
          <a:bodyPr/>
          <a:lstStyle>
            <a:lvl1pPr algn="l" rtl="0" eaLnBrk="1" fontAlgn="base" hangingPunct="1">
              <a:lnSpc>
                <a:spcPts val="4800"/>
              </a:lnSpc>
              <a:spcBef>
                <a:spcPct val="0"/>
              </a:spcBef>
              <a:spcAft>
                <a:spcPct val="0"/>
              </a:spcAft>
              <a:defRPr lang="de-CH" sz="3200" b="0" kern="1200" noProof="0" dirty="0">
                <a:solidFill>
                  <a:srgbClr val="375172"/>
                </a:solidFill>
                <a:latin typeface="+mn-lt"/>
                <a:ea typeface="+mn-ea"/>
                <a:cs typeface="+mn-cs"/>
              </a:defRPr>
            </a:lvl1pPr>
          </a:lstStyle>
          <a:p>
            <a:r>
              <a:rPr lang="de-DE" dirty="0"/>
              <a:t>Titelmasterformat durch Klicken bearbeiten</a:t>
            </a:r>
            <a:endParaRPr lang="de-CH" dirty="0"/>
          </a:p>
        </p:txBody>
      </p:sp>
    </p:spTree>
    <p:extLst>
      <p:ext uri="{BB962C8B-B14F-4D97-AF65-F5344CB8AC3E}">
        <p14:creationId xmlns:p14="http://schemas.microsoft.com/office/powerpoint/2010/main" val="2729076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F17047FA-81C4-508E-24E5-5E04E866E777}"/>
              </a:ext>
            </a:extLst>
          </p:cNvPr>
          <p:cNvSpPr>
            <a:spLocks noGrp="1"/>
          </p:cNvSpPr>
          <p:nvPr>
            <p:ph type="body" sz="quarter" idx="13"/>
          </p:nvPr>
        </p:nvSpPr>
        <p:spPr>
          <a:xfrm>
            <a:off x="719669" y="1764003"/>
            <a:ext cx="10752667" cy="4535487"/>
          </a:xfrm>
          <a:noFill/>
        </p:spPr>
        <p:txBody>
          <a:bodyPr lIns="0" tIns="0" rIns="0" bIns="0"/>
          <a:lstStyle>
            <a:lvl1pPr marL="0" indent="0">
              <a:lnSpc>
                <a:spcPct val="120000"/>
              </a:lnSpc>
              <a:spcBef>
                <a:spcPts val="500"/>
              </a:spcBef>
              <a:buNone/>
              <a:defRPr/>
            </a:lvl1pPr>
            <a:lvl2pPr marL="180000">
              <a:lnSpc>
                <a:spcPct val="120000"/>
              </a:lnSpc>
              <a:defRPr/>
            </a:lvl2pPr>
            <a:lvl3pPr marL="360000">
              <a:lnSpc>
                <a:spcPct val="120000"/>
              </a:lnSpc>
              <a:defRPr/>
            </a:lvl3pPr>
            <a:lvl4pPr marL="540000">
              <a:lnSpc>
                <a:spcPct val="120000"/>
              </a:lnSpc>
              <a:defRPr/>
            </a:lvl4pPr>
            <a:lvl5pPr marL="720000">
              <a:lnSpc>
                <a:spcPct val="120000"/>
              </a:lnSpc>
              <a:defRPr/>
            </a:lvl5pPr>
          </a:lstStyle>
          <a:p>
            <a:pPr lvl="0"/>
            <a:r>
              <a:rPr lang="de-DE"/>
              <a:t>Mastertextformat bearbeiten</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defTabSz="54000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defTabSz="54000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2875411445"/>
      </p:ext>
    </p:extLst>
  </p:cSld>
  <p:clrMapOvr>
    <a:masterClrMapping/>
  </p:clrMapOvr>
  <p:extLst>
    <p:ext uri="{DCECCB84-F9BA-43D5-87BE-67443E8EF086}">
      <p15:sldGuideLst xmlns:p15="http://schemas.microsoft.com/office/powerpoint/2012/main">
        <p15:guide id="4" pos="3840">
          <p15:clr>
            <a:srgbClr val="FBAE40"/>
          </p15:clr>
        </p15:guide>
        <p15:guide id="5" pos="722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eer, div. Txt Blöck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69F268BF-8F84-8AB1-6714-63AF1B6F5357}"/>
              </a:ext>
            </a:extLst>
          </p:cNvPr>
          <p:cNvSpPr>
            <a:spLocks noGrp="1"/>
          </p:cNvSpPr>
          <p:nvPr>
            <p:ph type="body" sz="quarter" idx="17"/>
          </p:nvPr>
        </p:nvSpPr>
        <p:spPr>
          <a:xfrm>
            <a:off x="6384333" y="4824000"/>
            <a:ext cx="5088000" cy="900000"/>
          </a:xfrm>
          <a:noFill/>
        </p:spPr>
        <p:txBody>
          <a:bodyPr lIns="0" tIns="0" rIns="0" bIns="0"/>
          <a:lstStyle>
            <a:lvl1pPr marL="180000" indent="-360000">
              <a:lnSpc>
                <a:spcPct val="80000"/>
              </a:lnSpc>
              <a:spcBef>
                <a:spcPts val="500"/>
              </a:spcBef>
              <a:buFont typeface="+mj-lt"/>
              <a:buAutoNum type="alphaLcPeriod"/>
              <a:defRPr/>
            </a:lvl1pPr>
            <a:lvl2pPr marL="522900" indent="-342900">
              <a:buFont typeface="+mj-lt"/>
              <a:buAutoNum type="arabicPeriod"/>
              <a:defRPr/>
            </a:lvl2pPr>
            <a:lvl3pPr marL="702900" indent="-342900">
              <a:buFont typeface="+mj-lt"/>
              <a:buAutoNum type="arabicPeriod"/>
              <a:defRPr/>
            </a:lvl3pPr>
            <a:lvl4pPr marL="882900" indent="-342900">
              <a:buFont typeface="+mj-lt"/>
              <a:buAutoNum type="arabicPeriod"/>
              <a:defRPr/>
            </a:lvl4pPr>
            <a:lvl5pPr marL="1062900" indent="-342900">
              <a:buFont typeface="+mj-lt"/>
              <a:buAutoNum type="arabicPeriod"/>
              <a:defRPr/>
            </a:lvl5pPr>
          </a:lstStyle>
          <a:p>
            <a:pPr lvl="0"/>
            <a:r>
              <a:rPr lang="de-DE"/>
              <a:t>Mastertextformat bearbeiten</a:t>
            </a:r>
          </a:p>
        </p:txBody>
      </p:sp>
      <p:sp>
        <p:nvSpPr>
          <p:cNvPr id="5" name="Textplatzhalter 6">
            <a:extLst>
              <a:ext uri="{FF2B5EF4-FFF2-40B4-BE49-F238E27FC236}">
                <a16:creationId xmlns:a16="http://schemas.microsoft.com/office/drawing/2014/main" id="{60765038-D244-0D2F-3310-9EC51FF1DA19}"/>
              </a:ext>
            </a:extLst>
          </p:cNvPr>
          <p:cNvSpPr>
            <a:spLocks noGrp="1"/>
          </p:cNvSpPr>
          <p:nvPr>
            <p:ph type="body" sz="quarter" idx="16"/>
          </p:nvPr>
        </p:nvSpPr>
        <p:spPr>
          <a:xfrm>
            <a:off x="6383867" y="3888456"/>
            <a:ext cx="5088000" cy="900000"/>
          </a:xfrm>
          <a:noFill/>
        </p:spPr>
        <p:txBody>
          <a:bodyPr lIns="0" tIns="0" rIns="0" bIns="0"/>
          <a:lstStyle>
            <a:lvl1pPr marL="180000" indent="-360000">
              <a:lnSpc>
                <a:spcPct val="80000"/>
              </a:lnSpc>
              <a:spcBef>
                <a:spcPts val="500"/>
              </a:spcBef>
              <a:buFont typeface="+mj-lt"/>
              <a:buAutoNum type="arabicPeriod"/>
              <a:defRPr/>
            </a:lvl1pPr>
            <a:lvl2pPr marL="522900" indent="-342900">
              <a:buFont typeface="+mj-lt"/>
              <a:buAutoNum type="arabicPeriod"/>
              <a:defRPr/>
            </a:lvl2pPr>
            <a:lvl3pPr marL="702900" indent="-342900">
              <a:buFont typeface="+mj-lt"/>
              <a:buAutoNum type="arabicPeriod"/>
              <a:defRPr/>
            </a:lvl3pPr>
            <a:lvl4pPr marL="882900" indent="-342900">
              <a:buFont typeface="+mj-lt"/>
              <a:buAutoNum type="arabicPeriod"/>
              <a:defRPr/>
            </a:lvl4pPr>
            <a:lvl5pPr marL="1062900" indent="-342900">
              <a:buFont typeface="+mj-lt"/>
              <a:buAutoNum type="arabicPeriod"/>
              <a:defRPr/>
            </a:lvl5pPr>
          </a:lstStyle>
          <a:p>
            <a:pPr lvl="0"/>
            <a:r>
              <a:rPr lang="de-DE"/>
              <a:t>Mastertextformat bearbeiten</a:t>
            </a:r>
          </a:p>
        </p:txBody>
      </p:sp>
      <p:sp>
        <p:nvSpPr>
          <p:cNvPr id="2" name="Textplatzhalter 5">
            <a:extLst>
              <a:ext uri="{FF2B5EF4-FFF2-40B4-BE49-F238E27FC236}">
                <a16:creationId xmlns:a16="http://schemas.microsoft.com/office/drawing/2014/main" id="{DD1FEC6A-F7E2-356F-CC18-DC5452469844}"/>
              </a:ext>
            </a:extLst>
          </p:cNvPr>
          <p:cNvSpPr>
            <a:spLocks noGrp="1"/>
          </p:cNvSpPr>
          <p:nvPr>
            <p:ph type="body" sz="quarter" idx="14"/>
          </p:nvPr>
        </p:nvSpPr>
        <p:spPr>
          <a:xfrm>
            <a:off x="719667" y="3888000"/>
            <a:ext cx="5088000" cy="1836000"/>
          </a:xfrm>
          <a:noFill/>
        </p:spPr>
        <p:txBody>
          <a:bodyPr lIns="0" tIns="0" rIns="0" bIns="0"/>
          <a:lstStyle>
            <a:lvl1pPr marL="0" indent="0">
              <a:lnSpc>
                <a:spcPct val="120000"/>
              </a:lnSpc>
              <a:spcBef>
                <a:spcPts val="500"/>
              </a:spcBef>
              <a:buFontTx/>
              <a:buNone/>
              <a:defRPr b="1"/>
            </a:lvl1pPr>
            <a:lvl2pPr marL="522900" indent="-342900">
              <a:buFont typeface="+mj-lt"/>
              <a:buAutoNum type="arabicPeriod"/>
              <a:defRPr/>
            </a:lvl2pPr>
            <a:lvl3pPr marL="702900" indent="-342900">
              <a:buFont typeface="+mj-lt"/>
              <a:buAutoNum type="arabicPeriod"/>
              <a:defRPr/>
            </a:lvl3pPr>
            <a:lvl4pPr marL="882900" indent="-342900">
              <a:buFont typeface="+mj-lt"/>
              <a:buAutoNum type="arabicPeriod"/>
              <a:defRPr/>
            </a:lvl4pPr>
            <a:lvl5pPr marL="1062900" indent="-342900">
              <a:buFont typeface="+mj-lt"/>
              <a:buAutoNum type="arabicPeriod"/>
              <a:defRPr/>
            </a:lvl5pPr>
          </a:lstStyle>
          <a:p>
            <a:pPr lvl="0"/>
            <a:r>
              <a:rPr lang="de-DE"/>
              <a:t>Mastertextformat bearbeiten</a:t>
            </a:r>
          </a:p>
        </p:txBody>
      </p:sp>
      <p:sp>
        <p:nvSpPr>
          <p:cNvPr id="3" name="Textplatzhalter 4">
            <a:extLst>
              <a:ext uri="{FF2B5EF4-FFF2-40B4-BE49-F238E27FC236}">
                <a16:creationId xmlns:a16="http://schemas.microsoft.com/office/drawing/2014/main" id="{178ACDB9-F654-BD6A-687B-70ED41A33FAC}"/>
              </a:ext>
            </a:extLst>
          </p:cNvPr>
          <p:cNvSpPr>
            <a:spLocks noGrp="1"/>
          </p:cNvSpPr>
          <p:nvPr>
            <p:ph type="body" sz="quarter" idx="15"/>
          </p:nvPr>
        </p:nvSpPr>
        <p:spPr>
          <a:xfrm>
            <a:off x="6384000" y="1764001"/>
            <a:ext cx="5088000" cy="1836000"/>
          </a:xfrm>
          <a:noFill/>
        </p:spPr>
        <p:txBody>
          <a:bodyPr lIns="0" tIns="0" rIns="0" bIns="0"/>
          <a:lstStyle>
            <a:lvl1pPr>
              <a:lnSpc>
                <a:spcPct val="80000"/>
              </a:lnSpc>
              <a:spcBef>
                <a:spcPts val="500"/>
              </a:spcBef>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Textplatzhalter 3">
            <a:extLst>
              <a:ext uri="{FF2B5EF4-FFF2-40B4-BE49-F238E27FC236}">
                <a16:creationId xmlns:a16="http://schemas.microsoft.com/office/drawing/2014/main" id="{F17047FA-81C4-508E-24E5-5E04E866E777}"/>
              </a:ext>
            </a:extLst>
          </p:cNvPr>
          <p:cNvSpPr>
            <a:spLocks noGrp="1"/>
          </p:cNvSpPr>
          <p:nvPr>
            <p:ph type="body" sz="quarter" idx="13"/>
          </p:nvPr>
        </p:nvSpPr>
        <p:spPr>
          <a:xfrm>
            <a:off x="719667" y="1764001"/>
            <a:ext cx="5088000" cy="1836000"/>
          </a:xfrm>
          <a:noFill/>
        </p:spPr>
        <p:txBody>
          <a:bodyPr lIns="0" tIns="0" rIns="0" bIns="0"/>
          <a:lstStyle>
            <a:lvl1pPr marL="0" indent="0">
              <a:lnSpc>
                <a:spcPct val="80000"/>
              </a:lnSpc>
              <a:spcBef>
                <a:spcPts val="500"/>
              </a:spcBef>
              <a:buFontTx/>
              <a:buNone/>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de-DE"/>
              <a:t>Mastertextformat bearbeiten</a:t>
            </a:r>
          </a:p>
        </p:txBody>
      </p:sp>
      <p:sp>
        <p:nvSpPr>
          <p:cNvPr id="20" name="Textplatzhalter 2">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2930980610"/>
      </p:ext>
    </p:extLst>
  </p:cSld>
  <p:clrMapOvr>
    <a:masterClrMapping/>
  </p:clrMapOvr>
  <p:extLst>
    <p:ext uri="{DCECCB84-F9BA-43D5-87BE-67443E8EF086}">
      <p15:sldGuideLst xmlns:p15="http://schemas.microsoft.com/office/powerpoint/2012/main">
        <p15:guide id="4" pos="3840">
          <p15:clr>
            <a:srgbClr val="FBAE40"/>
          </p15:clr>
        </p15:guide>
        <p15:guide id="8" orient="horz" pos="397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 1 TxtB weiss, R 1 TxtB weiss">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698AF243-6876-7684-F90B-AABA5FBABD52}"/>
              </a:ext>
            </a:extLst>
          </p:cNvPr>
          <p:cNvSpPr>
            <a:spLocks noGrp="1"/>
          </p:cNvSpPr>
          <p:nvPr>
            <p:ph type="body" sz="quarter" idx="13"/>
          </p:nvPr>
        </p:nvSpPr>
        <p:spPr>
          <a:xfrm>
            <a:off x="6383869" y="1764003"/>
            <a:ext cx="5088467" cy="4535487"/>
          </a:xfrm>
          <a:noFill/>
        </p:spPr>
        <p:txBody>
          <a:bodyPr lIns="288000" tIns="288000" rIns="288000" bIns="288000" anchor="t" anchorCtr="0">
            <a:noAutofit/>
          </a:bodyPr>
          <a:lstStyle>
            <a:lvl1pPr marL="342900" indent="-342900">
              <a:buFont typeface="+mj-lt"/>
              <a:buAutoNum type="arabicPeriod"/>
              <a:defRPr sz="1600" b="0">
                <a:solidFill>
                  <a:srgbClr val="032543"/>
                </a:solidFill>
              </a:defRPr>
            </a:lvl1pPr>
          </a:lstStyle>
          <a:p>
            <a:pPr lvl="0"/>
            <a:r>
              <a:rPr lang="de-DE"/>
              <a:t>Mastertextformat bearbeiten</a:t>
            </a:r>
          </a:p>
        </p:txBody>
      </p:sp>
      <p:sp>
        <p:nvSpPr>
          <p:cNvPr id="7" name="Textplatzhalter 13">
            <a:extLst>
              <a:ext uri="{FF2B5EF4-FFF2-40B4-BE49-F238E27FC236}">
                <a16:creationId xmlns:a16="http://schemas.microsoft.com/office/drawing/2014/main" id="{5DA93CB9-6CB8-E68D-E2FB-8479E9896B0C}"/>
              </a:ext>
            </a:extLst>
          </p:cNvPr>
          <p:cNvSpPr>
            <a:spLocks noGrp="1"/>
          </p:cNvSpPr>
          <p:nvPr>
            <p:ph type="body" sz="quarter" idx="14"/>
          </p:nvPr>
        </p:nvSpPr>
        <p:spPr>
          <a:xfrm>
            <a:off x="720001" y="1764003"/>
            <a:ext cx="5088467" cy="4535487"/>
          </a:xfrm>
          <a:noFill/>
        </p:spPr>
        <p:txBody>
          <a:bodyPr lIns="288000" tIns="288000" rIns="288000" bIns="288000" anchor="t" anchorCtr="0">
            <a:noAutofit/>
          </a:bodyPr>
          <a:lstStyle>
            <a:lvl1pPr marL="0" indent="0">
              <a:buFontTx/>
              <a:buNone/>
              <a:defRPr sz="1600" b="0">
                <a:solidFill>
                  <a:srgbClr val="032543"/>
                </a:solidFill>
              </a:defRPr>
            </a:lvl1pPr>
          </a:lstStyle>
          <a:p>
            <a:pPr lvl="0"/>
            <a:r>
              <a:rPr lang="de-DE"/>
              <a:t>Mastertextformat bearbeiten</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965750558"/>
      </p:ext>
    </p:extLst>
  </p:cSld>
  <p:clrMapOvr>
    <a:masterClrMapping/>
  </p:clrMapOvr>
  <p:extLst>
    <p:ext uri="{DCECCB84-F9BA-43D5-87BE-67443E8EF086}">
      <p15:sldGuideLst xmlns:p15="http://schemas.microsoft.com/office/powerpoint/2012/main">
        <p15:guide id="4" pos="3840">
          <p15:clr>
            <a:srgbClr val="FBAE40"/>
          </p15:clr>
        </p15:guide>
        <p15:guide id="5" pos="722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 4 TxtB weiss, R 4 TxtB weiss">
    <p:spTree>
      <p:nvGrpSpPr>
        <p:cNvPr id="1" name=""/>
        <p:cNvGrpSpPr/>
        <p:nvPr/>
      </p:nvGrpSpPr>
      <p:grpSpPr>
        <a:xfrm>
          <a:off x="0" y="0"/>
          <a:ext cx="0" cy="0"/>
          <a:chOff x="0" y="0"/>
          <a:chExt cx="0" cy="0"/>
        </a:xfrm>
      </p:grpSpPr>
      <p:sp>
        <p:nvSpPr>
          <p:cNvPr id="2" name="Textplatzhalter 13">
            <a:extLst>
              <a:ext uri="{FF2B5EF4-FFF2-40B4-BE49-F238E27FC236}">
                <a16:creationId xmlns:a16="http://schemas.microsoft.com/office/drawing/2014/main" id="{A3C51E9F-77B6-F14F-0FBC-B32B6B71C668}"/>
              </a:ext>
            </a:extLst>
          </p:cNvPr>
          <p:cNvSpPr>
            <a:spLocks noGrp="1"/>
          </p:cNvSpPr>
          <p:nvPr>
            <p:ph type="body" sz="quarter" idx="18" hasCustomPrompt="1"/>
          </p:nvPr>
        </p:nvSpPr>
        <p:spPr>
          <a:xfrm>
            <a:off x="6383533" y="1764003"/>
            <a:ext cx="5088467" cy="4535487"/>
          </a:xfrm>
          <a:solidFill>
            <a:srgbClr val="E8F5FF"/>
          </a:solidFill>
        </p:spPr>
        <p:txBody>
          <a:bodyPr vert="horz" lIns="288000" tIns="288000" rIns="288000" bIns="288000" rtlCol="0" anchor="t" anchorCtr="0">
            <a:noAutofit/>
          </a:bodyPr>
          <a:lstStyle>
            <a:lvl1pPr>
              <a:defRPr lang="de-DE" sz="1400" b="1" dirty="0"/>
            </a:lvl1pPr>
          </a:lstStyle>
          <a:p>
            <a:pPr lvl="0">
              <a:buFontTx/>
            </a:pPr>
            <a:r>
              <a:rPr lang="de-DE" dirty="0"/>
              <a:t>.</a:t>
            </a:r>
          </a:p>
        </p:txBody>
      </p:sp>
      <p:sp>
        <p:nvSpPr>
          <p:cNvPr id="6" name="Textplatzhalter 16">
            <a:extLst>
              <a:ext uri="{FF2B5EF4-FFF2-40B4-BE49-F238E27FC236}">
                <a16:creationId xmlns:a16="http://schemas.microsoft.com/office/drawing/2014/main" id="{C1ECBC8F-3432-9972-8947-6880DD2E82A8}"/>
              </a:ext>
            </a:extLst>
          </p:cNvPr>
          <p:cNvSpPr>
            <a:spLocks noGrp="1"/>
          </p:cNvSpPr>
          <p:nvPr>
            <p:ph type="body" sz="quarter" idx="22"/>
          </p:nvPr>
        </p:nvSpPr>
        <p:spPr>
          <a:xfrm>
            <a:off x="6767533" y="511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5" name="Textplatzhalter 16">
            <a:extLst>
              <a:ext uri="{FF2B5EF4-FFF2-40B4-BE49-F238E27FC236}">
                <a16:creationId xmlns:a16="http://schemas.microsoft.com/office/drawing/2014/main" id="{4A09C98A-D909-8CD7-4E37-718D69BA8D1F}"/>
              </a:ext>
            </a:extLst>
          </p:cNvPr>
          <p:cNvSpPr>
            <a:spLocks noGrp="1"/>
          </p:cNvSpPr>
          <p:nvPr>
            <p:ph type="body" sz="quarter" idx="21"/>
          </p:nvPr>
        </p:nvSpPr>
        <p:spPr>
          <a:xfrm>
            <a:off x="6767533" y="409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4" name="Textplatzhalter 16">
            <a:extLst>
              <a:ext uri="{FF2B5EF4-FFF2-40B4-BE49-F238E27FC236}">
                <a16:creationId xmlns:a16="http://schemas.microsoft.com/office/drawing/2014/main" id="{85D8FF78-97D0-6D26-1337-6ECD8F11196D}"/>
              </a:ext>
            </a:extLst>
          </p:cNvPr>
          <p:cNvSpPr>
            <a:spLocks noGrp="1"/>
          </p:cNvSpPr>
          <p:nvPr>
            <p:ph type="body" sz="quarter" idx="20"/>
          </p:nvPr>
        </p:nvSpPr>
        <p:spPr>
          <a:xfrm>
            <a:off x="6767533" y="307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3" name="Textplatzhalter 16">
            <a:extLst>
              <a:ext uri="{FF2B5EF4-FFF2-40B4-BE49-F238E27FC236}">
                <a16:creationId xmlns:a16="http://schemas.microsoft.com/office/drawing/2014/main" id="{270F50D5-9698-E123-8493-D365E956B2C1}"/>
              </a:ext>
            </a:extLst>
          </p:cNvPr>
          <p:cNvSpPr>
            <a:spLocks noGrp="1"/>
          </p:cNvSpPr>
          <p:nvPr>
            <p:ph type="body" sz="quarter" idx="19"/>
          </p:nvPr>
        </p:nvSpPr>
        <p:spPr>
          <a:xfrm>
            <a:off x="6768432" y="205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14" name="Textplatzhalter 13">
            <a:extLst>
              <a:ext uri="{FF2B5EF4-FFF2-40B4-BE49-F238E27FC236}">
                <a16:creationId xmlns:a16="http://schemas.microsoft.com/office/drawing/2014/main" id="{698AF243-6876-7684-F90B-AABA5FBABD52}"/>
              </a:ext>
            </a:extLst>
          </p:cNvPr>
          <p:cNvSpPr>
            <a:spLocks noGrp="1"/>
          </p:cNvSpPr>
          <p:nvPr>
            <p:ph type="body" sz="quarter" idx="13" hasCustomPrompt="1"/>
          </p:nvPr>
        </p:nvSpPr>
        <p:spPr>
          <a:xfrm>
            <a:off x="720001" y="1764003"/>
            <a:ext cx="5088467" cy="4535487"/>
          </a:xfrm>
          <a:solidFill>
            <a:srgbClr val="E8F5FF"/>
          </a:solidFill>
        </p:spPr>
        <p:txBody>
          <a:bodyPr lIns="288000" tIns="288000" rIns="288000" bIns="288000" anchor="t" anchorCtr="0">
            <a:noAutofit/>
          </a:bodyPr>
          <a:lstStyle>
            <a:lvl1pPr marL="0" indent="0">
              <a:lnSpc>
                <a:spcPct val="120000"/>
              </a:lnSpc>
              <a:spcBef>
                <a:spcPts val="0"/>
              </a:spcBef>
              <a:buFontTx/>
              <a:buNone/>
              <a:defRPr sz="1400" b="1">
                <a:solidFill>
                  <a:srgbClr val="032543"/>
                </a:solidFill>
              </a:defRPr>
            </a:lvl1pPr>
          </a:lstStyle>
          <a:p>
            <a:pPr lvl="0"/>
            <a:r>
              <a:rPr lang="de-DE" dirty="0"/>
              <a:t>.</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
        <p:nvSpPr>
          <p:cNvPr id="7" name="Textplatzhalter 16">
            <a:extLst>
              <a:ext uri="{FF2B5EF4-FFF2-40B4-BE49-F238E27FC236}">
                <a16:creationId xmlns:a16="http://schemas.microsoft.com/office/drawing/2014/main" id="{E465BB9A-988B-FAD0-7177-AD444502A4D2}"/>
              </a:ext>
            </a:extLst>
          </p:cNvPr>
          <p:cNvSpPr>
            <a:spLocks noGrp="1"/>
          </p:cNvSpPr>
          <p:nvPr>
            <p:ph type="body" sz="quarter" idx="23"/>
          </p:nvPr>
        </p:nvSpPr>
        <p:spPr>
          <a:xfrm>
            <a:off x="1103101" y="511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8" name="Textplatzhalter 16">
            <a:extLst>
              <a:ext uri="{FF2B5EF4-FFF2-40B4-BE49-F238E27FC236}">
                <a16:creationId xmlns:a16="http://schemas.microsoft.com/office/drawing/2014/main" id="{ECC7A1A9-AEF5-1326-5EE4-73400B9D8559}"/>
              </a:ext>
            </a:extLst>
          </p:cNvPr>
          <p:cNvSpPr>
            <a:spLocks noGrp="1"/>
          </p:cNvSpPr>
          <p:nvPr>
            <p:ph type="body" sz="quarter" idx="24"/>
          </p:nvPr>
        </p:nvSpPr>
        <p:spPr>
          <a:xfrm>
            <a:off x="1103101" y="40932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9" name="Textplatzhalter 16">
            <a:extLst>
              <a:ext uri="{FF2B5EF4-FFF2-40B4-BE49-F238E27FC236}">
                <a16:creationId xmlns:a16="http://schemas.microsoft.com/office/drawing/2014/main" id="{E6CE0D92-C73F-AACE-0DA4-67215DEBF522}"/>
              </a:ext>
            </a:extLst>
          </p:cNvPr>
          <p:cNvSpPr>
            <a:spLocks noGrp="1"/>
          </p:cNvSpPr>
          <p:nvPr>
            <p:ph type="body" sz="quarter" idx="25"/>
          </p:nvPr>
        </p:nvSpPr>
        <p:spPr>
          <a:xfrm>
            <a:off x="1103101" y="30708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10" name="Textplatzhalter 16">
            <a:extLst>
              <a:ext uri="{FF2B5EF4-FFF2-40B4-BE49-F238E27FC236}">
                <a16:creationId xmlns:a16="http://schemas.microsoft.com/office/drawing/2014/main" id="{708F85BA-1FEE-F9D0-14B2-5DD0B92C579F}"/>
              </a:ext>
            </a:extLst>
          </p:cNvPr>
          <p:cNvSpPr>
            <a:spLocks noGrp="1"/>
          </p:cNvSpPr>
          <p:nvPr>
            <p:ph type="body" sz="quarter" idx="26"/>
          </p:nvPr>
        </p:nvSpPr>
        <p:spPr>
          <a:xfrm>
            <a:off x="1104000" y="205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Tree>
    <p:extLst>
      <p:ext uri="{BB962C8B-B14F-4D97-AF65-F5344CB8AC3E}">
        <p14:creationId xmlns:p14="http://schemas.microsoft.com/office/powerpoint/2010/main" val="1988967358"/>
      </p:ext>
    </p:extLst>
  </p:cSld>
  <p:clrMapOvr>
    <a:masterClrMapping/>
  </p:clrMapOvr>
  <p:extLst>
    <p:ext uri="{DCECCB84-F9BA-43D5-87BE-67443E8EF086}">
      <p15:sldGuideLst xmlns:p15="http://schemas.microsoft.com/office/powerpoint/2012/main">
        <p15:guide id="1">
          <p15:clr>
            <a:srgbClr val="FBAE40"/>
          </p15:clr>
        </p15:guide>
        <p15:guide id="4"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 4 TxtB weiss, R 1 TxtB blau">
    <p:spTree>
      <p:nvGrpSpPr>
        <p:cNvPr id="1" name=""/>
        <p:cNvGrpSpPr/>
        <p:nvPr/>
      </p:nvGrpSpPr>
      <p:grpSpPr>
        <a:xfrm>
          <a:off x="0" y="0"/>
          <a:ext cx="0" cy="0"/>
          <a:chOff x="0" y="0"/>
          <a:chExt cx="0" cy="0"/>
        </a:xfrm>
      </p:grpSpPr>
      <p:sp>
        <p:nvSpPr>
          <p:cNvPr id="2" name="Textplatzhalter 13">
            <a:extLst>
              <a:ext uri="{FF2B5EF4-FFF2-40B4-BE49-F238E27FC236}">
                <a16:creationId xmlns:a16="http://schemas.microsoft.com/office/drawing/2014/main" id="{A3C51E9F-77B6-F14F-0FBC-B32B6B71C668}"/>
              </a:ext>
            </a:extLst>
          </p:cNvPr>
          <p:cNvSpPr>
            <a:spLocks noGrp="1"/>
          </p:cNvSpPr>
          <p:nvPr>
            <p:ph type="body" sz="quarter" idx="18" hasCustomPrompt="1"/>
          </p:nvPr>
        </p:nvSpPr>
        <p:spPr>
          <a:xfrm>
            <a:off x="720000" y="1764001"/>
            <a:ext cx="5088467" cy="4535487"/>
          </a:xfrm>
          <a:solidFill>
            <a:srgbClr val="D2EBFF">
              <a:alpha val="50000"/>
            </a:srgbClr>
          </a:solidFill>
        </p:spPr>
        <p:txBody>
          <a:bodyPr lIns="72000" tIns="72000" rIns="72000" bIns="72000" anchor="ctr" anchorCtr="1">
            <a:noAutofit/>
          </a:bodyPr>
          <a:lstStyle>
            <a:lvl1pPr marL="0" indent="0">
              <a:buFontTx/>
              <a:buNone/>
              <a:defRPr sz="800">
                <a:solidFill>
                  <a:schemeClr val="bg1"/>
                </a:solidFill>
              </a:defRPr>
            </a:lvl1pPr>
          </a:lstStyle>
          <a:p>
            <a:pPr lvl="0"/>
            <a:r>
              <a:rPr lang="de-DE" dirty="0"/>
              <a:t>.</a:t>
            </a:r>
          </a:p>
        </p:txBody>
      </p:sp>
      <p:sp>
        <p:nvSpPr>
          <p:cNvPr id="6" name="Textplatzhalter 16">
            <a:extLst>
              <a:ext uri="{FF2B5EF4-FFF2-40B4-BE49-F238E27FC236}">
                <a16:creationId xmlns:a16="http://schemas.microsoft.com/office/drawing/2014/main" id="{C1ECBC8F-3432-9972-8947-6880DD2E82A8}"/>
              </a:ext>
            </a:extLst>
          </p:cNvPr>
          <p:cNvSpPr>
            <a:spLocks noGrp="1"/>
          </p:cNvSpPr>
          <p:nvPr>
            <p:ph type="body" sz="quarter" idx="22"/>
          </p:nvPr>
        </p:nvSpPr>
        <p:spPr>
          <a:xfrm>
            <a:off x="1104000" y="511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5" name="Textplatzhalter 16">
            <a:extLst>
              <a:ext uri="{FF2B5EF4-FFF2-40B4-BE49-F238E27FC236}">
                <a16:creationId xmlns:a16="http://schemas.microsoft.com/office/drawing/2014/main" id="{4A09C98A-D909-8CD7-4E37-718D69BA8D1F}"/>
              </a:ext>
            </a:extLst>
          </p:cNvPr>
          <p:cNvSpPr>
            <a:spLocks noGrp="1"/>
          </p:cNvSpPr>
          <p:nvPr>
            <p:ph type="body" sz="quarter" idx="21"/>
          </p:nvPr>
        </p:nvSpPr>
        <p:spPr>
          <a:xfrm>
            <a:off x="1104000" y="40932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4" name="Textplatzhalter 16">
            <a:extLst>
              <a:ext uri="{FF2B5EF4-FFF2-40B4-BE49-F238E27FC236}">
                <a16:creationId xmlns:a16="http://schemas.microsoft.com/office/drawing/2014/main" id="{85D8FF78-97D0-6D26-1337-6ECD8F11196D}"/>
              </a:ext>
            </a:extLst>
          </p:cNvPr>
          <p:cNvSpPr>
            <a:spLocks noGrp="1"/>
          </p:cNvSpPr>
          <p:nvPr>
            <p:ph type="body" sz="quarter" idx="20"/>
          </p:nvPr>
        </p:nvSpPr>
        <p:spPr>
          <a:xfrm>
            <a:off x="1104000" y="30708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3" name="Textplatzhalter 16">
            <a:extLst>
              <a:ext uri="{FF2B5EF4-FFF2-40B4-BE49-F238E27FC236}">
                <a16:creationId xmlns:a16="http://schemas.microsoft.com/office/drawing/2014/main" id="{270F50D5-9698-E123-8493-D365E956B2C1}"/>
              </a:ext>
            </a:extLst>
          </p:cNvPr>
          <p:cNvSpPr>
            <a:spLocks noGrp="1"/>
          </p:cNvSpPr>
          <p:nvPr>
            <p:ph type="body" sz="quarter" idx="19"/>
          </p:nvPr>
        </p:nvSpPr>
        <p:spPr>
          <a:xfrm>
            <a:off x="1104899" y="205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14" name="Textplatzhalter 13">
            <a:extLst>
              <a:ext uri="{FF2B5EF4-FFF2-40B4-BE49-F238E27FC236}">
                <a16:creationId xmlns:a16="http://schemas.microsoft.com/office/drawing/2014/main" id="{698AF243-6876-7684-F90B-AABA5FBABD52}"/>
              </a:ext>
            </a:extLst>
          </p:cNvPr>
          <p:cNvSpPr>
            <a:spLocks noGrp="1"/>
          </p:cNvSpPr>
          <p:nvPr>
            <p:ph type="body" sz="quarter" idx="13"/>
          </p:nvPr>
        </p:nvSpPr>
        <p:spPr>
          <a:xfrm>
            <a:off x="6384000" y="1764001"/>
            <a:ext cx="5088467" cy="4535487"/>
          </a:xfrm>
          <a:solidFill>
            <a:srgbClr val="D2EBFF">
              <a:alpha val="50000"/>
            </a:srgbClr>
          </a:solidFill>
        </p:spPr>
        <p:txBody>
          <a:bodyPr lIns="288000" tIns="288000" rIns="288000" bIns="288000" anchor="t" anchorCtr="0">
            <a:noAutofit/>
          </a:bodyPr>
          <a:lstStyle>
            <a:lvl1pPr marL="0" indent="0">
              <a:lnSpc>
                <a:spcPct val="120000"/>
              </a:lnSpc>
              <a:spcBef>
                <a:spcPts val="0"/>
              </a:spcBef>
              <a:buFontTx/>
              <a:buNone/>
              <a:defRPr sz="1400" b="1">
                <a:solidFill>
                  <a:srgbClr val="032543"/>
                </a:solidFill>
              </a:defRPr>
            </a:lvl1pPr>
          </a:lstStyle>
          <a:p>
            <a:pPr lvl="0"/>
            <a:r>
              <a:rPr lang="de-DE"/>
              <a:t>Mastertextformat bearbeiten</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1498387642"/>
      </p:ext>
    </p:extLst>
  </p:cSld>
  <p:clrMapOvr>
    <a:masterClrMapping/>
  </p:clrMapOvr>
  <p:extLst>
    <p:ext uri="{DCECCB84-F9BA-43D5-87BE-67443E8EF086}">
      <p15:sldGuideLst xmlns:p15="http://schemas.microsoft.com/office/powerpoint/2012/main">
        <p15:guide id="1">
          <p15:clr>
            <a:srgbClr val="FBAE40"/>
          </p15:clr>
        </p15:guide>
        <p15:guide id="4"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 1 TxtB blau, R 4 TxtB weiss">
    <p:spTree>
      <p:nvGrpSpPr>
        <p:cNvPr id="1" name=""/>
        <p:cNvGrpSpPr/>
        <p:nvPr/>
      </p:nvGrpSpPr>
      <p:grpSpPr>
        <a:xfrm>
          <a:off x="0" y="0"/>
          <a:ext cx="0" cy="0"/>
          <a:chOff x="0" y="0"/>
          <a:chExt cx="0" cy="0"/>
        </a:xfrm>
      </p:grpSpPr>
      <p:sp>
        <p:nvSpPr>
          <p:cNvPr id="2" name="Textplatzhalter 13">
            <a:extLst>
              <a:ext uri="{FF2B5EF4-FFF2-40B4-BE49-F238E27FC236}">
                <a16:creationId xmlns:a16="http://schemas.microsoft.com/office/drawing/2014/main" id="{A3C51E9F-77B6-F14F-0FBC-B32B6B71C668}"/>
              </a:ext>
            </a:extLst>
          </p:cNvPr>
          <p:cNvSpPr>
            <a:spLocks noGrp="1"/>
          </p:cNvSpPr>
          <p:nvPr>
            <p:ph type="body" sz="quarter" idx="18" hasCustomPrompt="1"/>
          </p:nvPr>
        </p:nvSpPr>
        <p:spPr>
          <a:xfrm>
            <a:off x="6383533" y="1764003"/>
            <a:ext cx="5088467" cy="4535487"/>
          </a:xfrm>
          <a:solidFill>
            <a:srgbClr val="D2EBFF">
              <a:alpha val="50000"/>
            </a:srgbClr>
          </a:solidFill>
        </p:spPr>
        <p:txBody>
          <a:bodyPr lIns="72000" tIns="72000" rIns="72000" bIns="72000" anchor="ctr" anchorCtr="1">
            <a:noAutofit/>
          </a:bodyPr>
          <a:lstStyle>
            <a:lvl1pPr marL="0" indent="0">
              <a:buFontTx/>
              <a:buNone/>
              <a:defRPr sz="800">
                <a:solidFill>
                  <a:schemeClr val="bg1"/>
                </a:solidFill>
              </a:defRPr>
            </a:lvl1pPr>
          </a:lstStyle>
          <a:p>
            <a:pPr lvl="0"/>
            <a:r>
              <a:rPr lang="de-DE" dirty="0"/>
              <a:t>.</a:t>
            </a:r>
          </a:p>
        </p:txBody>
      </p:sp>
      <p:sp>
        <p:nvSpPr>
          <p:cNvPr id="6" name="Textplatzhalter 16">
            <a:extLst>
              <a:ext uri="{FF2B5EF4-FFF2-40B4-BE49-F238E27FC236}">
                <a16:creationId xmlns:a16="http://schemas.microsoft.com/office/drawing/2014/main" id="{C1ECBC8F-3432-9972-8947-6880DD2E82A8}"/>
              </a:ext>
            </a:extLst>
          </p:cNvPr>
          <p:cNvSpPr>
            <a:spLocks noGrp="1"/>
          </p:cNvSpPr>
          <p:nvPr>
            <p:ph type="body" sz="quarter" idx="22"/>
          </p:nvPr>
        </p:nvSpPr>
        <p:spPr>
          <a:xfrm>
            <a:off x="6767533" y="511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5" name="Textplatzhalter 16">
            <a:extLst>
              <a:ext uri="{FF2B5EF4-FFF2-40B4-BE49-F238E27FC236}">
                <a16:creationId xmlns:a16="http://schemas.microsoft.com/office/drawing/2014/main" id="{4A09C98A-D909-8CD7-4E37-718D69BA8D1F}"/>
              </a:ext>
            </a:extLst>
          </p:cNvPr>
          <p:cNvSpPr>
            <a:spLocks noGrp="1"/>
          </p:cNvSpPr>
          <p:nvPr>
            <p:ph type="body" sz="quarter" idx="21"/>
          </p:nvPr>
        </p:nvSpPr>
        <p:spPr>
          <a:xfrm>
            <a:off x="6767533" y="409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4" name="Textplatzhalter 16">
            <a:extLst>
              <a:ext uri="{FF2B5EF4-FFF2-40B4-BE49-F238E27FC236}">
                <a16:creationId xmlns:a16="http://schemas.microsoft.com/office/drawing/2014/main" id="{85D8FF78-97D0-6D26-1337-6ECD8F11196D}"/>
              </a:ext>
            </a:extLst>
          </p:cNvPr>
          <p:cNvSpPr>
            <a:spLocks noGrp="1"/>
          </p:cNvSpPr>
          <p:nvPr>
            <p:ph type="body" sz="quarter" idx="20"/>
          </p:nvPr>
        </p:nvSpPr>
        <p:spPr>
          <a:xfrm>
            <a:off x="6767533" y="307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3" name="Textplatzhalter 16">
            <a:extLst>
              <a:ext uri="{FF2B5EF4-FFF2-40B4-BE49-F238E27FC236}">
                <a16:creationId xmlns:a16="http://schemas.microsoft.com/office/drawing/2014/main" id="{270F50D5-9698-E123-8493-D365E956B2C1}"/>
              </a:ext>
            </a:extLst>
          </p:cNvPr>
          <p:cNvSpPr>
            <a:spLocks noGrp="1"/>
          </p:cNvSpPr>
          <p:nvPr>
            <p:ph type="body" sz="quarter" idx="19"/>
          </p:nvPr>
        </p:nvSpPr>
        <p:spPr>
          <a:xfrm>
            <a:off x="6768432" y="2052000"/>
            <a:ext cx="4320000" cy="900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14" name="Textplatzhalter 13">
            <a:extLst>
              <a:ext uri="{FF2B5EF4-FFF2-40B4-BE49-F238E27FC236}">
                <a16:creationId xmlns:a16="http://schemas.microsoft.com/office/drawing/2014/main" id="{698AF243-6876-7684-F90B-AABA5FBABD52}"/>
              </a:ext>
            </a:extLst>
          </p:cNvPr>
          <p:cNvSpPr>
            <a:spLocks noGrp="1"/>
          </p:cNvSpPr>
          <p:nvPr>
            <p:ph type="body" sz="quarter" idx="13"/>
          </p:nvPr>
        </p:nvSpPr>
        <p:spPr>
          <a:xfrm>
            <a:off x="720001" y="1764003"/>
            <a:ext cx="5088467" cy="4535487"/>
          </a:xfrm>
          <a:solidFill>
            <a:srgbClr val="D2EBFF">
              <a:alpha val="50000"/>
            </a:srgbClr>
          </a:solidFill>
        </p:spPr>
        <p:txBody>
          <a:bodyPr lIns="288000" tIns="288000" rIns="288000" bIns="288000" anchor="t" anchorCtr="0">
            <a:noAutofit/>
          </a:bodyPr>
          <a:lstStyle>
            <a:lvl1pPr marL="0" indent="0">
              <a:lnSpc>
                <a:spcPct val="120000"/>
              </a:lnSpc>
              <a:spcBef>
                <a:spcPts val="0"/>
              </a:spcBef>
              <a:buFontTx/>
              <a:buNone/>
              <a:defRPr sz="1400" b="1">
                <a:solidFill>
                  <a:srgbClr val="032543"/>
                </a:solidFill>
              </a:defRPr>
            </a:lvl1pPr>
          </a:lstStyle>
          <a:p>
            <a:pPr lvl="0"/>
            <a:r>
              <a:rPr lang="de-DE"/>
              <a:t>Mastertextformat bearbeiten</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2982030588"/>
      </p:ext>
    </p:extLst>
  </p:cSld>
  <p:clrMapOvr>
    <a:masterClrMapping/>
  </p:clrMapOvr>
  <p:extLst>
    <p:ext uri="{DCECCB84-F9BA-43D5-87BE-67443E8EF086}">
      <p15:sldGuideLst xmlns:p15="http://schemas.microsoft.com/office/powerpoint/2012/main">
        <p15:guide id="1">
          <p15:clr>
            <a:srgbClr val="FBAE40"/>
          </p15:clr>
        </p15:guide>
        <p15:guide id="4"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 leer, R 1 TxtB blau">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698AF243-6876-7684-F90B-AABA5FBABD52}"/>
              </a:ext>
            </a:extLst>
          </p:cNvPr>
          <p:cNvSpPr>
            <a:spLocks noGrp="1"/>
          </p:cNvSpPr>
          <p:nvPr>
            <p:ph type="body" sz="quarter" idx="13"/>
          </p:nvPr>
        </p:nvSpPr>
        <p:spPr>
          <a:xfrm>
            <a:off x="6383869" y="1764003"/>
            <a:ext cx="5088467" cy="4535487"/>
          </a:xfrm>
          <a:solidFill>
            <a:srgbClr val="D2EBFF">
              <a:alpha val="50000"/>
            </a:srgbClr>
          </a:solidFill>
        </p:spPr>
        <p:txBody>
          <a:bodyPr lIns="288000" tIns="288000" rIns="288000" bIns="288000" anchor="t" anchorCtr="0">
            <a:noAutofit/>
          </a:bodyPr>
          <a:lstStyle>
            <a:lvl1pPr marL="0" indent="0">
              <a:lnSpc>
                <a:spcPct val="120000"/>
              </a:lnSpc>
              <a:spcBef>
                <a:spcPts val="0"/>
              </a:spcBef>
              <a:buFontTx/>
              <a:buNone/>
              <a:defRPr sz="1400" b="1">
                <a:solidFill>
                  <a:srgbClr val="032543"/>
                </a:solidFill>
              </a:defRPr>
            </a:lvl1pPr>
          </a:lstStyle>
          <a:p>
            <a:pPr lvl="0"/>
            <a:r>
              <a:rPr lang="de-DE"/>
              <a:t>Mastertextformat bearbeiten</a:t>
            </a:r>
          </a:p>
        </p:txBody>
      </p:sp>
      <p:sp>
        <p:nvSpPr>
          <p:cNvPr id="2" name="Textplatzhalter 13">
            <a:extLst>
              <a:ext uri="{FF2B5EF4-FFF2-40B4-BE49-F238E27FC236}">
                <a16:creationId xmlns:a16="http://schemas.microsoft.com/office/drawing/2014/main" id="{7137F1D3-2B5C-4C88-AC88-5F08AB7E43EC}"/>
              </a:ext>
            </a:extLst>
          </p:cNvPr>
          <p:cNvSpPr>
            <a:spLocks noGrp="1"/>
          </p:cNvSpPr>
          <p:nvPr>
            <p:ph type="body" sz="quarter" idx="14"/>
          </p:nvPr>
        </p:nvSpPr>
        <p:spPr>
          <a:xfrm>
            <a:off x="720001" y="1764003"/>
            <a:ext cx="5088467" cy="4535487"/>
          </a:xfrm>
          <a:noFill/>
        </p:spPr>
        <p:txBody>
          <a:bodyPr lIns="288000" tIns="288000" rIns="288000" bIns="288000" anchor="t" anchorCtr="0">
            <a:noAutofit/>
          </a:bodyPr>
          <a:lstStyle>
            <a:lvl1pPr marL="0" indent="0">
              <a:lnSpc>
                <a:spcPct val="120000"/>
              </a:lnSpc>
              <a:spcBef>
                <a:spcPts val="0"/>
              </a:spcBef>
              <a:buFontTx/>
              <a:buNone/>
              <a:defRPr sz="1400" b="0">
                <a:solidFill>
                  <a:srgbClr val="032543"/>
                </a:solidFill>
              </a:defRPr>
            </a:lvl1pPr>
          </a:lstStyle>
          <a:p>
            <a:pPr lvl="0"/>
            <a:r>
              <a:rPr lang="de-DE"/>
              <a:t>Mastertextformat bearbeiten</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1004800301"/>
      </p:ext>
    </p:extLst>
  </p:cSld>
  <p:clrMapOvr>
    <a:masterClrMapping/>
  </p:clrMapOvr>
  <p:extLst>
    <p:ext uri="{DCECCB84-F9BA-43D5-87BE-67443E8EF086}">
      <p15:sldGuideLst xmlns:p15="http://schemas.microsoft.com/office/powerpoint/2012/main">
        <p15:guide id="1">
          <p15:clr>
            <a:srgbClr val="FBAE40"/>
          </p15:clr>
        </p15:guide>
        <p15:guide id="4" pos="3840">
          <p15:clr>
            <a:srgbClr val="FBAE40"/>
          </p15:clr>
        </p15:guide>
        <p15:guide id="5" pos="722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 1 TxtB weiss, U 1 TxtB blau">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698AF243-6876-7684-F90B-AABA5FBABD52}"/>
              </a:ext>
            </a:extLst>
          </p:cNvPr>
          <p:cNvSpPr>
            <a:spLocks noGrp="1"/>
          </p:cNvSpPr>
          <p:nvPr>
            <p:ph type="body" sz="quarter" idx="13"/>
          </p:nvPr>
        </p:nvSpPr>
        <p:spPr>
          <a:xfrm>
            <a:off x="720333" y="5040000"/>
            <a:ext cx="10752000" cy="1260000"/>
          </a:xfrm>
          <a:solidFill>
            <a:srgbClr val="D2EBFF">
              <a:alpha val="50000"/>
            </a:srgbClr>
          </a:solidFill>
        </p:spPr>
        <p:txBody>
          <a:bodyPr lIns="288000" tIns="288000" rIns="288000" bIns="288000" anchor="t" anchorCtr="0">
            <a:noAutofit/>
          </a:bodyPr>
          <a:lstStyle>
            <a:lvl1pPr marL="0" indent="0">
              <a:lnSpc>
                <a:spcPct val="120000"/>
              </a:lnSpc>
              <a:spcBef>
                <a:spcPts val="0"/>
              </a:spcBef>
              <a:buFontTx/>
              <a:buNone/>
              <a:defRPr sz="1600" b="1">
                <a:solidFill>
                  <a:srgbClr val="032543"/>
                </a:solidFill>
              </a:defRPr>
            </a:lvl1pPr>
          </a:lstStyle>
          <a:p>
            <a:pPr lvl="0"/>
            <a:r>
              <a:rPr lang="de-DE"/>
              <a:t>Mastertextformat bearbeiten</a:t>
            </a:r>
          </a:p>
        </p:txBody>
      </p:sp>
      <p:sp>
        <p:nvSpPr>
          <p:cNvPr id="2" name="Textplatzhalter 13">
            <a:extLst>
              <a:ext uri="{FF2B5EF4-FFF2-40B4-BE49-F238E27FC236}">
                <a16:creationId xmlns:a16="http://schemas.microsoft.com/office/drawing/2014/main" id="{7137F1D3-2B5C-4C88-AC88-5F08AB7E43EC}"/>
              </a:ext>
            </a:extLst>
          </p:cNvPr>
          <p:cNvSpPr>
            <a:spLocks noGrp="1"/>
          </p:cNvSpPr>
          <p:nvPr>
            <p:ph type="body" sz="quarter" idx="14"/>
          </p:nvPr>
        </p:nvSpPr>
        <p:spPr>
          <a:xfrm>
            <a:off x="720000" y="1764001"/>
            <a:ext cx="10752000" cy="2988000"/>
          </a:xfrm>
          <a:noFill/>
        </p:spPr>
        <p:txBody>
          <a:bodyPr lIns="0" tIns="0" rIns="0" bIns="0" anchor="t" anchorCtr="0">
            <a:noAutofit/>
          </a:bodyPr>
          <a:lstStyle>
            <a:lvl1pPr marL="0" indent="0">
              <a:lnSpc>
                <a:spcPct val="120000"/>
              </a:lnSpc>
              <a:spcBef>
                <a:spcPts val="0"/>
              </a:spcBef>
              <a:buFontTx/>
              <a:buNone/>
              <a:defRPr sz="1600" b="0" baseline="0">
                <a:solidFill>
                  <a:srgbClr val="032543"/>
                </a:solidFill>
              </a:defRPr>
            </a:lvl1pPr>
          </a:lstStyle>
          <a:p>
            <a:pPr lvl="0"/>
            <a:r>
              <a:rPr lang="de-DE"/>
              <a:t>Mastertextformat bearbeiten</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3645296165"/>
      </p:ext>
    </p:extLst>
  </p:cSld>
  <p:clrMapOvr>
    <a:masterClrMapping/>
  </p:clrMapOvr>
  <p:extLst>
    <p:ext uri="{DCECCB84-F9BA-43D5-87BE-67443E8EF086}">
      <p15:sldGuideLst xmlns:p15="http://schemas.microsoft.com/office/powerpoint/2012/main">
        <p15:guide id="4" pos="3840">
          <p15:clr>
            <a:srgbClr val="FBAE40"/>
          </p15:clr>
        </p15:guide>
        <p15:guide id="5" pos="7227">
          <p15:clr>
            <a:srgbClr val="FBAE40"/>
          </p15:clr>
        </p15:guide>
        <p15:guide id="7" orient="horz" pos="397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 2 TxtB weiss, R 1 TxtB blau">
    <p:spTree>
      <p:nvGrpSpPr>
        <p:cNvPr id="1" name=""/>
        <p:cNvGrpSpPr/>
        <p:nvPr/>
      </p:nvGrpSpPr>
      <p:grpSpPr>
        <a:xfrm>
          <a:off x="0" y="0"/>
          <a:ext cx="0" cy="0"/>
          <a:chOff x="0" y="0"/>
          <a:chExt cx="0" cy="0"/>
        </a:xfrm>
      </p:grpSpPr>
      <p:sp>
        <p:nvSpPr>
          <p:cNvPr id="2" name="Textplatzhalter 13">
            <a:extLst>
              <a:ext uri="{FF2B5EF4-FFF2-40B4-BE49-F238E27FC236}">
                <a16:creationId xmlns:a16="http://schemas.microsoft.com/office/drawing/2014/main" id="{A3C51E9F-77B6-F14F-0FBC-B32B6B71C668}"/>
              </a:ext>
            </a:extLst>
          </p:cNvPr>
          <p:cNvSpPr>
            <a:spLocks noGrp="1"/>
          </p:cNvSpPr>
          <p:nvPr>
            <p:ph type="body" sz="quarter" idx="18" hasCustomPrompt="1"/>
          </p:nvPr>
        </p:nvSpPr>
        <p:spPr>
          <a:xfrm>
            <a:off x="720000" y="1764001"/>
            <a:ext cx="5088467" cy="4535487"/>
          </a:xfrm>
          <a:solidFill>
            <a:srgbClr val="D2EBFF">
              <a:alpha val="50000"/>
            </a:srgbClr>
          </a:solidFill>
        </p:spPr>
        <p:txBody>
          <a:bodyPr lIns="72000" tIns="72000" rIns="72000" bIns="72000" anchor="ctr" anchorCtr="1">
            <a:noAutofit/>
          </a:bodyPr>
          <a:lstStyle>
            <a:lvl1pPr marL="0" indent="0">
              <a:buFontTx/>
              <a:buNone/>
              <a:defRPr sz="800">
                <a:solidFill>
                  <a:schemeClr val="bg1"/>
                </a:solidFill>
              </a:defRPr>
            </a:lvl1pPr>
          </a:lstStyle>
          <a:p>
            <a:pPr lvl="0"/>
            <a:r>
              <a:rPr lang="de-DE" dirty="0"/>
              <a:t>.</a:t>
            </a:r>
          </a:p>
        </p:txBody>
      </p:sp>
      <p:sp>
        <p:nvSpPr>
          <p:cNvPr id="4" name="Textplatzhalter 16">
            <a:extLst>
              <a:ext uri="{FF2B5EF4-FFF2-40B4-BE49-F238E27FC236}">
                <a16:creationId xmlns:a16="http://schemas.microsoft.com/office/drawing/2014/main" id="{85D8FF78-97D0-6D26-1337-6ECD8F11196D}"/>
              </a:ext>
            </a:extLst>
          </p:cNvPr>
          <p:cNvSpPr>
            <a:spLocks noGrp="1"/>
          </p:cNvSpPr>
          <p:nvPr>
            <p:ph type="body" sz="quarter" idx="20"/>
          </p:nvPr>
        </p:nvSpPr>
        <p:spPr>
          <a:xfrm>
            <a:off x="1104000" y="4176000"/>
            <a:ext cx="4320000" cy="1836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3" name="Textplatzhalter 16">
            <a:extLst>
              <a:ext uri="{FF2B5EF4-FFF2-40B4-BE49-F238E27FC236}">
                <a16:creationId xmlns:a16="http://schemas.microsoft.com/office/drawing/2014/main" id="{270F50D5-9698-E123-8493-D365E956B2C1}"/>
              </a:ext>
            </a:extLst>
          </p:cNvPr>
          <p:cNvSpPr>
            <a:spLocks noGrp="1"/>
          </p:cNvSpPr>
          <p:nvPr>
            <p:ph type="body" sz="quarter" idx="19"/>
          </p:nvPr>
        </p:nvSpPr>
        <p:spPr>
          <a:xfrm>
            <a:off x="1104899" y="2052000"/>
            <a:ext cx="4320000" cy="1836000"/>
          </a:xfrm>
          <a:solidFill>
            <a:schemeClr val="bg1"/>
          </a:solidFill>
        </p:spPr>
        <p:txBody>
          <a:bodyPr lIns="288000" tIns="288000" rIns="288000" bIns="288000">
            <a:noAutofit/>
          </a:bodyPr>
          <a:lstStyle>
            <a:lvl1pPr marL="0" indent="0">
              <a:lnSpc>
                <a:spcPct val="120000"/>
              </a:lnSpc>
              <a:spcBef>
                <a:spcPts val="0"/>
              </a:spcBef>
              <a:buFontTx/>
              <a:buNone/>
              <a:defRPr b="1"/>
            </a:lvl1pPr>
            <a:lvl2pPr marL="180000" indent="0">
              <a:buNone/>
              <a:defRPr/>
            </a:lvl2pPr>
          </a:lstStyle>
          <a:p>
            <a:pPr lvl="0"/>
            <a:r>
              <a:rPr lang="de-DE"/>
              <a:t>Mastertextformat bearbeiten</a:t>
            </a:r>
          </a:p>
        </p:txBody>
      </p:sp>
      <p:sp>
        <p:nvSpPr>
          <p:cNvPr id="14" name="Textplatzhalter 13">
            <a:extLst>
              <a:ext uri="{FF2B5EF4-FFF2-40B4-BE49-F238E27FC236}">
                <a16:creationId xmlns:a16="http://schemas.microsoft.com/office/drawing/2014/main" id="{698AF243-6876-7684-F90B-AABA5FBABD52}"/>
              </a:ext>
            </a:extLst>
          </p:cNvPr>
          <p:cNvSpPr>
            <a:spLocks noGrp="1"/>
          </p:cNvSpPr>
          <p:nvPr>
            <p:ph type="body" sz="quarter" idx="13"/>
          </p:nvPr>
        </p:nvSpPr>
        <p:spPr>
          <a:xfrm>
            <a:off x="6384000" y="1764001"/>
            <a:ext cx="5088467" cy="4535487"/>
          </a:xfrm>
          <a:solidFill>
            <a:srgbClr val="D2EBFF">
              <a:alpha val="50000"/>
            </a:srgbClr>
          </a:solidFill>
        </p:spPr>
        <p:txBody>
          <a:bodyPr lIns="288000" tIns="288000" rIns="288000" bIns="288000" anchor="t" anchorCtr="0">
            <a:noAutofit/>
          </a:bodyPr>
          <a:lstStyle>
            <a:lvl1pPr marL="0" indent="0">
              <a:lnSpc>
                <a:spcPct val="120000"/>
              </a:lnSpc>
              <a:spcBef>
                <a:spcPts val="0"/>
              </a:spcBef>
              <a:buFontTx/>
              <a:buNone/>
              <a:defRPr sz="1400" b="1">
                <a:solidFill>
                  <a:srgbClr val="032543"/>
                </a:solidFill>
              </a:defRPr>
            </a:lvl1pPr>
          </a:lstStyle>
          <a:p>
            <a:pPr lvl="0"/>
            <a:r>
              <a:rPr lang="de-DE"/>
              <a:t>Mastertextformat bearbeiten</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2301847232"/>
      </p:ext>
    </p:extLst>
  </p:cSld>
  <p:clrMapOvr>
    <a:masterClrMapping/>
  </p:clrMapOvr>
  <p:extLst>
    <p:ext uri="{DCECCB84-F9BA-43D5-87BE-67443E8EF086}">
      <p15:sldGuideLst xmlns:p15="http://schemas.microsoft.com/office/powerpoint/2012/main">
        <p15:guide id="1">
          <p15:clr>
            <a:srgbClr val="FBAE40"/>
          </p15:clr>
        </p15:guide>
        <p15:guide id="4"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TxtB blau">
    <p:spTree>
      <p:nvGrpSpPr>
        <p:cNvPr id="1" name=""/>
        <p:cNvGrpSpPr/>
        <p:nvPr/>
      </p:nvGrpSpPr>
      <p:grpSpPr>
        <a:xfrm>
          <a:off x="0" y="0"/>
          <a:ext cx="0" cy="0"/>
          <a:chOff x="0" y="0"/>
          <a:chExt cx="0" cy="0"/>
        </a:xfrm>
      </p:grpSpPr>
      <p:sp>
        <p:nvSpPr>
          <p:cNvPr id="18" name="Textplatzhalter 6">
            <a:extLst>
              <a:ext uri="{FF2B5EF4-FFF2-40B4-BE49-F238E27FC236}">
                <a16:creationId xmlns:a16="http://schemas.microsoft.com/office/drawing/2014/main" id="{ADB87807-F800-49EE-E0F9-E5B2A2014037}"/>
              </a:ext>
            </a:extLst>
          </p:cNvPr>
          <p:cNvSpPr>
            <a:spLocks noGrp="1"/>
          </p:cNvSpPr>
          <p:nvPr>
            <p:ph type="body" sz="quarter" idx="17"/>
          </p:nvPr>
        </p:nvSpPr>
        <p:spPr>
          <a:xfrm>
            <a:off x="6384001" y="3888000"/>
            <a:ext cx="5088467" cy="1836000"/>
          </a:xfrm>
          <a:solidFill>
            <a:srgbClr val="D2EBFF">
              <a:alpha val="50000"/>
            </a:srgbClr>
          </a:solidFill>
        </p:spPr>
        <p:txBody>
          <a:bodyPr lIns="288000" tIns="288000" rIns="288000" bIns="288000" anchor="t"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6" name="Textplatzhalter 5">
            <a:extLst>
              <a:ext uri="{FF2B5EF4-FFF2-40B4-BE49-F238E27FC236}">
                <a16:creationId xmlns:a16="http://schemas.microsoft.com/office/drawing/2014/main" id="{5CE9762E-3301-69D1-3A1C-B4E261746F9B}"/>
              </a:ext>
            </a:extLst>
          </p:cNvPr>
          <p:cNvSpPr>
            <a:spLocks noGrp="1"/>
          </p:cNvSpPr>
          <p:nvPr>
            <p:ph type="body" sz="quarter" idx="16"/>
          </p:nvPr>
        </p:nvSpPr>
        <p:spPr>
          <a:xfrm>
            <a:off x="720001" y="3888000"/>
            <a:ext cx="5088467" cy="1836000"/>
          </a:xfrm>
          <a:solidFill>
            <a:srgbClr val="D2EBFF">
              <a:alpha val="50000"/>
            </a:srgbClr>
          </a:solidFill>
        </p:spPr>
        <p:txBody>
          <a:bodyPr lIns="288000" tIns="288000" rIns="288000" bIns="288000" anchor="t"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5" name="Textplatzhalter 4">
            <a:extLst>
              <a:ext uri="{FF2B5EF4-FFF2-40B4-BE49-F238E27FC236}">
                <a16:creationId xmlns:a16="http://schemas.microsoft.com/office/drawing/2014/main" id="{FFA2E177-F26D-5430-3784-8B9696574530}"/>
              </a:ext>
            </a:extLst>
          </p:cNvPr>
          <p:cNvSpPr>
            <a:spLocks noGrp="1"/>
          </p:cNvSpPr>
          <p:nvPr>
            <p:ph type="body" sz="quarter" idx="15"/>
          </p:nvPr>
        </p:nvSpPr>
        <p:spPr>
          <a:xfrm>
            <a:off x="6384001" y="1764000"/>
            <a:ext cx="5088467" cy="1836000"/>
          </a:xfrm>
          <a:solidFill>
            <a:srgbClr val="D2EBFF">
              <a:alpha val="50000"/>
            </a:srgbClr>
          </a:solidFill>
        </p:spPr>
        <p:txBody>
          <a:bodyPr lIns="288000" tIns="288000" rIns="288000" bIns="288000" anchor="t"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7" name="Textplatzhalter 3">
            <a:extLst>
              <a:ext uri="{FF2B5EF4-FFF2-40B4-BE49-F238E27FC236}">
                <a16:creationId xmlns:a16="http://schemas.microsoft.com/office/drawing/2014/main" id="{DDC4B5C1-32FE-4BFC-F448-D1EAB2BD509A}"/>
              </a:ext>
            </a:extLst>
          </p:cNvPr>
          <p:cNvSpPr>
            <a:spLocks noGrp="1"/>
          </p:cNvSpPr>
          <p:nvPr>
            <p:ph type="body" sz="quarter" idx="14"/>
          </p:nvPr>
        </p:nvSpPr>
        <p:spPr>
          <a:xfrm>
            <a:off x="720001" y="1764000"/>
            <a:ext cx="5088467" cy="1836000"/>
          </a:xfrm>
          <a:solidFill>
            <a:srgbClr val="D2EBFF">
              <a:alpha val="50000"/>
            </a:srgbClr>
          </a:solidFill>
        </p:spPr>
        <p:txBody>
          <a:bodyPr lIns="288000" tIns="288000" rIns="288000" bIns="288000" anchor="t"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0" name="Textplatzhalter 2">
            <a:extLst>
              <a:ext uri="{FF2B5EF4-FFF2-40B4-BE49-F238E27FC236}">
                <a16:creationId xmlns:a16="http://schemas.microsoft.com/office/drawing/2014/main" id="{31384C39-C24F-B7CE-6F33-5F7E86DF7407}"/>
              </a:ext>
            </a:extLst>
          </p:cNvPr>
          <p:cNvSpPr>
            <a:spLocks noGrp="1" noRot="1" noMove="1" noResize="1" noEditPoints="1" noAdjustHandles="1" noChangeArrowheads="1" noChangeShapeType="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
            <a:extLst>
              <a:ext uri="{FF2B5EF4-FFF2-40B4-BE49-F238E27FC236}">
                <a16:creationId xmlns:a16="http://schemas.microsoft.com/office/drawing/2014/main" id="{C3ADD00C-392A-5FB4-945A-305246066DE6}"/>
              </a:ext>
            </a:extLst>
          </p:cNvPr>
          <p:cNvSpPr>
            <a:spLocks noGrp="1" noRot="1" noMove="1" noResize="1" noEditPoints="1" noAdjustHandles="1" noChangeArrowheads="1" noChangeShapeType="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3301145925"/>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9" t="4211" r="4866" b="11776"/>
          <a:stretch/>
        </p:blipFill>
        <p:spPr>
          <a:xfrm>
            <a:off x="1363051" y="349111"/>
            <a:ext cx="1997076" cy="509588"/>
          </a:xfrm>
          <a:prstGeom prst="rect">
            <a:avLst/>
          </a:prstGeom>
        </p:spPr>
      </p:pic>
      <p:sp>
        <p:nvSpPr>
          <p:cNvPr id="23554" name="Rectangle 2"/>
          <p:cNvSpPr>
            <a:spLocks noGrp="1" noChangeArrowheads="1"/>
          </p:cNvSpPr>
          <p:nvPr>
            <p:ph type="ctrTitle" hasCustomPrompt="1"/>
          </p:nvPr>
        </p:nvSpPr>
        <p:spPr>
          <a:xfrm>
            <a:off x="1727202" y="2314936"/>
            <a:ext cx="9552516" cy="2581155"/>
          </a:xfrm>
        </p:spPr>
        <p:txBody>
          <a:bodyPr tIns="0"/>
          <a:lstStyle>
            <a:lvl1pPr>
              <a:lnSpc>
                <a:spcPts val="8000"/>
              </a:lnSpc>
              <a:defRPr sz="6933"/>
            </a:lvl1pPr>
          </a:lstStyle>
          <a:p>
            <a:r>
              <a:rPr lang="de-CH" noProof="0"/>
              <a:t>[Titel der Präsentation]</a:t>
            </a:r>
          </a:p>
        </p:txBody>
      </p:sp>
      <p:sp>
        <p:nvSpPr>
          <p:cNvPr id="3" name="Textplatzhalter 2"/>
          <p:cNvSpPr>
            <a:spLocks noGrp="1"/>
          </p:cNvSpPr>
          <p:nvPr>
            <p:ph type="body" sz="quarter" idx="10"/>
          </p:nvPr>
        </p:nvSpPr>
        <p:spPr>
          <a:xfrm>
            <a:off x="1727202" y="5185225"/>
            <a:ext cx="9552517" cy="1168691"/>
          </a:xfrm>
        </p:spPr>
        <p:txBody>
          <a:bodyPr tIns="0"/>
          <a:lstStyle>
            <a:lvl1pPr marL="0" indent="0" algn="l">
              <a:lnSpc>
                <a:spcPts val="5600"/>
              </a:lnSpc>
              <a:spcAft>
                <a:spcPts val="0"/>
              </a:spcAft>
              <a:buNone/>
              <a:defRPr sz="4267"/>
            </a:lvl1pPr>
          </a:lstStyle>
          <a:p>
            <a:pPr lvl="0"/>
            <a:endParaRPr lang="de-CH" dirty="0"/>
          </a:p>
        </p:txBody>
      </p:sp>
      <p:sp>
        <p:nvSpPr>
          <p:cNvPr id="8" name="Text Box 32"/>
          <p:cNvSpPr txBox="1">
            <a:spLocks noChangeArrowheads="1"/>
          </p:cNvSpPr>
          <p:nvPr userDrawn="1"/>
        </p:nvSpPr>
        <p:spPr bwMode="auto">
          <a:xfrm>
            <a:off x="4572000" y="349113"/>
            <a:ext cx="6724891" cy="376000"/>
          </a:xfrm>
          <a:prstGeom prst="rect">
            <a:avLst/>
          </a:prstGeom>
          <a:noFill/>
          <a:ln w="9525">
            <a:noFill/>
            <a:miter lim="800000"/>
            <a:headEnd/>
            <a:tailEnd/>
          </a:ln>
          <a:effectLst/>
        </p:spPr>
        <p:txBody>
          <a:bodyPr wrap="square" lIns="0" tIns="0" rIns="0" bIns="0">
            <a:spAutoFit/>
          </a:bodyPr>
          <a:lstStyle/>
          <a:p>
            <a:pPr>
              <a:lnSpc>
                <a:spcPts val="1000"/>
              </a:lnSpc>
              <a:spcBef>
                <a:spcPts val="0"/>
              </a:spcBef>
              <a:spcAft>
                <a:spcPts val="0"/>
              </a:spcAft>
            </a:pPr>
            <a:r>
              <a:rPr lang="de-CH" sz="800" b="0" dirty="0">
                <a:latin typeface="Helvetica" panose="020B0604020202020204" pitchFamily="34" charset="0"/>
              </a:rPr>
              <a:t>Eidgenössisches Departement für Umwelt, Verkehr,</a:t>
            </a:r>
            <a:br>
              <a:rPr sz="2400" dirty="0">
                <a:latin typeface="Helvetica" panose="020B0604020202020204" pitchFamily="34" charset="0"/>
              </a:rPr>
            </a:br>
            <a:r>
              <a:rPr lang="de-CH" sz="800" b="0" dirty="0">
                <a:latin typeface="Helvetica" panose="020B0604020202020204" pitchFamily="34" charset="0"/>
              </a:rPr>
              <a:t>Energie und Kommunikation UVEK</a:t>
            </a:r>
          </a:p>
          <a:p>
            <a:pPr marL="0" marR="0" lvl="0" indent="0" algn="l" defTabSz="914377" rtl="0" eaLnBrk="0" fontAlgn="base" latinLnBrk="0" hangingPunct="0">
              <a:lnSpc>
                <a:spcPts val="1000"/>
              </a:lnSpc>
              <a:spcBef>
                <a:spcPts val="0"/>
              </a:spcBef>
              <a:spcAft>
                <a:spcPct val="0"/>
              </a:spcAft>
              <a:buClrTx/>
              <a:buSzTx/>
              <a:buFontTx/>
              <a:buNone/>
              <a:tabLst/>
              <a:defRPr/>
            </a:pPr>
            <a:r>
              <a:rPr lang="de-CH" sz="800" b="1" dirty="0">
                <a:latin typeface="Helvetica" panose="020B0604020202020204" pitchFamily="34" charset="0"/>
              </a:rPr>
              <a:t>Bundesamt für Umwelt BAFU</a:t>
            </a:r>
          </a:p>
        </p:txBody>
      </p:sp>
    </p:spTree>
    <p:extLst>
      <p:ext uri="{BB962C8B-B14F-4D97-AF65-F5344CB8AC3E}">
        <p14:creationId xmlns:p14="http://schemas.microsoft.com/office/powerpoint/2010/main" val="418777171"/>
      </p:ext>
    </p:extLst>
  </p:cSld>
  <p:clrMapOvr>
    <a:masterClrMapping/>
  </p:clrMapOvr>
  <p:extLst>
    <p:ext uri="{DCECCB84-F9BA-43D5-87BE-67443E8EF086}">
      <p15:sldGuideLst xmlns:p15="http://schemas.microsoft.com/office/powerpoint/2012/main">
        <p15:guide id="1" orient="horz" pos="1620">
          <p15:clr>
            <a:srgbClr val="FBAE40"/>
          </p15:clr>
        </p15:guide>
        <p15:guide id="2" pos="5329">
          <p15:clr>
            <a:srgbClr val="FBAE40"/>
          </p15:clr>
        </p15:guide>
        <p15:guide id="3" orient="horz" pos="174">
          <p15:clr>
            <a:srgbClr val="FBAE40"/>
          </p15:clr>
        </p15:guide>
        <p15:guide id="4" orient="horz" pos="1161">
          <p15:clr>
            <a:srgbClr val="FBAE40"/>
          </p15:clr>
        </p15:guide>
        <p15:guide id="5" orient="horz" pos="2488">
          <p15:clr>
            <a:srgbClr val="FBAE40"/>
          </p15:clr>
        </p15:guide>
        <p15:guide id="6" pos="81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TxtB weiss a. blau">
    <p:spTree>
      <p:nvGrpSpPr>
        <p:cNvPr id="1" name=""/>
        <p:cNvGrpSpPr/>
        <p:nvPr/>
      </p:nvGrpSpPr>
      <p:grpSpPr>
        <a:xfrm>
          <a:off x="0" y="0"/>
          <a:ext cx="0" cy="0"/>
          <a:chOff x="0" y="0"/>
          <a:chExt cx="0" cy="0"/>
        </a:xfrm>
      </p:grpSpPr>
      <p:sp>
        <p:nvSpPr>
          <p:cNvPr id="3" name="Textplatzhalter 7">
            <a:extLst>
              <a:ext uri="{FF2B5EF4-FFF2-40B4-BE49-F238E27FC236}">
                <a16:creationId xmlns:a16="http://schemas.microsoft.com/office/drawing/2014/main" id="{6FA82C92-F2D5-B56A-BF2C-327AC6FD50F9}"/>
              </a:ext>
            </a:extLst>
          </p:cNvPr>
          <p:cNvSpPr>
            <a:spLocks noGrp="1"/>
          </p:cNvSpPr>
          <p:nvPr>
            <p:ph type="body" sz="quarter" idx="18"/>
          </p:nvPr>
        </p:nvSpPr>
        <p:spPr>
          <a:xfrm>
            <a:off x="720000" y="1764000"/>
            <a:ext cx="10752000" cy="4536000"/>
          </a:xfrm>
          <a:solidFill>
            <a:srgbClr val="D2EBFF">
              <a:alpha val="50000"/>
            </a:srgbClr>
          </a:solidFill>
        </p:spPr>
        <p:txBody>
          <a:bodyPr>
            <a:noAutofit/>
          </a:bodyPr>
          <a:lstStyle>
            <a:lvl1pPr marL="0" indent="0">
              <a:buNone/>
              <a:defRPr sz="100">
                <a:solidFill>
                  <a:schemeClr val="bg1"/>
                </a:solidFill>
              </a:defRPr>
            </a:lvl1pPr>
          </a:lstStyle>
          <a:p>
            <a:pPr lvl="0"/>
            <a:r>
              <a:rPr lang="de-DE"/>
              <a:t>Mastertextformat bearbeiten</a:t>
            </a:r>
          </a:p>
        </p:txBody>
      </p:sp>
      <p:sp>
        <p:nvSpPr>
          <p:cNvPr id="18" name="Textplatzhalter 6">
            <a:extLst>
              <a:ext uri="{FF2B5EF4-FFF2-40B4-BE49-F238E27FC236}">
                <a16:creationId xmlns:a16="http://schemas.microsoft.com/office/drawing/2014/main" id="{ADB87807-F800-49EE-E0F9-E5B2A2014037}"/>
              </a:ext>
            </a:extLst>
          </p:cNvPr>
          <p:cNvSpPr>
            <a:spLocks noGrp="1"/>
          </p:cNvSpPr>
          <p:nvPr>
            <p:ph type="body" sz="quarter" idx="17"/>
          </p:nvPr>
        </p:nvSpPr>
        <p:spPr>
          <a:xfrm>
            <a:off x="6288000" y="4176000"/>
            <a:ext cx="4800000" cy="1836000"/>
          </a:xfrm>
          <a:solidFill>
            <a:schemeClr val="bg1"/>
          </a:solidFill>
        </p:spPr>
        <p:txBody>
          <a:bodyPr lIns="288000" tIns="288000" rIns="288000" bIns="288000" anchor="t"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6" name="Textplatzhalter 5">
            <a:extLst>
              <a:ext uri="{FF2B5EF4-FFF2-40B4-BE49-F238E27FC236}">
                <a16:creationId xmlns:a16="http://schemas.microsoft.com/office/drawing/2014/main" id="{5CE9762E-3301-69D1-3A1C-B4E261746F9B}"/>
              </a:ext>
            </a:extLst>
          </p:cNvPr>
          <p:cNvSpPr>
            <a:spLocks noGrp="1"/>
          </p:cNvSpPr>
          <p:nvPr>
            <p:ph type="body" sz="quarter" idx="16"/>
          </p:nvPr>
        </p:nvSpPr>
        <p:spPr>
          <a:xfrm>
            <a:off x="1104000" y="4176000"/>
            <a:ext cx="4800000" cy="1836000"/>
          </a:xfrm>
          <a:solidFill>
            <a:schemeClr val="bg1"/>
          </a:solidFill>
        </p:spPr>
        <p:txBody>
          <a:bodyPr lIns="288000" tIns="288000" rIns="288000" bIns="288000" anchor="t"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5" name="Textplatzhalter 4">
            <a:extLst>
              <a:ext uri="{FF2B5EF4-FFF2-40B4-BE49-F238E27FC236}">
                <a16:creationId xmlns:a16="http://schemas.microsoft.com/office/drawing/2014/main" id="{FFA2E177-F26D-5430-3784-8B9696574530}"/>
              </a:ext>
            </a:extLst>
          </p:cNvPr>
          <p:cNvSpPr>
            <a:spLocks noGrp="1"/>
          </p:cNvSpPr>
          <p:nvPr>
            <p:ph type="body" sz="quarter" idx="15"/>
          </p:nvPr>
        </p:nvSpPr>
        <p:spPr>
          <a:xfrm>
            <a:off x="6288000" y="2052000"/>
            <a:ext cx="4800000" cy="1836000"/>
          </a:xfrm>
          <a:solidFill>
            <a:schemeClr val="bg1"/>
          </a:solidFill>
        </p:spPr>
        <p:txBody>
          <a:bodyPr lIns="288000" tIns="288000" rIns="288000" bIns="288000" anchor="t"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7" name="Textplatzhalter 3">
            <a:extLst>
              <a:ext uri="{FF2B5EF4-FFF2-40B4-BE49-F238E27FC236}">
                <a16:creationId xmlns:a16="http://schemas.microsoft.com/office/drawing/2014/main" id="{DDC4B5C1-32FE-4BFC-F448-D1EAB2BD509A}"/>
              </a:ext>
            </a:extLst>
          </p:cNvPr>
          <p:cNvSpPr>
            <a:spLocks noGrp="1"/>
          </p:cNvSpPr>
          <p:nvPr>
            <p:ph type="body" sz="quarter" idx="14"/>
          </p:nvPr>
        </p:nvSpPr>
        <p:spPr>
          <a:xfrm>
            <a:off x="1104000" y="2052000"/>
            <a:ext cx="4800000" cy="1836000"/>
          </a:xfrm>
          <a:solidFill>
            <a:schemeClr val="bg1"/>
          </a:solidFill>
        </p:spPr>
        <p:txBody>
          <a:bodyPr lIns="288000" tIns="288000" rIns="288000" bIns="288000" anchor="t"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0" name="Textplatzhalter 2">
            <a:extLst>
              <a:ext uri="{FF2B5EF4-FFF2-40B4-BE49-F238E27FC236}">
                <a16:creationId xmlns:a16="http://schemas.microsoft.com/office/drawing/2014/main" id="{31384C39-C24F-B7CE-6F33-5F7E86DF7407}"/>
              </a:ext>
            </a:extLst>
          </p:cNvPr>
          <p:cNvSpPr>
            <a:spLocks noGrp="1" noRot="1" noMove="1" noResize="1" noEditPoints="1" noAdjustHandles="1" noChangeArrowheads="1" noChangeShapeType="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
            <a:extLst>
              <a:ext uri="{FF2B5EF4-FFF2-40B4-BE49-F238E27FC236}">
                <a16:creationId xmlns:a16="http://schemas.microsoft.com/office/drawing/2014/main" id="{C3ADD00C-392A-5FB4-945A-305246066DE6}"/>
              </a:ext>
            </a:extLst>
          </p:cNvPr>
          <p:cNvSpPr>
            <a:spLocks noGrp="1" noRot="1" noMove="1" noResize="1" noEditPoints="1" noAdjustHandles="1" noChangeArrowheads="1" noChangeShapeType="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2799603207"/>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 2 Bild a. blau, R 2 Bild a. blau">
    <p:spTree>
      <p:nvGrpSpPr>
        <p:cNvPr id="1" name=""/>
        <p:cNvGrpSpPr/>
        <p:nvPr/>
      </p:nvGrpSpPr>
      <p:grpSpPr>
        <a:xfrm>
          <a:off x="0" y="0"/>
          <a:ext cx="0" cy="0"/>
          <a:chOff x="0" y="0"/>
          <a:chExt cx="0" cy="0"/>
        </a:xfrm>
      </p:grpSpPr>
      <p:sp>
        <p:nvSpPr>
          <p:cNvPr id="2" name="Textplatzhalter 13">
            <a:extLst>
              <a:ext uri="{FF2B5EF4-FFF2-40B4-BE49-F238E27FC236}">
                <a16:creationId xmlns:a16="http://schemas.microsoft.com/office/drawing/2014/main" id="{ED63E9F9-7FF2-ED63-C36F-8D716FCA9F86}"/>
              </a:ext>
            </a:extLst>
          </p:cNvPr>
          <p:cNvSpPr>
            <a:spLocks noGrp="1"/>
          </p:cNvSpPr>
          <p:nvPr>
            <p:ph type="body" sz="quarter" idx="18" hasCustomPrompt="1"/>
          </p:nvPr>
        </p:nvSpPr>
        <p:spPr>
          <a:xfrm>
            <a:off x="6383869" y="1764003"/>
            <a:ext cx="5088467" cy="4535487"/>
          </a:xfrm>
          <a:solidFill>
            <a:srgbClr val="E8F5FF"/>
          </a:solidFill>
        </p:spPr>
        <p:txBody>
          <a:bodyPr lIns="144000" tIns="72000" rIns="72000" bIns="72000" anchor="b" anchorCtr="0">
            <a:noAutofit/>
          </a:bodyPr>
          <a:lstStyle>
            <a:lvl1pPr marL="0" indent="0">
              <a:buFontTx/>
              <a:buNone/>
              <a:defRPr sz="900">
                <a:solidFill>
                  <a:srgbClr val="032543"/>
                </a:solidFill>
              </a:defRPr>
            </a:lvl1pPr>
          </a:lstStyle>
          <a:p>
            <a:pPr marL="0" marR="0" lvl="0" indent="0" algn="l" defTabSz="360000" rtl="0" eaLnBrk="1" fontAlgn="auto" latinLnBrk="0" hangingPunct="1">
              <a:lnSpc>
                <a:spcPct val="120000"/>
              </a:lnSpc>
              <a:spcBef>
                <a:spcPts val="0"/>
              </a:spcBef>
              <a:spcAft>
                <a:spcPts val="0"/>
              </a:spcAft>
              <a:buClrTx/>
              <a:buSzTx/>
              <a:buFontTx/>
              <a:buNone/>
              <a:tabLst>
                <a:tab pos="180000" algn="l"/>
              </a:tabLst>
              <a:defRPr/>
            </a:pPr>
            <a:r>
              <a:rPr lang="de-DE" dirty="0"/>
              <a:t>Quelle: </a:t>
            </a:r>
          </a:p>
        </p:txBody>
      </p:sp>
      <p:sp>
        <p:nvSpPr>
          <p:cNvPr id="27" name="Textplatzhalter 13">
            <a:extLst>
              <a:ext uri="{FF2B5EF4-FFF2-40B4-BE49-F238E27FC236}">
                <a16:creationId xmlns:a16="http://schemas.microsoft.com/office/drawing/2014/main" id="{DDC4B5C1-32FE-4BFC-F448-D1EAB2BD509A}"/>
              </a:ext>
            </a:extLst>
          </p:cNvPr>
          <p:cNvSpPr>
            <a:spLocks noGrp="1"/>
          </p:cNvSpPr>
          <p:nvPr>
            <p:ph type="body" sz="quarter" idx="14" hasCustomPrompt="1"/>
          </p:nvPr>
        </p:nvSpPr>
        <p:spPr>
          <a:xfrm>
            <a:off x="720001" y="1764003"/>
            <a:ext cx="5088467" cy="4535487"/>
          </a:xfrm>
          <a:solidFill>
            <a:srgbClr val="E8F5FF"/>
          </a:solidFill>
        </p:spPr>
        <p:txBody>
          <a:bodyPr lIns="144000" tIns="72000" rIns="72000" bIns="72000" anchor="b" anchorCtr="0">
            <a:noAutofit/>
          </a:bodyPr>
          <a:lstStyle>
            <a:lvl1pPr marL="0" indent="0">
              <a:buFontTx/>
              <a:buNone/>
              <a:defRPr sz="900">
                <a:solidFill>
                  <a:srgbClr val="032543"/>
                </a:solidFill>
              </a:defRPr>
            </a:lvl1pPr>
          </a:lstStyle>
          <a:p>
            <a:pPr lvl="0"/>
            <a:r>
              <a:rPr lang="de-DE" dirty="0"/>
              <a:t>Quelle: </a:t>
            </a:r>
          </a:p>
        </p:txBody>
      </p:sp>
      <p:sp>
        <p:nvSpPr>
          <p:cNvPr id="9" name="Bildplatzhalter 5">
            <a:extLst>
              <a:ext uri="{FF2B5EF4-FFF2-40B4-BE49-F238E27FC236}">
                <a16:creationId xmlns:a16="http://schemas.microsoft.com/office/drawing/2014/main" id="{C7386E47-F297-573D-6286-2A0616358942}"/>
              </a:ext>
            </a:extLst>
          </p:cNvPr>
          <p:cNvSpPr>
            <a:spLocks noGrp="1"/>
          </p:cNvSpPr>
          <p:nvPr>
            <p:ph type="pic" sz="quarter" idx="22"/>
          </p:nvPr>
        </p:nvSpPr>
        <p:spPr>
          <a:xfrm>
            <a:off x="6576000" y="3996000"/>
            <a:ext cx="4704000" cy="1944000"/>
          </a:xfrm>
        </p:spPr>
        <p:txBody>
          <a:bodyPr>
            <a:noAutofit/>
          </a:bodyPr>
          <a:lstStyle>
            <a:lvl1pPr marL="0" indent="0">
              <a:buFontTx/>
              <a:buNone/>
              <a:defRPr sz="900"/>
            </a:lvl1pPr>
          </a:lstStyle>
          <a:p>
            <a:r>
              <a:rPr lang="de-DE"/>
              <a:t>Bild durch Klicken auf Symbol hinzufügen</a:t>
            </a:r>
            <a:endParaRPr lang="de-CH" dirty="0"/>
          </a:p>
        </p:txBody>
      </p:sp>
      <p:sp>
        <p:nvSpPr>
          <p:cNvPr id="8" name="Bildplatzhalter 5">
            <a:extLst>
              <a:ext uri="{FF2B5EF4-FFF2-40B4-BE49-F238E27FC236}">
                <a16:creationId xmlns:a16="http://schemas.microsoft.com/office/drawing/2014/main" id="{6B24DFC1-7094-EED4-6CF3-64E10D11129D}"/>
              </a:ext>
            </a:extLst>
          </p:cNvPr>
          <p:cNvSpPr>
            <a:spLocks noGrp="1"/>
          </p:cNvSpPr>
          <p:nvPr>
            <p:ph type="pic" sz="quarter" idx="21"/>
          </p:nvPr>
        </p:nvSpPr>
        <p:spPr>
          <a:xfrm>
            <a:off x="912000" y="3996000"/>
            <a:ext cx="4704000" cy="1944000"/>
          </a:xfrm>
        </p:spPr>
        <p:txBody>
          <a:bodyPr>
            <a:noAutofit/>
          </a:bodyPr>
          <a:lstStyle>
            <a:lvl1pPr marL="0" indent="0">
              <a:buFontTx/>
              <a:buNone/>
              <a:defRPr sz="900"/>
            </a:lvl1pPr>
          </a:lstStyle>
          <a:p>
            <a:r>
              <a:rPr lang="de-DE"/>
              <a:t>Bild durch Klicken auf Symbol hinzufügen</a:t>
            </a:r>
            <a:endParaRPr lang="de-CH" dirty="0"/>
          </a:p>
        </p:txBody>
      </p:sp>
      <p:sp>
        <p:nvSpPr>
          <p:cNvPr id="7" name="Bildplatzhalter 5">
            <a:extLst>
              <a:ext uri="{FF2B5EF4-FFF2-40B4-BE49-F238E27FC236}">
                <a16:creationId xmlns:a16="http://schemas.microsoft.com/office/drawing/2014/main" id="{D783CF4E-BE76-0D84-42CC-7B99B0C2F37A}"/>
              </a:ext>
            </a:extLst>
          </p:cNvPr>
          <p:cNvSpPr>
            <a:spLocks noGrp="1"/>
          </p:cNvSpPr>
          <p:nvPr>
            <p:ph type="pic" sz="quarter" idx="20"/>
          </p:nvPr>
        </p:nvSpPr>
        <p:spPr>
          <a:xfrm>
            <a:off x="6576000" y="1908000"/>
            <a:ext cx="4704000" cy="1944000"/>
          </a:xfrm>
        </p:spPr>
        <p:txBody>
          <a:bodyPr>
            <a:noAutofit/>
          </a:bodyPr>
          <a:lstStyle>
            <a:lvl1pPr marL="0" indent="0">
              <a:buFontTx/>
              <a:buNone/>
              <a:defRPr sz="900"/>
            </a:lvl1pPr>
          </a:lstStyle>
          <a:p>
            <a:r>
              <a:rPr lang="de-DE"/>
              <a:t>Bild durch Klicken auf Symbol hinzufügen</a:t>
            </a:r>
            <a:endParaRPr lang="de-CH" dirty="0"/>
          </a:p>
        </p:txBody>
      </p:sp>
      <p:sp>
        <p:nvSpPr>
          <p:cNvPr id="6" name="Bildplatzhalter 5">
            <a:extLst>
              <a:ext uri="{FF2B5EF4-FFF2-40B4-BE49-F238E27FC236}">
                <a16:creationId xmlns:a16="http://schemas.microsoft.com/office/drawing/2014/main" id="{FA447203-F442-819F-C80E-3C424BE0A345}"/>
              </a:ext>
            </a:extLst>
          </p:cNvPr>
          <p:cNvSpPr>
            <a:spLocks noGrp="1"/>
          </p:cNvSpPr>
          <p:nvPr>
            <p:ph type="pic" sz="quarter" idx="19"/>
          </p:nvPr>
        </p:nvSpPr>
        <p:spPr>
          <a:xfrm>
            <a:off x="912000" y="1908000"/>
            <a:ext cx="4704000" cy="1944000"/>
          </a:xfrm>
        </p:spPr>
        <p:txBody>
          <a:bodyPr>
            <a:noAutofit/>
          </a:bodyPr>
          <a:lstStyle>
            <a:lvl1pPr marL="0" indent="0">
              <a:buFontTx/>
              <a:buNone/>
              <a:defRPr sz="900"/>
            </a:lvl1pPr>
          </a:lstStyle>
          <a:p>
            <a:r>
              <a:rPr lang="de-DE"/>
              <a:t>Bild durch Klicken auf Symbol hinzufügen</a:t>
            </a:r>
            <a:endParaRPr lang="de-CH" dirty="0"/>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3683939891"/>
      </p:ext>
    </p:extLst>
  </p:cSld>
  <p:clrMapOvr>
    <a:masterClrMapping/>
  </p:clrMapOvr>
  <p:extLst>
    <p:ext uri="{DCECCB84-F9BA-43D5-87BE-67443E8EF086}">
      <p15:sldGuideLst xmlns:p15="http://schemas.microsoft.com/office/powerpoint/2012/main">
        <p15:guide id="1">
          <p15:clr>
            <a:srgbClr val="FBAE40"/>
          </p15:clr>
        </p15:guide>
        <p15:guide id="4"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 1 Bild a. blau, R 1 Bild a. blau">
    <p:spTree>
      <p:nvGrpSpPr>
        <p:cNvPr id="1" name=""/>
        <p:cNvGrpSpPr/>
        <p:nvPr/>
      </p:nvGrpSpPr>
      <p:grpSpPr>
        <a:xfrm>
          <a:off x="0" y="0"/>
          <a:ext cx="0" cy="0"/>
          <a:chOff x="0" y="0"/>
          <a:chExt cx="0" cy="0"/>
        </a:xfrm>
      </p:grpSpPr>
      <p:sp>
        <p:nvSpPr>
          <p:cNvPr id="2" name="Textplatzhalter 13">
            <a:extLst>
              <a:ext uri="{FF2B5EF4-FFF2-40B4-BE49-F238E27FC236}">
                <a16:creationId xmlns:a16="http://schemas.microsoft.com/office/drawing/2014/main" id="{ED63E9F9-7FF2-ED63-C36F-8D716FCA9F86}"/>
              </a:ext>
            </a:extLst>
          </p:cNvPr>
          <p:cNvSpPr>
            <a:spLocks noGrp="1"/>
          </p:cNvSpPr>
          <p:nvPr>
            <p:ph type="body" sz="quarter" idx="18" hasCustomPrompt="1"/>
          </p:nvPr>
        </p:nvSpPr>
        <p:spPr>
          <a:xfrm>
            <a:off x="6383869" y="1764003"/>
            <a:ext cx="5088467" cy="4535487"/>
          </a:xfrm>
          <a:solidFill>
            <a:srgbClr val="D2EBFF">
              <a:alpha val="50000"/>
            </a:srgbClr>
          </a:solidFill>
        </p:spPr>
        <p:txBody>
          <a:bodyPr lIns="144000" tIns="72000" rIns="72000" bIns="72000" anchor="b" anchorCtr="0">
            <a:noAutofit/>
          </a:bodyPr>
          <a:lstStyle>
            <a:lvl1pPr marL="0" indent="0">
              <a:buFontTx/>
              <a:buNone/>
              <a:defRPr sz="900">
                <a:solidFill>
                  <a:srgbClr val="032543"/>
                </a:solidFill>
              </a:defRPr>
            </a:lvl1pPr>
          </a:lstStyle>
          <a:p>
            <a:pPr marL="0" marR="0" lvl="0" indent="0" algn="l" defTabSz="360000" rtl="0" eaLnBrk="1" fontAlgn="auto" latinLnBrk="0" hangingPunct="1">
              <a:lnSpc>
                <a:spcPct val="80000"/>
              </a:lnSpc>
              <a:spcBef>
                <a:spcPts val="500"/>
              </a:spcBef>
              <a:spcAft>
                <a:spcPts val="0"/>
              </a:spcAft>
              <a:buClrTx/>
              <a:buSzTx/>
              <a:buFontTx/>
              <a:buNone/>
              <a:tabLst/>
              <a:defRPr/>
            </a:pPr>
            <a:r>
              <a:rPr lang="de-DE" dirty="0"/>
              <a:t>Quelle: </a:t>
            </a:r>
          </a:p>
        </p:txBody>
      </p:sp>
      <p:sp>
        <p:nvSpPr>
          <p:cNvPr id="27" name="Textplatzhalter 13">
            <a:extLst>
              <a:ext uri="{FF2B5EF4-FFF2-40B4-BE49-F238E27FC236}">
                <a16:creationId xmlns:a16="http://schemas.microsoft.com/office/drawing/2014/main" id="{DDC4B5C1-32FE-4BFC-F448-D1EAB2BD509A}"/>
              </a:ext>
            </a:extLst>
          </p:cNvPr>
          <p:cNvSpPr>
            <a:spLocks noGrp="1"/>
          </p:cNvSpPr>
          <p:nvPr>
            <p:ph type="body" sz="quarter" idx="14" hasCustomPrompt="1"/>
          </p:nvPr>
        </p:nvSpPr>
        <p:spPr>
          <a:xfrm>
            <a:off x="720001" y="1764003"/>
            <a:ext cx="5088467" cy="4535487"/>
          </a:xfrm>
          <a:solidFill>
            <a:srgbClr val="D2EBFF">
              <a:alpha val="50000"/>
            </a:srgbClr>
          </a:solidFill>
        </p:spPr>
        <p:txBody>
          <a:bodyPr lIns="144000" tIns="72000" rIns="72000" bIns="72000" anchor="b" anchorCtr="0">
            <a:noAutofit/>
          </a:bodyPr>
          <a:lstStyle>
            <a:lvl1pPr marL="0" indent="0">
              <a:buFontTx/>
              <a:buNone/>
              <a:defRPr sz="900">
                <a:solidFill>
                  <a:srgbClr val="032543"/>
                </a:solidFill>
              </a:defRPr>
            </a:lvl1pPr>
          </a:lstStyle>
          <a:p>
            <a:pPr lvl="0"/>
            <a:r>
              <a:rPr lang="de-DE" dirty="0"/>
              <a:t>Quelle: </a:t>
            </a:r>
          </a:p>
        </p:txBody>
      </p:sp>
      <p:sp>
        <p:nvSpPr>
          <p:cNvPr id="7" name="Bildplatzhalter 5">
            <a:extLst>
              <a:ext uri="{FF2B5EF4-FFF2-40B4-BE49-F238E27FC236}">
                <a16:creationId xmlns:a16="http://schemas.microsoft.com/office/drawing/2014/main" id="{D783CF4E-BE76-0D84-42CC-7B99B0C2F37A}"/>
              </a:ext>
            </a:extLst>
          </p:cNvPr>
          <p:cNvSpPr>
            <a:spLocks noGrp="1"/>
          </p:cNvSpPr>
          <p:nvPr>
            <p:ph type="pic" sz="quarter" idx="20"/>
          </p:nvPr>
        </p:nvSpPr>
        <p:spPr>
          <a:xfrm>
            <a:off x="6576000" y="1908000"/>
            <a:ext cx="4704000" cy="4032000"/>
          </a:xfrm>
        </p:spPr>
        <p:txBody>
          <a:bodyPr>
            <a:noAutofit/>
          </a:bodyPr>
          <a:lstStyle>
            <a:lvl1pPr marL="0" indent="0">
              <a:buFontTx/>
              <a:buNone/>
              <a:defRPr sz="900"/>
            </a:lvl1pPr>
          </a:lstStyle>
          <a:p>
            <a:r>
              <a:rPr lang="de-DE"/>
              <a:t>Bild durch Klicken auf Symbol hinzufügen</a:t>
            </a:r>
            <a:endParaRPr lang="de-CH" dirty="0"/>
          </a:p>
        </p:txBody>
      </p:sp>
      <p:sp>
        <p:nvSpPr>
          <p:cNvPr id="6" name="Bildplatzhalter 5">
            <a:extLst>
              <a:ext uri="{FF2B5EF4-FFF2-40B4-BE49-F238E27FC236}">
                <a16:creationId xmlns:a16="http://schemas.microsoft.com/office/drawing/2014/main" id="{FA447203-F442-819F-C80E-3C424BE0A345}"/>
              </a:ext>
            </a:extLst>
          </p:cNvPr>
          <p:cNvSpPr>
            <a:spLocks noGrp="1"/>
          </p:cNvSpPr>
          <p:nvPr>
            <p:ph type="pic" sz="quarter" idx="19"/>
          </p:nvPr>
        </p:nvSpPr>
        <p:spPr>
          <a:xfrm>
            <a:off x="912000" y="1908000"/>
            <a:ext cx="4704000" cy="4032000"/>
          </a:xfrm>
        </p:spPr>
        <p:txBody>
          <a:bodyPr>
            <a:noAutofit/>
          </a:bodyPr>
          <a:lstStyle>
            <a:lvl1pPr marL="0" indent="0">
              <a:buFontTx/>
              <a:buNone/>
              <a:defRPr sz="900"/>
            </a:lvl1pPr>
          </a:lstStyle>
          <a:p>
            <a:r>
              <a:rPr lang="de-DE"/>
              <a:t>Bild durch Klicken auf Symbol hinzufügen</a:t>
            </a:r>
            <a:endParaRPr lang="de-CH" dirty="0"/>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1824507255"/>
      </p:ext>
    </p:extLst>
  </p:cSld>
  <p:clrMapOvr>
    <a:masterClrMapping/>
  </p:clrMapOvr>
  <p:extLst>
    <p:ext uri="{DCECCB84-F9BA-43D5-87BE-67443E8EF086}">
      <p15:sldGuideLst xmlns:p15="http://schemas.microsoft.com/office/powerpoint/2012/main">
        <p15:guide id="1">
          <p15:clr>
            <a:srgbClr val="FBAE40"/>
          </p15:clr>
        </p15:guide>
        <p15:guide id="4"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Bild a. blau">
    <p:spTree>
      <p:nvGrpSpPr>
        <p:cNvPr id="1" name=""/>
        <p:cNvGrpSpPr/>
        <p:nvPr/>
      </p:nvGrpSpPr>
      <p:grpSpPr>
        <a:xfrm>
          <a:off x="0" y="0"/>
          <a:ext cx="0" cy="0"/>
          <a:chOff x="0" y="0"/>
          <a:chExt cx="0" cy="0"/>
        </a:xfrm>
      </p:grpSpPr>
      <p:sp>
        <p:nvSpPr>
          <p:cNvPr id="27" name="Textplatzhalter 13">
            <a:extLst>
              <a:ext uri="{FF2B5EF4-FFF2-40B4-BE49-F238E27FC236}">
                <a16:creationId xmlns:a16="http://schemas.microsoft.com/office/drawing/2014/main" id="{DDC4B5C1-32FE-4BFC-F448-D1EAB2BD509A}"/>
              </a:ext>
            </a:extLst>
          </p:cNvPr>
          <p:cNvSpPr>
            <a:spLocks noGrp="1"/>
          </p:cNvSpPr>
          <p:nvPr>
            <p:ph type="body" sz="quarter" idx="14" hasCustomPrompt="1"/>
          </p:nvPr>
        </p:nvSpPr>
        <p:spPr>
          <a:xfrm>
            <a:off x="720000" y="1764003"/>
            <a:ext cx="10752000" cy="4535487"/>
          </a:xfrm>
          <a:solidFill>
            <a:srgbClr val="D2EBFF">
              <a:alpha val="50000"/>
            </a:srgbClr>
          </a:solidFill>
        </p:spPr>
        <p:txBody>
          <a:bodyPr lIns="144000" tIns="72000" rIns="72000" bIns="72000" anchor="b" anchorCtr="0">
            <a:noAutofit/>
          </a:bodyPr>
          <a:lstStyle>
            <a:lvl1pPr marL="0" indent="0">
              <a:buFontTx/>
              <a:buNone/>
              <a:defRPr sz="900">
                <a:solidFill>
                  <a:srgbClr val="032543"/>
                </a:solidFill>
              </a:defRPr>
            </a:lvl1pPr>
          </a:lstStyle>
          <a:p>
            <a:pPr lvl="0"/>
            <a:r>
              <a:rPr lang="de-DE" dirty="0"/>
              <a:t>Quelle:</a:t>
            </a:r>
          </a:p>
        </p:txBody>
      </p:sp>
      <p:sp>
        <p:nvSpPr>
          <p:cNvPr id="6" name="Bildplatzhalter 5">
            <a:extLst>
              <a:ext uri="{FF2B5EF4-FFF2-40B4-BE49-F238E27FC236}">
                <a16:creationId xmlns:a16="http://schemas.microsoft.com/office/drawing/2014/main" id="{FA447203-F442-819F-C80E-3C424BE0A345}"/>
              </a:ext>
            </a:extLst>
          </p:cNvPr>
          <p:cNvSpPr>
            <a:spLocks noGrp="1"/>
          </p:cNvSpPr>
          <p:nvPr>
            <p:ph type="pic" sz="quarter" idx="19"/>
          </p:nvPr>
        </p:nvSpPr>
        <p:spPr>
          <a:xfrm>
            <a:off x="912000" y="1908000"/>
            <a:ext cx="10368000" cy="4104000"/>
          </a:xfrm>
        </p:spPr>
        <p:txBody>
          <a:bodyPr>
            <a:noAutofit/>
          </a:bodyPr>
          <a:lstStyle>
            <a:lvl1pPr marL="0" indent="0">
              <a:buFontTx/>
              <a:buNone/>
              <a:defRPr sz="900"/>
            </a:lvl1pPr>
          </a:lstStyle>
          <a:p>
            <a:r>
              <a:rPr lang="de-DE"/>
              <a:t>Bild durch Klicken auf Symbol hinzufügen</a:t>
            </a:r>
            <a:endParaRPr lang="de-CH" dirty="0"/>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60589961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xtB blau abgestuft">
    <p:spTree>
      <p:nvGrpSpPr>
        <p:cNvPr id="1" name=""/>
        <p:cNvGrpSpPr/>
        <p:nvPr/>
      </p:nvGrpSpPr>
      <p:grpSpPr>
        <a:xfrm>
          <a:off x="0" y="0"/>
          <a:ext cx="0" cy="0"/>
          <a:chOff x="0" y="0"/>
          <a:chExt cx="0" cy="0"/>
        </a:xfrm>
      </p:grpSpPr>
      <p:sp>
        <p:nvSpPr>
          <p:cNvPr id="18" name="Textplatzhalter 6">
            <a:extLst>
              <a:ext uri="{FF2B5EF4-FFF2-40B4-BE49-F238E27FC236}">
                <a16:creationId xmlns:a16="http://schemas.microsoft.com/office/drawing/2014/main" id="{ADB87807-F800-49EE-E0F9-E5B2A2014037}"/>
              </a:ext>
            </a:extLst>
          </p:cNvPr>
          <p:cNvSpPr>
            <a:spLocks noGrp="1"/>
          </p:cNvSpPr>
          <p:nvPr>
            <p:ph type="body" sz="quarter" idx="17"/>
          </p:nvPr>
        </p:nvSpPr>
        <p:spPr>
          <a:xfrm>
            <a:off x="7891200" y="1764000"/>
            <a:ext cx="3585600" cy="540000"/>
          </a:xfrm>
          <a:solidFill>
            <a:srgbClr val="D2EBFF"/>
          </a:solidFill>
        </p:spPr>
        <p:txBody>
          <a:bodyPr lIns="216000" tIns="216000" rIns="216000" bIns="216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6" name="Textplatzhalter 5">
            <a:extLst>
              <a:ext uri="{FF2B5EF4-FFF2-40B4-BE49-F238E27FC236}">
                <a16:creationId xmlns:a16="http://schemas.microsoft.com/office/drawing/2014/main" id="{5CE9762E-3301-69D1-3A1C-B4E261746F9B}"/>
              </a:ext>
            </a:extLst>
          </p:cNvPr>
          <p:cNvSpPr>
            <a:spLocks noGrp="1"/>
          </p:cNvSpPr>
          <p:nvPr>
            <p:ph type="body" sz="quarter" idx="16"/>
          </p:nvPr>
        </p:nvSpPr>
        <p:spPr>
          <a:xfrm>
            <a:off x="4305600" y="1764000"/>
            <a:ext cx="3585600" cy="540000"/>
          </a:xfrm>
          <a:solidFill>
            <a:srgbClr val="99D1FF"/>
          </a:solidFill>
        </p:spPr>
        <p:txBody>
          <a:bodyPr lIns="216000" tIns="216000" rIns="216000" bIns="216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5" name="Textplatzhalter 4">
            <a:extLst>
              <a:ext uri="{FF2B5EF4-FFF2-40B4-BE49-F238E27FC236}">
                <a16:creationId xmlns:a16="http://schemas.microsoft.com/office/drawing/2014/main" id="{FFA2E177-F26D-5430-3784-8B9696574530}"/>
              </a:ext>
            </a:extLst>
          </p:cNvPr>
          <p:cNvSpPr>
            <a:spLocks noGrp="1"/>
          </p:cNvSpPr>
          <p:nvPr>
            <p:ph type="body" sz="quarter" idx="15"/>
          </p:nvPr>
        </p:nvSpPr>
        <p:spPr>
          <a:xfrm>
            <a:off x="720000" y="1764000"/>
            <a:ext cx="3585600" cy="540000"/>
          </a:xfrm>
          <a:solidFill>
            <a:srgbClr val="5AB5FF"/>
          </a:solidFill>
        </p:spPr>
        <p:txBody>
          <a:bodyPr lIns="216000" tIns="216000" rIns="216000" bIns="216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0" name="Textplatzhalter 2">
            <a:extLst>
              <a:ext uri="{FF2B5EF4-FFF2-40B4-BE49-F238E27FC236}">
                <a16:creationId xmlns:a16="http://schemas.microsoft.com/office/drawing/2014/main" id="{31384C39-C24F-B7CE-6F33-5F7E86DF7407}"/>
              </a:ext>
            </a:extLst>
          </p:cNvPr>
          <p:cNvSpPr>
            <a:spLocks noGrp="1" noRot="1" noMove="1" noResize="1" noEditPoints="1" noAdjustHandles="1" noChangeArrowheads="1" noChangeShapeType="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
            <a:extLst>
              <a:ext uri="{FF2B5EF4-FFF2-40B4-BE49-F238E27FC236}">
                <a16:creationId xmlns:a16="http://schemas.microsoft.com/office/drawing/2014/main" id="{C3ADD00C-392A-5FB4-945A-305246066DE6}"/>
              </a:ext>
            </a:extLst>
          </p:cNvPr>
          <p:cNvSpPr>
            <a:spLocks noGrp="1" noRot="1" noMove="1" noResize="1" noEditPoints="1" noAdjustHandles="1" noChangeArrowheads="1" noChangeShapeType="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
        <p:nvSpPr>
          <p:cNvPr id="4" name="Textplatzhalter 2">
            <a:extLst>
              <a:ext uri="{FF2B5EF4-FFF2-40B4-BE49-F238E27FC236}">
                <a16:creationId xmlns:a16="http://schemas.microsoft.com/office/drawing/2014/main" id="{38769ED3-4679-10F3-7231-C543CF2F2C1C}"/>
              </a:ext>
            </a:extLst>
          </p:cNvPr>
          <p:cNvSpPr>
            <a:spLocks noGrp="1"/>
          </p:cNvSpPr>
          <p:nvPr>
            <p:ph type="body" sz="quarter" idx="19"/>
          </p:nvPr>
        </p:nvSpPr>
        <p:spPr>
          <a:xfrm>
            <a:off x="720000" y="2304000"/>
            <a:ext cx="3585600" cy="3996000"/>
          </a:xfrm>
          <a:solidFill>
            <a:srgbClr val="5AB5FF">
              <a:alpha val="50000"/>
            </a:srgbClr>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
        <p:nvSpPr>
          <p:cNvPr id="5" name="Textplatzhalter 2">
            <a:extLst>
              <a:ext uri="{FF2B5EF4-FFF2-40B4-BE49-F238E27FC236}">
                <a16:creationId xmlns:a16="http://schemas.microsoft.com/office/drawing/2014/main" id="{7E5DA65A-A408-B027-A6D7-75F4ABCD1E18}"/>
              </a:ext>
            </a:extLst>
          </p:cNvPr>
          <p:cNvSpPr>
            <a:spLocks noGrp="1"/>
          </p:cNvSpPr>
          <p:nvPr>
            <p:ph type="body" sz="quarter" idx="20"/>
          </p:nvPr>
        </p:nvSpPr>
        <p:spPr>
          <a:xfrm>
            <a:off x="4305600" y="2304000"/>
            <a:ext cx="3585600" cy="3996000"/>
          </a:xfrm>
          <a:solidFill>
            <a:srgbClr val="99D1FF">
              <a:alpha val="50000"/>
            </a:srgbClr>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
        <p:nvSpPr>
          <p:cNvPr id="6" name="Textplatzhalter 2">
            <a:extLst>
              <a:ext uri="{FF2B5EF4-FFF2-40B4-BE49-F238E27FC236}">
                <a16:creationId xmlns:a16="http://schemas.microsoft.com/office/drawing/2014/main" id="{FA871E88-A72E-1A21-B001-ACE619EC4D7B}"/>
              </a:ext>
            </a:extLst>
          </p:cNvPr>
          <p:cNvSpPr>
            <a:spLocks noGrp="1"/>
          </p:cNvSpPr>
          <p:nvPr>
            <p:ph type="body" sz="quarter" idx="21"/>
          </p:nvPr>
        </p:nvSpPr>
        <p:spPr>
          <a:xfrm>
            <a:off x="7891200" y="2304000"/>
            <a:ext cx="3585600" cy="3996000"/>
          </a:xfrm>
          <a:solidFill>
            <a:srgbClr val="D2EBFF">
              <a:alpha val="50000"/>
            </a:srgbClr>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Tree>
    <p:extLst>
      <p:ext uri="{BB962C8B-B14F-4D97-AF65-F5344CB8AC3E}">
        <p14:creationId xmlns:p14="http://schemas.microsoft.com/office/powerpoint/2010/main" val="1749709701"/>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4 TxtB blau abgestuft">
    <p:spTree>
      <p:nvGrpSpPr>
        <p:cNvPr id="1" name=""/>
        <p:cNvGrpSpPr/>
        <p:nvPr/>
      </p:nvGrpSpPr>
      <p:grpSpPr>
        <a:xfrm>
          <a:off x="0" y="0"/>
          <a:ext cx="0" cy="0"/>
          <a:chOff x="0" y="0"/>
          <a:chExt cx="0" cy="0"/>
        </a:xfrm>
      </p:grpSpPr>
      <p:sp>
        <p:nvSpPr>
          <p:cNvPr id="18" name="Textplatzhalter 6">
            <a:extLst>
              <a:ext uri="{FF2B5EF4-FFF2-40B4-BE49-F238E27FC236}">
                <a16:creationId xmlns:a16="http://schemas.microsoft.com/office/drawing/2014/main" id="{ADB87807-F800-49EE-E0F9-E5B2A2014037}"/>
              </a:ext>
            </a:extLst>
          </p:cNvPr>
          <p:cNvSpPr>
            <a:spLocks noGrp="1"/>
          </p:cNvSpPr>
          <p:nvPr>
            <p:ph type="body" sz="quarter" idx="17"/>
          </p:nvPr>
        </p:nvSpPr>
        <p:spPr>
          <a:xfrm>
            <a:off x="8784000" y="1764000"/>
            <a:ext cx="2688000" cy="540000"/>
          </a:xfrm>
          <a:solidFill>
            <a:srgbClr val="D2EBFF"/>
          </a:solidFill>
        </p:spPr>
        <p:txBody>
          <a:bodyPr lIns="216000" tIns="216000" rIns="216000" bIns="216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6" name="Textplatzhalter 5">
            <a:extLst>
              <a:ext uri="{FF2B5EF4-FFF2-40B4-BE49-F238E27FC236}">
                <a16:creationId xmlns:a16="http://schemas.microsoft.com/office/drawing/2014/main" id="{5CE9762E-3301-69D1-3A1C-B4E261746F9B}"/>
              </a:ext>
            </a:extLst>
          </p:cNvPr>
          <p:cNvSpPr>
            <a:spLocks noGrp="1"/>
          </p:cNvSpPr>
          <p:nvPr>
            <p:ph type="body" sz="quarter" idx="16"/>
          </p:nvPr>
        </p:nvSpPr>
        <p:spPr>
          <a:xfrm>
            <a:off x="6096000" y="1764000"/>
            <a:ext cx="2688000" cy="540000"/>
          </a:xfrm>
          <a:solidFill>
            <a:srgbClr val="99D1FF"/>
          </a:solidFill>
        </p:spPr>
        <p:txBody>
          <a:bodyPr lIns="216000" tIns="216000" rIns="216000" bIns="216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5" name="Textplatzhalter 4">
            <a:extLst>
              <a:ext uri="{FF2B5EF4-FFF2-40B4-BE49-F238E27FC236}">
                <a16:creationId xmlns:a16="http://schemas.microsoft.com/office/drawing/2014/main" id="{FFA2E177-F26D-5430-3784-8B9696574530}"/>
              </a:ext>
            </a:extLst>
          </p:cNvPr>
          <p:cNvSpPr>
            <a:spLocks noGrp="1"/>
          </p:cNvSpPr>
          <p:nvPr>
            <p:ph type="body" sz="quarter" idx="15"/>
          </p:nvPr>
        </p:nvSpPr>
        <p:spPr>
          <a:xfrm>
            <a:off x="3408000" y="1764000"/>
            <a:ext cx="2688000" cy="540000"/>
          </a:xfrm>
          <a:solidFill>
            <a:srgbClr val="5AB5FF"/>
          </a:solidFill>
        </p:spPr>
        <p:txBody>
          <a:bodyPr lIns="216000" tIns="216000" rIns="216000" bIns="216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7" name="Textplatzhalter 3">
            <a:extLst>
              <a:ext uri="{FF2B5EF4-FFF2-40B4-BE49-F238E27FC236}">
                <a16:creationId xmlns:a16="http://schemas.microsoft.com/office/drawing/2014/main" id="{DDC4B5C1-32FE-4BFC-F448-D1EAB2BD509A}"/>
              </a:ext>
            </a:extLst>
          </p:cNvPr>
          <p:cNvSpPr>
            <a:spLocks noGrp="1"/>
          </p:cNvSpPr>
          <p:nvPr>
            <p:ph type="body" sz="quarter" idx="14"/>
          </p:nvPr>
        </p:nvSpPr>
        <p:spPr>
          <a:xfrm>
            <a:off x="720001" y="1764000"/>
            <a:ext cx="2688000" cy="540000"/>
          </a:xfrm>
          <a:solidFill>
            <a:srgbClr val="0082FF"/>
          </a:solidFill>
        </p:spPr>
        <p:txBody>
          <a:bodyPr lIns="216000" tIns="216000" rIns="216000" bIns="216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0" name="Textplatzhalter 2">
            <a:extLst>
              <a:ext uri="{FF2B5EF4-FFF2-40B4-BE49-F238E27FC236}">
                <a16:creationId xmlns:a16="http://schemas.microsoft.com/office/drawing/2014/main" id="{31384C39-C24F-B7CE-6F33-5F7E86DF7407}"/>
              </a:ext>
            </a:extLst>
          </p:cNvPr>
          <p:cNvSpPr>
            <a:spLocks noGrp="1" noRot="1" noMove="1" noResize="1" noEditPoints="1" noAdjustHandles="1" noChangeArrowheads="1" noChangeShapeType="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
            <a:extLst>
              <a:ext uri="{FF2B5EF4-FFF2-40B4-BE49-F238E27FC236}">
                <a16:creationId xmlns:a16="http://schemas.microsoft.com/office/drawing/2014/main" id="{C3ADD00C-392A-5FB4-945A-305246066DE6}"/>
              </a:ext>
            </a:extLst>
          </p:cNvPr>
          <p:cNvSpPr>
            <a:spLocks noGrp="1" noRot="1" noMove="1" noResize="1" noEditPoints="1" noAdjustHandles="1" noChangeArrowheads="1" noChangeShapeType="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
        <p:nvSpPr>
          <p:cNvPr id="3" name="Textplatzhalter 2">
            <a:extLst>
              <a:ext uri="{FF2B5EF4-FFF2-40B4-BE49-F238E27FC236}">
                <a16:creationId xmlns:a16="http://schemas.microsoft.com/office/drawing/2014/main" id="{65A50CB5-097A-44E8-7AC0-4598CEA5170C}"/>
              </a:ext>
            </a:extLst>
          </p:cNvPr>
          <p:cNvSpPr>
            <a:spLocks noGrp="1"/>
          </p:cNvSpPr>
          <p:nvPr>
            <p:ph type="body" sz="quarter" idx="18"/>
          </p:nvPr>
        </p:nvSpPr>
        <p:spPr>
          <a:xfrm>
            <a:off x="720000" y="2304000"/>
            <a:ext cx="2688000" cy="3996000"/>
          </a:xfrm>
          <a:solidFill>
            <a:srgbClr val="0082FF">
              <a:alpha val="50000"/>
            </a:srgbClr>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
        <p:nvSpPr>
          <p:cNvPr id="4" name="Textplatzhalter 2">
            <a:extLst>
              <a:ext uri="{FF2B5EF4-FFF2-40B4-BE49-F238E27FC236}">
                <a16:creationId xmlns:a16="http://schemas.microsoft.com/office/drawing/2014/main" id="{38769ED3-4679-10F3-7231-C543CF2F2C1C}"/>
              </a:ext>
            </a:extLst>
          </p:cNvPr>
          <p:cNvSpPr>
            <a:spLocks noGrp="1"/>
          </p:cNvSpPr>
          <p:nvPr>
            <p:ph type="body" sz="quarter" idx="19"/>
          </p:nvPr>
        </p:nvSpPr>
        <p:spPr>
          <a:xfrm>
            <a:off x="3408000" y="2304000"/>
            <a:ext cx="2688000" cy="3996000"/>
          </a:xfrm>
          <a:solidFill>
            <a:srgbClr val="5AB5FF">
              <a:alpha val="50000"/>
            </a:srgbClr>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
        <p:nvSpPr>
          <p:cNvPr id="5" name="Textplatzhalter 2">
            <a:extLst>
              <a:ext uri="{FF2B5EF4-FFF2-40B4-BE49-F238E27FC236}">
                <a16:creationId xmlns:a16="http://schemas.microsoft.com/office/drawing/2014/main" id="{7E5DA65A-A408-B027-A6D7-75F4ABCD1E18}"/>
              </a:ext>
            </a:extLst>
          </p:cNvPr>
          <p:cNvSpPr>
            <a:spLocks noGrp="1"/>
          </p:cNvSpPr>
          <p:nvPr>
            <p:ph type="body" sz="quarter" idx="20"/>
          </p:nvPr>
        </p:nvSpPr>
        <p:spPr>
          <a:xfrm>
            <a:off x="6096000" y="2304000"/>
            <a:ext cx="2688000" cy="3996000"/>
          </a:xfrm>
          <a:solidFill>
            <a:srgbClr val="99D1FF">
              <a:alpha val="50000"/>
            </a:srgbClr>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
        <p:nvSpPr>
          <p:cNvPr id="6" name="Textplatzhalter 2">
            <a:extLst>
              <a:ext uri="{FF2B5EF4-FFF2-40B4-BE49-F238E27FC236}">
                <a16:creationId xmlns:a16="http://schemas.microsoft.com/office/drawing/2014/main" id="{FA871E88-A72E-1A21-B001-ACE619EC4D7B}"/>
              </a:ext>
            </a:extLst>
          </p:cNvPr>
          <p:cNvSpPr>
            <a:spLocks noGrp="1"/>
          </p:cNvSpPr>
          <p:nvPr>
            <p:ph type="body" sz="quarter" idx="21"/>
          </p:nvPr>
        </p:nvSpPr>
        <p:spPr>
          <a:xfrm>
            <a:off x="8784000" y="2304000"/>
            <a:ext cx="2688000" cy="3996000"/>
          </a:xfrm>
          <a:solidFill>
            <a:srgbClr val="D2EBFF">
              <a:alpha val="50000"/>
            </a:srgbClr>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Tree>
    <p:extLst>
      <p:ext uri="{BB962C8B-B14F-4D97-AF65-F5344CB8AC3E}">
        <p14:creationId xmlns:p14="http://schemas.microsoft.com/office/powerpoint/2010/main" val="3911859823"/>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xtB blau quer">
    <p:spTree>
      <p:nvGrpSpPr>
        <p:cNvPr id="1" name=""/>
        <p:cNvGrpSpPr/>
        <p:nvPr/>
      </p:nvGrpSpPr>
      <p:grpSpPr>
        <a:xfrm>
          <a:off x="0" y="0"/>
          <a:ext cx="0" cy="0"/>
          <a:chOff x="0" y="0"/>
          <a:chExt cx="0" cy="0"/>
        </a:xfrm>
      </p:grpSpPr>
      <p:sp>
        <p:nvSpPr>
          <p:cNvPr id="18" name="Textplatzhalter 13">
            <a:extLst>
              <a:ext uri="{FF2B5EF4-FFF2-40B4-BE49-F238E27FC236}">
                <a16:creationId xmlns:a16="http://schemas.microsoft.com/office/drawing/2014/main" id="{ADB87807-F800-49EE-E0F9-E5B2A2014037}"/>
              </a:ext>
            </a:extLst>
          </p:cNvPr>
          <p:cNvSpPr>
            <a:spLocks noGrp="1"/>
          </p:cNvSpPr>
          <p:nvPr>
            <p:ph type="body" sz="quarter" idx="17"/>
          </p:nvPr>
        </p:nvSpPr>
        <p:spPr>
          <a:xfrm>
            <a:off x="6096000" y="4032000"/>
            <a:ext cx="5376000" cy="2268000"/>
          </a:xfrm>
          <a:solidFill>
            <a:srgbClr val="D2EBFF"/>
          </a:solidFill>
        </p:spPr>
        <p:txBody>
          <a:bodyPr lIns="288000" tIns="288000" rIns="180000" bIns="288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6" name="Textplatzhalter 13">
            <a:extLst>
              <a:ext uri="{FF2B5EF4-FFF2-40B4-BE49-F238E27FC236}">
                <a16:creationId xmlns:a16="http://schemas.microsoft.com/office/drawing/2014/main" id="{5CE9762E-3301-69D1-3A1C-B4E261746F9B}"/>
              </a:ext>
            </a:extLst>
          </p:cNvPr>
          <p:cNvSpPr>
            <a:spLocks noGrp="1"/>
          </p:cNvSpPr>
          <p:nvPr>
            <p:ph type="body" sz="quarter" idx="16"/>
          </p:nvPr>
        </p:nvSpPr>
        <p:spPr>
          <a:xfrm>
            <a:off x="720000" y="4032000"/>
            <a:ext cx="5376000" cy="2268000"/>
          </a:xfrm>
          <a:solidFill>
            <a:srgbClr val="99D1FF"/>
          </a:solidFill>
        </p:spPr>
        <p:txBody>
          <a:bodyPr lIns="288000" tIns="288000" rIns="180000" bIns="288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5" name="Textplatzhalter 13">
            <a:extLst>
              <a:ext uri="{FF2B5EF4-FFF2-40B4-BE49-F238E27FC236}">
                <a16:creationId xmlns:a16="http://schemas.microsoft.com/office/drawing/2014/main" id="{FFA2E177-F26D-5430-3784-8B9696574530}"/>
              </a:ext>
            </a:extLst>
          </p:cNvPr>
          <p:cNvSpPr>
            <a:spLocks noGrp="1"/>
          </p:cNvSpPr>
          <p:nvPr>
            <p:ph type="body" sz="quarter" idx="15"/>
          </p:nvPr>
        </p:nvSpPr>
        <p:spPr>
          <a:xfrm>
            <a:off x="6096000" y="1764000"/>
            <a:ext cx="5376000" cy="2268000"/>
          </a:xfrm>
          <a:solidFill>
            <a:srgbClr val="5AB5FF"/>
          </a:solidFill>
        </p:spPr>
        <p:txBody>
          <a:bodyPr lIns="288000" tIns="288000" rIns="180000" bIns="288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7" name="Textplatzhalter 13">
            <a:extLst>
              <a:ext uri="{FF2B5EF4-FFF2-40B4-BE49-F238E27FC236}">
                <a16:creationId xmlns:a16="http://schemas.microsoft.com/office/drawing/2014/main" id="{DDC4B5C1-32FE-4BFC-F448-D1EAB2BD509A}"/>
              </a:ext>
            </a:extLst>
          </p:cNvPr>
          <p:cNvSpPr>
            <a:spLocks noGrp="1"/>
          </p:cNvSpPr>
          <p:nvPr>
            <p:ph type="body" sz="quarter" idx="14"/>
          </p:nvPr>
        </p:nvSpPr>
        <p:spPr>
          <a:xfrm>
            <a:off x="720000" y="1764000"/>
            <a:ext cx="5376000" cy="2268000"/>
          </a:xfrm>
          <a:solidFill>
            <a:srgbClr val="0082FF"/>
          </a:solidFill>
        </p:spPr>
        <p:txBody>
          <a:bodyPr lIns="288000" tIns="288000" rIns="180000" bIns="288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0" name="Textplatzhalter 18">
            <a:extLst>
              <a:ext uri="{FF2B5EF4-FFF2-40B4-BE49-F238E27FC236}">
                <a16:creationId xmlns:a16="http://schemas.microsoft.com/office/drawing/2014/main" id="{31384C39-C24F-B7CE-6F33-5F7E86DF7407}"/>
              </a:ext>
            </a:extLst>
          </p:cNvPr>
          <p:cNvSpPr>
            <a:spLocks noGrp="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C3ADD00C-392A-5FB4-945A-305246066DE6}"/>
              </a:ext>
            </a:extLst>
          </p:cNvPr>
          <p:cNvSpPr>
            <a:spLocks noGrp="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Tree>
    <p:extLst>
      <p:ext uri="{BB962C8B-B14F-4D97-AF65-F5344CB8AC3E}">
        <p14:creationId xmlns:p14="http://schemas.microsoft.com/office/powerpoint/2010/main" val="1592994025"/>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TxtB blau animiert">
    <p:spTree>
      <p:nvGrpSpPr>
        <p:cNvPr id="1" name=""/>
        <p:cNvGrpSpPr/>
        <p:nvPr/>
      </p:nvGrpSpPr>
      <p:grpSpPr>
        <a:xfrm>
          <a:off x="0" y="0"/>
          <a:ext cx="0" cy="0"/>
          <a:chOff x="0" y="0"/>
          <a:chExt cx="0" cy="0"/>
        </a:xfrm>
      </p:grpSpPr>
      <p:sp>
        <p:nvSpPr>
          <p:cNvPr id="18" name="Textplatzhalter 6">
            <a:extLst>
              <a:ext uri="{FF2B5EF4-FFF2-40B4-BE49-F238E27FC236}">
                <a16:creationId xmlns:a16="http://schemas.microsoft.com/office/drawing/2014/main" id="{ADB87807-F800-49EE-E0F9-E5B2A2014037}"/>
              </a:ext>
            </a:extLst>
          </p:cNvPr>
          <p:cNvSpPr>
            <a:spLocks noGrp="1"/>
          </p:cNvSpPr>
          <p:nvPr>
            <p:ph type="body" sz="quarter" idx="17"/>
          </p:nvPr>
        </p:nvSpPr>
        <p:spPr>
          <a:xfrm>
            <a:off x="7992000" y="1764000"/>
            <a:ext cx="3480000" cy="432000"/>
          </a:xfrm>
          <a:solidFill>
            <a:srgbClr val="5AB5FF"/>
          </a:solidFill>
        </p:spPr>
        <p:txBody>
          <a:bodyPr lIns="216000" tIns="72000" rIns="72000" bIns="72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16" name="Textplatzhalter 5">
            <a:extLst>
              <a:ext uri="{FF2B5EF4-FFF2-40B4-BE49-F238E27FC236}">
                <a16:creationId xmlns:a16="http://schemas.microsoft.com/office/drawing/2014/main" id="{5CE9762E-3301-69D1-3A1C-B4E261746F9B}"/>
              </a:ext>
            </a:extLst>
          </p:cNvPr>
          <p:cNvSpPr>
            <a:spLocks noGrp="1"/>
          </p:cNvSpPr>
          <p:nvPr>
            <p:ph type="body" sz="quarter" idx="16"/>
          </p:nvPr>
        </p:nvSpPr>
        <p:spPr>
          <a:xfrm>
            <a:off x="4358400" y="1764000"/>
            <a:ext cx="3480000" cy="432000"/>
          </a:xfrm>
          <a:prstGeom prst="chevron">
            <a:avLst/>
          </a:prstGeom>
          <a:solidFill>
            <a:srgbClr val="5AB5FF"/>
          </a:solidFill>
        </p:spPr>
        <p:txBody>
          <a:bodyPr lIns="216000" tIns="72000" rIns="72000" bIns="72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
        <p:nvSpPr>
          <p:cNvPr id="20" name="Textplatzhalter 2">
            <a:extLst>
              <a:ext uri="{FF2B5EF4-FFF2-40B4-BE49-F238E27FC236}">
                <a16:creationId xmlns:a16="http://schemas.microsoft.com/office/drawing/2014/main" id="{31384C39-C24F-B7CE-6F33-5F7E86DF7407}"/>
              </a:ext>
            </a:extLst>
          </p:cNvPr>
          <p:cNvSpPr>
            <a:spLocks noGrp="1" noRot="1" noMove="1" noResize="1" noEditPoints="1" noAdjustHandles="1" noChangeArrowheads="1" noChangeShapeType="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
            <a:extLst>
              <a:ext uri="{FF2B5EF4-FFF2-40B4-BE49-F238E27FC236}">
                <a16:creationId xmlns:a16="http://schemas.microsoft.com/office/drawing/2014/main" id="{C3ADD00C-392A-5FB4-945A-305246066DE6}"/>
              </a:ext>
            </a:extLst>
          </p:cNvPr>
          <p:cNvSpPr>
            <a:spLocks noGrp="1" noRot="1" noMove="1" noResize="1" noEditPoints="1" noAdjustHandles="1" noChangeArrowheads="1" noChangeShapeType="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
        <p:nvSpPr>
          <p:cNvPr id="4" name="Textplatzhalter 2">
            <a:extLst>
              <a:ext uri="{FF2B5EF4-FFF2-40B4-BE49-F238E27FC236}">
                <a16:creationId xmlns:a16="http://schemas.microsoft.com/office/drawing/2014/main" id="{38769ED3-4679-10F3-7231-C543CF2F2C1C}"/>
              </a:ext>
            </a:extLst>
          </p:cNvPr>
          <p:cNvSpPr>
            <a:spLocks noGrp="1"/>
          </p:cNvSpPr>
          <p:nvPr>
            <p:ph type="body" sz="quarter" idx="19"/>
          </p:nvPr>
        </p:nvSpPr>
        <p:spPr>
          <a:xfrm>
            <a:off x="720000" y="2304000"/>
            <a:ext cx="3480000" cy="3996000"/>
          </a:xfrm>
          <a:solidFill>
            <a:srgbClr val="E8F5FF"/>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
        <p:nvSpPr>
          <p:cNvPr id="5" name="Textplatzhalter 2">
            <a:extLst>
              <a:ext uri="{FF2B5EF4-FFF2-40B4-BE49-F238E27FC236}">
                <a16:creationId xmlns:a16="http://schemas.microsoft.com/office/drawing/2014/main" id="{7E5DA65A-A408-B027-A6D7-75F4ABCD1E18}"/>
              </a:ext>
            </a:extLst>
          </p:cNvPr>
          <p:cNvSpPr>
            <a:spLocks noGrp="1"/>
          </p:cNvSpPr>
          <p:nvPr>
            <p:ph type="body" sz="quarter" idx="20"/>
          </p:nvPr>
        </p:nvSpPr>
        <p:spPr>
          <a:xfrm>
            <a:off x="4356000" y="2304000"/>
            <a:ext cx="3480000" cy="3996000"/>
          </a:xfrm>
          <a:solidFill>
            <a:srgbClr val="E8F5FF"/>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
        <p:nvSpPr>
          <p:cNvPr id="6" name="Textplatzhalter 2">
            <a:extLst>
              <a:ext uri="{FF2B5EF4-FFF2-40B4-BE49-F238E27FC236}">
                <a16:creationId xmlns:a16="http://schemas.microsoft.com/office/drawing/2014/main" id="{FA871E88-A72E-1A21-B001-ACE619EC4D7B}"/>
              </a:ext>
            </a:extLst>
          </p:cNvPr>
          <p:cNvSpPr>
            <a:spLocks noGrp="1"/>
          </p:cNvSpPr>
          <p:nvPr>
            <p:ph type="body" sz="quarter" idx="21"/>
          </p:nvPr>
        </p:nvSpPr>
        <p:spPr>
          <a:xfrm>
            <a:off x="7992000" y="2304000"/>
            <a:ext cx="3480000" cy="3996000"/>
          </a:xfrm>
          <a:solidFill>
            <a:srgbClr val="E8F5FF"/>
          </a:solidFill>
        </p:spPr>
        <p:txBody>
          <a:bodyPr lIns="216000" tIns="216000" rIns="216000" bIns="216000">
            <a:noAutofit/>
          </a:bodyPr>
          <a:lstStyle>
            <a:lvl1pPr marL="0" indent="0" defTabSz="540000">
              <a:lnSpc>
                <a:spcPct val="120000"/>
              </a:lnSpc>
              <a:spcBef>
                <a:spcPts val="600"/>
              </a:spcBef>
              <a:spcAft>
                <a:spcPts val="600"/>
              </a:spcAft>
              <a:buNone/>
              <a:defRPr/>
            </a:lvl1pPr>
          </a:lstStyle>
          <a:p>
            <a:pPr lvl="0"/>
            <a:r>
              <a:rPr lang="de-DE"/>
              <a:t>Mastertextformat bearbeiten</a:t>
            </a:r>
          </a:p>
        </p:txBody>
      </p:sp>
      <p:sp>
        <p:nvSpPr>
          <p:cNvPr id="3" name="Textplatzhalter 6">
            <a:extLst>
              <a:ext uri="{FF2B5EF4-FFF2-40B4-BE49-F238E27FC236}">
                <a16:creationId xmlns:a16="http://schemas.microsoft.com/office/drawing/2014/main" id="{6B8F47A0-A3E1-C313-A069-FD8AD36A838E}"/>
              </a:ext>
            </a:extLst>
          </p:cNvPr>
          <p:cNvSpPr>
            <a:spLocks noGrp="1"/>
          </p:cNvSpPr>
          <p:nvPr>
            <p:ph type="body" sz="quarter" idx="22"/>
          </p:nvPr>
        </p:nvSpPr>
        <p:spPr>
          <a:xfrm>
            <a:off x="720000" y="1764000"/>
            <a:ext cx="3480000" cy="432000"/>
          </a:xfrm>
          <a:solidFill>
            <a:srgbClr val="5AB5FF"/>
          </a:solidFill>
        </p:spPr>
        <p:txBody>
          <a:bodyPr lIns="216000" tIns="72000" rIns="72000" bIns="72000" anchor="ctr" anchorCtr="0">
            <a:noAutofit/>
          </a:bodyPr>
          <a:lstStyle>
            <a:lvl1pPr marL="0" indent="0" algn="l">
              <a:lnSpc>
                <a:spcPct val="120000"/>
              </a:lnSpc>
              <a:spcBef>
                <a:spcPts val="0"/>
              </a:spcBef>
              <a:buFontTx/>
              <a:buNone/>
              <a:defRPr sz="1600" b="1">
                <a:solidFill>
                  <a:srgbClr val="032543"/>
                </a:solidFill>
              </a:defRPr>
            </a:lvl1pPr>
          </a:lstStyle>
          <a:p>
            <a:pPr lvl="0"/>
            <a:r>
              <a:rPr lang="de-DE"/>
              <a:t>Mastertextformat bearbeiten</a:t>
            </a:r>
          </a:p>
        </p:txBody>
      </p:sp>
    </p:spTree>
    <p:extLst>
      <p:ext uri="{BB962C8B-B14F-4D97-AF65-F5344CB8AC3E}">
        <p14:creationId xmlns:p14="http://schemas.microsoft.com/office/powerpoint/2010/main" val="419440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bg/>
                                          </p:spTgt>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1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bg/>
                                          </p:spTgt>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bg/>
                                          </p:spTgt>
                                        </p:tgtEl>
                                        <p:attrNameLst>
                                          <p:attrName>style.visibility</p:attrName>
                                        </p:attrNameLst>
                                      </p:cBhvr>
                                      <p:to>
                                        <p:strVal val="visible"/>
                                      </p:to>
                                    </p:set>
                                  </p:childTnLst>
                                </p:cTn>
                              </p:par>
                              <p:par>
                                <p:cTn id="27" presetID="1" presetClass="entr" presetSubtype="0" fill="hold" grpId="0" nodeType="withEffect" nodePh="1">
                                  <p:stCondLst>
                                    <p:cond delay="0"/>
                                  </p:stCondLst>
                                  <p:endCondLst>
                                    <p:cond evt="begin" delay="0">
                                      <p:tn val="27"/>
                                    </p:cond>
                                  </p:endCondLst>
                                  <p:childTnLst>
                                    <p:set>
                                      <p:cBhvr>
                                        <p:cTn id="28" dur="1" fill="hold">
                                          <p:stCondLst>
                                            <p:cond delay="0"/>
                                          </p:stCondLst>
                                        </p:cTn>
                                        <p:tgtEl>
                                          <p:spTgt spid="1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bg/>
                                          </p:spTgt>
                                        </p:tgtEl>
                                        <p:attrNameLst>
                                          <p:attrName>style.visibility</p:attrName>
                                        </p:attrNameLst>
                                      </p:cBhvr>
                                      <p:to>
                                        <p:strVal val="visible"/>
                                      </p:to>
                                    </p:set>
                                  </p:childTnLst>
                                </p:cTn>
                              </p:par>
                              <p:par>
                                <p:cTn id="31" presetID="1" presetClass="entr" presetSubtype="0" fill="hold" grpId="0" nodeType="withEffect" nodePh="1">
                                  <p:stCondLst>
                                    <p:cond delay="0"/>
                                  </p:stCondLst>
                                  <p:endCondLst>
                                    <p:cond evt="begin" delay="0">
                                      <p:tn val="31"/>
                                    </p:cond>
                                  </p:end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tmplLst>
          <p:tmpl>
            <p:tnLst>
              <p:par>
                <p:cTn presetID="1"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childTnLst>
                </p:cTn>
              </p:par>
            </p:tnLst>
          </p:tmpl>
        </p:tmplLst>
      </p:bldP>
      <p:bldP spid="16" grpId="0" uiExpand="1" build="p" animBg="1">
        <p:tmplLst>
          <p:tmpl>
            <p:tnLst>
              <p:par>
                <p:cTn presetID="1"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animBg="1">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animBg="1">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childTnLst>
                </p:cTn>
              </p:par>
            </p:tnLst>
          </p:tmpl>
        </p:tmplLst>
      </p:bldP>
      <p:bldP spid="3" grpId="0" uiExpand="1" build="p" animBg="1">
        <p:tmplLst>
          <p:tmpl>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4"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TxtB blau animiert">
    <p:spTree>
      <p:nvGrpSpPr>
        <p:cNvPr id="1" name=""/>
        <p:cNvGrpSpPr/>
        <p:nvPr/>
      </p:nvGrpSpPr>
      <p:grpSpPr>
        <a:xfrm>
          <a:off x="0" y="0"/>
          <a:ext cx="0" cy="0"/>
          <a:chOff x="0" y="0"/>
          <a:chExt cx="0" cy="0"/>
        </a:xfrm>
      </p:grpSpPr>
      <p:sp>
        <p:nvSpPr>
          <p:cNvPr id="18" name="Textplatzhalter 6">
            <a:extLst>
              <a:ext uri="{FF2B5EF4-FFF2-40B4-BE49-F238E27FC236}">
                <a16:creationId xmlns:a16="http://schemas.microsoft.com/office/drawing/2014/main" id="{ADB87807-F800-49EE-E0F9-E5B2A2014037}"/>
              </a:ext>
            </a:extLst>
          </p:cNvPr>
          <p:cNvSpPr>
            <a:spLocks noGrp="1"/>
          </p:cNvSpPr>
          <p:nvPr>
            <p:ph type="body" sz="quarter" idx="17"/>
          </p:nvPr>
        </p:nvSpPr>
        <p:spPr>
          <a:xfrm>
            <a:off x="6816000" y="3744000"/>
            <a:ext cx="4680000" cy="1836000"/>
          </a:xfrm>
          <a:solidFill>
            <a:srgbClr val="E8F5FF"/>
          </a:solidFill>
        </p:spPr>
        <p:txBody>
          <a:bodyPr lIns="288000" tIns="288000" rIns="288000" bIns="288000" anchor="t" anchorCtr="0">
            <a:noAutofit/>
          </a:bodyPr>
          <a:lstStyle>
            <a:lvl1pPr marL="0" indent="0" algn="l">
              <a:lnSpc>
                <a:spcPct val="120000"/>
              </a:lnSpc>
              <a:spcBef>
                <a:spcPts val="0"/>
              </a:spcBef>
              <a:buFontTx/>
              <a:buNone/>
              <a:defRPr sz="1400" b="0">
                <a:solidFill>
                  <a:srgbClr val="032543"/>
                </a:solidFill>
              </a:defRPr>
            </a:lvl1pPr>
          </a:lstStyle>
          <a:p>
            <a:pPr lvl="0"/>
            <a:r>
              <a:rPr lang="de-DE"/>
              <a:t>Mastertextformat bearbeiten</a:t>
            </a:r>
          </a:p>
        </p:txBody>
      </p:sp>
      <p:sp>
        <p:nvSpPr>
          <p:cNvPr id="16" name="Textplatzhalter 5">
            <a:extLst>
              <a:ext uri="{FF2B5EF4-FFF2-40B4-BE49-F238E27FC236}">
                <a16:creationId xmlns:a16="http://schemas.microsoft.com/office/drawing/2014/main" id="{5CE9762E-3301-69D1-3A1C-B4E261746F9B}"/>
              </a:ext>
            </a:extLst>
          </p:cNvPr>
          <p:cNvSpPr>
            <a:spLocks noGrp="1"/>
          </p:cNvSpPr>
          <p:nvPr>
            <p:ph type="body" sz="quarter" idx="16"/>
          </p:nvPr>
        </p:nvSpPr>
        <p:spPr>
          <a:xfrm>
            <a:off x="1920000" y="3742863"/>
            <a:ext cx="4680000" cy="1836000"/>
          </a:xfrm>
          <a:solidFill>
            <a:srgbClr val="E8F5FF"/>
          </a:solidFill>
        </p:spPr>
        <p:txBody>
          <a:bodyPr lIns="288000" tIns="288000" rIns="288000" bIns="288000" anchor="t" anchorCtr="0">
            <a:noAutofit/>
          </a:bodyPr>
          <a:lstStyle>
            <a:lvl1pPr marL="0" indent="0" algn="l">
              <a:lnSpc>
                <a:spcPct val="120000"/>
              </a:lnSpc>
              <a:spcBef>
                <a:spcPts val="0"/>
              </a:spcBef>
              <a:buFontTx/>
              <a:buNone/>
              <a:defRPr sz="1400" b="0">
                <a:solidFill>
                  <a:srgbClr val="032543"/>
                </a:solidFill>
              </a:defRPr>
            </a:lvl1pPr>
            <a:lvl2pPr>
              <a:defRPr lang="de-DE" sz="1400" b="0" kern="1200" dirty="0" smtClean="0">
                <a:solidFill>
                  <a:srgbClr val="032543"/>
                </a:solidFill>
                <a:latin typeface="Arial" panose="020B0604020202020204" pitchFamily="34" charset="0"/>
                <a:ea typeface="+mn-ea"/>
                <a:cs typeface="Arial" panose="020B0604020202020204" pitchFamily="34" charset="0"/>
              </a:defRPr>
            </a:lvl2pPr>
          </a:lstStyle>
          <a:p>
            <a:pPr lvl="0"/>
            <a:r>
              <a:rPr lang="de-DE"/>
              <a:t>Mastertextformat bearbeiten</a:t>
            </a:r>
          </a:p>
        </p:txBody>
      </p:sp>
      <p:sp>
        <p:nvSpPr>
          <p:cNvPr id="15" name="Textplatzhalter 4">
            <a:extLst>
              <a:ext uri="{FF2B5EF4-FFF2-40B4-BE49-F238E27FC236}">
                <a16:creationId xmlns:a16="http://schemas.microsoft.com/office/drawing/2014/main" id="{FFA2E177-F26D-5430-3784-8B9696574530}"/>
              </a:ext>
            </a:extLst>
          </p:cNvPr>
          <p:cNvSpPr>
            <a:spLocks noGrp="1"/>
          </p:cNvSpPr>
          <p:nvPr>
            <p:ph type="body" sz="quarter" idx="15"/>
          </p:nvPr>
        </p:nvSpPr>
        <p:spPr>
          <a:xfrm>
            <a:off x="6816000" y="1764000"/>
            <a:ext cx="4680000" cy="1836000"/>
          </a:xfrm>
          <a:solidFill>
            <a:srgbClr val="E8F5FF"/>
          </a:solidFill>
        </p:spPr>
        <p:txBody>
          <a:bodyPr lIns="288000" tIns="288000" rIns="288000" bIns="288000" anchor="t" anchorCtr="0">
            <a:noAutofit/>
          </a:bodyPr>
          <a:lstStyle>
            <a:lvl1pPr marL="0" indent="0" algn="l">
              <a:lnSpc>
                <a:spcPct val="120000"/>
              </a:lnSpc>
              <a:spcBef>
                <a:spcPts val="0"/>
              </a:spcBef>
              <a:buFontTx/>
              <a:buNone/>
              <a:defRPr lang="de-DE" sz="1200" kern="1200" dirty="0">
                <a:solidFill>
                  <a:srgbClr val="032543"/>
                </a:solidFill>
                <a:latin typeface="Arial" panose="020B0604020202020204" pitchFamily="34" charset="0"/>
                <a:ea typeface="+mn-ea"/>
                <a:cs typeface="Arial" panose="020B0604020202020204" pitchFamily="34" charset="0"/>
              </a:defRPr>
            </a:lvl1pPr>
          </a:lstStyle>
          <a:p>
            <a:pPr lvl="0"/>
            <a:r>
              <a:rPr lang="de-DE"/>
              <a:t>Mastertextformat bearbeiten</a:t>
            </a:r>
          </a:p>
        </p:txBody>
      </p:sp>
      <p:sp>
        <p:nvSpPr>
          <p:cNvPr id="27" name="Textplatzhalter 3">
            <a:extLst>
              <a:ext uri="{FF2B5EF4-FFF2-40B4-BE49-F238E27FC236}">
                <a16:creationId xmlns:a16="http://schemas.microsoft.com/office/drawing/2014/main" id="{DDC4B5C1-32FE-4BFC-F448-D1EAB2BD509A}"/>
              </a:ext>
            </a:extLst>
          </p:cNvPr>
          <p:cNvSpPr>
            <a:spLocks noGrp="1"/>
          </p:cNvSpPr>
          <p:nvPr>
            <p:ph type="body" sz="quarter" idx="14"/>
          </p:nvPr>
        </p:nvSpPr>
        <p:spPr>
          <a:xfrm>
            <a:off x="1920000" y="1764000"/>
            <a:ext cx="4680000" cy="1836000"/>
          </a:xfrm>
          <a:solidFill>
            <a:srgbClr val="E8F5FF"/>
          </a:solidFill>
        </p:spPr>
        <p:txBody>
          <a:bodyPr lIns="288000" tIns="288000" rIns="288000" bIns="288000" anchor="t" anchorCtr="0">
            <a:noAutofit/>
          </a:bodyPr>
          <a:lstStyle>
            <a:lvl1pPr marL="180000" indent="-180000" algn="l">
              <a:lnSpc>
                <a:spcPct val="120000"/>
              </a:lnSpc>
              <a:spcBef>
                <a:spcPts val="0"/>
              </a:spcBef>
              <a:buFontTx/>
              <a:buNone/>
              <a:defRPr sz="1200" b="0">
                <a:solidFill>
                  <a:srgbClr val="032543"/>
                </a:solidFill>
              </a:defRPr>
            </a:lvl1pPr>
            <a:lvl2pPr>
              <a:defRPr lang="de-DE" sz="1200" kern="1200" dirty="0" smtClean="0">
                <a:solidFill>
                  <a:srgbClr val="032543"/>
                </a:solidFill>
                <a:latin typeface="Arial" panose="020B0604020202020204" pitchFamily="34" charset="0"/>
                <a:ea typeface="+mn-ea"/>
                <a:cs typeface="Arial" panose="020B0604020202020204" pitchFamily="34" charset="0"/>
              </a:defRPr>
            </a:lvl2pPr>
          </a:lstStyle>
          <a:p>
            <a:pPr lvl="0"/>
            <a:r>
              <a:rPr lang="de-DE"/>
              <a:t>Mastertextformat bearbeiten</a:t>
            </a:r>
          </a:p>
        </p:txBody>
      </p:sp>
      <p:sp>
        <p:nvSpPr>
          <p:cNvPr id="20" name="Textplatzhalter 2">
            <a:extLst>
              <a:ext uri="{FF2B5EF4-FFF2-40B4-BE49-F238E27FC236}">
                <a16:creationId xmlns:a16="http://schemas.microsoft.com/office/drawing/2014/main" id="{31384C39-C24F-B7CE-6F33-5F7E86DF7407}"/>
              </a:ext>
            </a:extLst>
          </p:cNvPr>
          <p:cNvSpPr>
            <a:spLocks noGrp="1" noRot="1" noMove="1" noResize="1" noEditPoints="1" noAdjustHandles="1" noChangeArrowheads="1" noChangeShapeType="1"/>
          </p:cNvSpPr>
          <p:nvPr>
            <p:ph type="body" sz="quarter" idx="12"/>
          </p:nvPr>
        </p:nvSpPr>
        <p:spPr>
          <a:xfrm>
            <a:off x="720000" y="900000"/>
            <a:ext cx="9456000" cy="288000"/>
          </a:xfrm>
        </p:spPr>
        <p:txBody>
          <a:bodyPr lIns="0" tIns="0" rIns="0" bIns="0" anchor="ctr">
            <a:noAutofit/>
          </a:bodyPr>
          <a:lstStyle>
            <a:lvl1pPr marL="0" indent="0">
              <a:buFontTx/>
              <a:buNone/>
              <a:defRPr sz="2200" b="1">
                <a:solidFill>
                  <a:schemeClr val="tx1"/>
                </a:solidFill>
              </a:defRPr>
            </a:lvl1pPr>
          </a:lstStyle>
          <a:p>
            <a:pPr lvl="0"/>
            <a:r>
              <a:rPr lang="de-DE"/>
              <a:t>Mastertextformat bearbeiten</a:t>
            </a:r>
          </a:p>
        </p:txBody>
      </p:sp>
      <p:sp>
        <p:nvSpPr>
          <p:cNvPr id="19" name="Textplatzhalter 1">
            <a:extLst>
              <a:ext uri="{FF2B5EF4-FFF2-40B4-BE49-F238E27FC236}">
                <a16:creationId xmlns:a16="http://schemas.microsoft.com/office/drawing/2014/main" id="{C3ADD00C-392A-5FB4-945A-305246066DE6}"/>
              </a:ext>
            </a:extLst>
          </p:cNvPr>
          <p:cNvSpPr>
            <a:spLocks noGrp="1" noRot="1" noMove="1" noResize="1" noEditPoints="1" noAdjustHandles="1" noChangeArrowheads="1" noChangeShapeType="1"/>
          </p:cNvSpPr>
          <p:nvPr>
            <p:ph type="body" sz="quarter" idx="11"/>
          </p:nvPr>
        </p:nvSpPr>
        <p:spPr>
          <a:xfrm>
            <a:off x="720000" y="576000"/>
            <a:ext cx="9456000" cy="288000"/>
          </a:xfrm>
        </p:spPr>
        <p:txBody>
          <a:bodyPr lIns="0" tIns="0" rIns="0" bIns="0" anchor="ctr"/>
          <a:lstStyle>
            <a:lvl1pPr marL="0" indent="0">
              <a:lnSpc>
                <a:spcPct val="100000"/>
              </a:lnSpc>
              <a:spcBef>
                <a:spcPts val="0"/>
              </a:spcBef>
              <a:buFontTx/>
              <a:buNone/>
              <a:defRPr>
                <a:solidFill>
                  <a:srgbClr val="576F85"/>
                </a:solidFill>
              </a:defRPr>
            </a:lvl1pPr>
          </a:lstStyle>
          <a:p>
            <a:pPr lvl="0"/>
            <a:r>
              <a:rPr lang="de-DE"/>
              <a:t>Mastertextformat bearbeiten</a:t>
            </a:r>
          </a:p>
        </p:txBody>
      </p:sp>
      <p:sp>
        <p:nvSpPr>
          <p:cNvPr id="2" name="Textplatzhalter 6">
            <a:extLst>
              <a:ext uri="{FF2B5EF4-FFF2-40B4-BE49-F238E27FC236}">
                <a16:creationId xmlns:a16="http://schemas.microsoft.com/office/drawing/2014/main" id="{EB530E72-AFF1-2E55-F523-E69641A56ACF}"/>
              </a:ext>
            </a:extLst>
          </p:cNvPr>
          <p:cNvSpPr>
            <a:spLocks noGrp="1"/>
          </p:cNvSpPr>
          <p:nvPr>
            <p:ph type="body" sz="quarter" idx="22"/>
          </p:nvPr>
        </p:nvSpPr>
        <p:spPr>
          <a:xfrm>
            <a:off x="1920000" y="5724000"/>
            <a:ext cx="4680000" cy="288000"/>
          </a:xfrm>
          <a:solidFill>
            <a:srgbClr val="5AB5FF"/>
          </a:solidFill>
        </p:spPr>
        <p:txBody>
          <a:bodyPr lIns="216000" tIns="72000" rIns="72000" bIns="72000" anchor="ctr" anchorCtr="0">
            <a:noAutofit/>
          </a:bodyPr>
          <a:lstStyle>
            <a:lvl1pPr marL="0" indent="0" algn="ctr">
              <a:lnSpc>
                <a:spcPct val="120000"/>
              </a:lnSpc>
              <a:spcBef>
                <a:spcPts val="0"/>
              </a:spcBef>
              <a:buFontTx/>
              <a:buNone/>
              <a:defRPr sz="1400" b="1">
                <a:solidFill>
                  <a:srgbClr val="032543"/>
                </a:solidFill>
              </a:defRPr>
            </a:lvl1pPr>
          </a:lstStyle>
          <a:p>
            <a:pPr lvl="0"/>
            <a:r>
              <a:rPr lang="de-DE"/>
              <a:t>Mastertextformat bearbeiten</a:t>
            </a:r>
          </a:p>
        </p:txBody>
      </p:sp>
      <p:sp>
        <p:nvSpPr>
          <p:cNvPr id="3" name="Textplatzhalter 6">
            <a:extLst>
              <a:ext uri="{FF2B5EF4-FFF2-40B4-BE49-F238E27FC236}">
                <a16:creationId xmlns:a16="http://schemas.microsoft.com/office/drawing/2014/main" id="{BAD552FF-8D36-1D7C-1F40-16C1D769F60A}"/>
              </a:ext>
            </a:extLst>
          </p:cNvPr>
          <p:cNvSpPr>
            <a:spLocks noGrp="1"/>
          </p:cNvSpPr>
          <p:nvPr>
            <p:ph type="body" sz="quarter" idx="23"/>
          </p:nvPr>
        </p:nvSpPr>
        <p:spPr>
          <a:xfrm>
            <a:off x="6816000" y="5724000"/>
            <a:ext cx="4680000" cy="288000"/>
          </a:xfrm>
          <a:solidFill>
            <a:srgbClr val="5AB5FF"/>
          </a:solidFill>
        </p:spPr>
        <p:txBody>
          <a:bodyPr lIns="216000" tIns="72000" rIns="72000" bIns="72000" anchor="ctr" anchorCtr="0">
            <a:noAutofit/>
          </a:bodyPr>
          <a:lstStyle>
            <a:lvl1pPr marL="0" indent="0" algn="ctr">
              <a:lnSpc>
                <a:spcPct val="120000"/>
              </a:lnSpc>
              <a:spcBef>
                <a:spcPts val="0"/>
              </a:spcBef>
              <a:buFontTx/>
              <a:buNone/>
              <a:defRPr sz="1400" b="1">
                <a:solidFill>
                  <a:srgbClr val="032543"/>
                </a:solidFill>
              </a:defRPr>
            </a:lvl1pPr>
          </a:lstStyle>
          <a:p>
            <a:pPr lvl="0"/>
            <a:r>
              <a:rPr lang="de-DE"/>
              <a:t>Mastertextformat bearbeiten</a:t>
            </a:r>
          </a:p>
        </p:txBody>
      </p:sp>
      <p:sp>
        <p:nvSpPr>
          <p:cNvPr id="4" name="Textplatzhalter 5">
            <a:extLst>
              <a:ext uri="{FF2B5EF4-FFF2-40B4-BE49-F238E27FC236}">
                <a16:creationId xmlns:a16="http://schemas.microsoft.com/office/drawing/2014/main" id="{D764F4C7-1D85-9634-F0BB-E87A1943E24E}"/>
              </a:ext>
            </a:extLst>
          </p:cNvPr>
          <p:cNvSpPr>
            <a:spLocks noGrp="1"/>
          </p:cNvSpPr>
          <p:nvPr>
            <p:ph type="body" sz="quarter" idx="24"/>
          </p:nvPr>
        </p:nvSpPr>
        <p:spPr>
          <a:xfrm>
            <a:off x="1920000" y="6156000"/>
            <a:ext cx="9600000" cy="288000"/>
          </a:xfrm>
          <a:prstGeom prst="homePlate">
            <a:avLst/>
          </a:prstGeom>
          <a:solidFill>
            <a:srgbClr val="5AB5FF"/>
          </a:solidFill>
        </p:spPr>
        <p:txBody>
          <a:bodyPr lIns="216000" tIns="72000" rIns="72000" bIns="72000" anchor="ctr" anchorCtr="0">
            <a:noAutofit/>
          </a:bodyPr>
          <a:lstStyle>
            <a:lvl1pPr marL="0" indent="0" algn="ctr">
              <a:lnSpc>
                <a:spcPct val="120000"/>
              </a:lnSpc>
              <a:spcBef>
                <a:spcPts val="0"/>
              </a:spcBef>
              <a:buFontTx/>
              <a:buNone/>
              <a:defRPr sz="1400" b="1">
                <a:solidFill>
                  <a:srgbClr val="032543"/>
                </a:solidFill>
              </a:defRPr>
            </a:lvl1pPr>
          </a:lstStyle>
          <a:p>
            <a:pPr lvl="0"/>
            <a:r>
              <a:rPr lang="de-DE"/>
              <a:t>Mastertextformat bearbeiten</a:t>
            </a:r>
          </a:p>
        </p:txBody>
      </p:sp>
      <p:sp>
        <p:nvSpPr>
          <p:cNvPr id="5" name="Textplatzhalter 5">
            <a:extLst>
              <a:ext uri="{FF2B5EF4-FFF2-40B4-BE49-F238E27FC236}">
                <a16:creationId xmlns:a16="http://schemas.microsoft.com/office/drawing/2014/main" id="{C7091D41-6F37-1C77-EA40-317CCDF6BD7B}"/>
              </a:ext>
            </a:extLst>
          </p:cNvPr>
          <p:cNvSpPr>
            <a:spLocks noGrp="1"/>
          </p:cNvSpPr>
          <p:nvPr>
            <p:ph type="body" sz="quarter" idx="25"/>
          </p:nvPr>
        </p:nvSpPr>
        <p:spPr>
          <a:xfrm rot="16200000">
            <a:off x="-995999" y="3480000"/>
            <a:ext cx="3816000" cy="384000"/>
          </a:xfrm>
          <a:prstGeom prst="homePlate">
            <a:avLst/>
          </a:prstGeom>
          <a:solidFill>
            <a:srgbClr val="5AB5FF"/>
          </a:solidFill>
        </p:spPr>
        <p:txBody>
          <a:bodyPr lIns="216000" tIns="72000" rIns="72000" bIns="72000" anchor="ctr" anchorCtr="0">
            <a:noAutofit/>
          </a:bodyPr>
          <a:lstStyle>
            <a:lvl1pPr marL="0" indent="0" algn="ctr">
              <a:lnSpc>
                <a:spcPct val="120000"/>
              </a:lnSpc>
              <a:spcBef>
                <a:spcPts val="0"/>
              </a:spcBef>
              <a:buFontTx/>
              <a:buNone/>
              <a:defRPr sz="1400" b="1">
                <a:solidFill>
                  <a:srgbClr val="032543"/>
                </a:solidFill>
              </a:defRPr>
            </a:lvl1pPr>
          </a:lstStyle>
          <a:p>
            <a:pPr lvl="0"/>
            <a:r>
              <a:rPr lang="de-DE"/>
              <a:t>Mastertextformat bearbeiten</a:t>
            </a:r>
          </a:p>
        </p:txBody>
      </p:sp>
      <p:sp>
        <p:nvSpPr>
          <p:cNvPr id="6" name="Textplatzhalter 6">
            <a:extLst>
              <a:ext uri="{FF2B5EF4-FFF2-40B4-BE49-F238E27FC236}">
                <a16:creationId xmlns:a16="http://schemas.microsoft.com/office/drawing/2014/main" id="{08813F59-9212-941A-13F7-3036749D3FDA}"/>
              </a:ext>
            </a:extLst>
          </p:cNvPr>
          <p:cNvSpPr>
            <a:spLocks noGrp="1"/>
          </p:cNvSpPr>
          <p:nvPr>
            <p:ph type="body" sz="quarter" idx="26"/>
          </p:nvPr>
        </p:nvSpPr>
        <p:spPr>
          <a:xfrm rot="16200000">
            <a:off x="594000" y="2490000"/>
            <a:ext cx="1836000" cy="384000"/>
          </a:xfrm>
          <a:solidFill>
            <a:srgbClr val="5AB5FF"/>
          </a:solidFill>
        </p:spPr>
        <p:txBody>
          <a:bodyPr lIns="216000" tIns="72000" rIns="72000" bIns="72000" anchor="ctr" anchorCtr="0">
            <a:noAutofit/>
          </a:bodyPr>
          <a:lstStyle>
            <a:lvl1pPr marL="0" indent="0" algn="ctr">
              <a:lnSpc>
                <a:spcPct val="120000"/>
              </a:lnSpc>
              <a:spcBef>
                <a:spcPts val="0"/>
              </a:spcBef>
              <a:buFontTx/>
              <a:buNone/>
              <a:defRPr sz="1400" b="1">
                <a:solidFill>
                  <a:srgbClr val="032543"/>
                </a:solidFill>
              </a:defRPr>
            </a:lvl1pPr>
          </a:lstStyle>
          <a:p>
            <a:pPr lvl="0"/>
            <a:r>
              <a:rPr lang="de-DE"/>
              <a:t>Mastertextformat bearbeiten</a:t>
            </a:r>
          </a:p>
        </p:txBody>
      </p:sp>
      <p:sp>
        <p:nvSpPr>
          <p:cNvPr id="7" name="Textplatzhalter 6">
            <a:extLst>
              <a:ext uri="{FF2B5EF4-FFF2-40B4-BE49-F238E27FC236}">
                <a16:creationId xmlns:a16="http://schemas.microsoft.com/office/drawing/2014/main" id="{28AE9C23-29D5-A7AA-60D2-7FD187375BC5}"/>
              </a:ext>
            </a:extLst>
          </p:cNvPr>
          <p:cNvSpPr>
            <a:spLocks noGrp="1"/>
          </p:cNvSpPr>
          <p:nvPr>
            <p:ph type="body" sz="quarter" idx="27"/>
          </p:nvPr>
        </p:nvSpPr>
        <p:spPr>
          <a:xfrm rot="16200000">
            <a:off x="594000" y="4468863"/>
            <a:ext cx="1836000" cy="384000"/>
          </a:xfrm>
          <a:solidFill>
            <a:srgbClr val="5AB5FF"/>
          </a:solidFill>
        </p:spPr>
        <p:txBody>
          <a:bodyPr lIns="216000" tIns="72000" rIns="72000" bIns="72000" anchor="ctr" anchorCtr="0">
            <a:noAutofit/>
          </a:bodyPr>
          <a:lstStyle>
            <a:lvl1pPr marL="0" indent="0" algn="ctr">
              <a:lnSpc>
                <a:spcPct val="120000"/>
              </a:lnSpc>
              <a:spcBef>
                <a:spcPts val="0"/>
              </a:spcBef>
              <a:buFontTx/>
              <a:buNone/>
              <a:defRPr sz="1400" b="1">
                <a:solidFill>
                  <a:srgbClr val="032543"/>
                </a:solidFill>
              </a:defRPr>
            </a:lvl1pPr>
          </a:lstStyle>
          <a:p>
            <a:pPr lvl="0"/>
            <a:r>
              <a:rPr lang="de-DE"/>
              <a:t>Mastertextformat bearbeiten</a:t>
            </a:r>
          </a:p>
        </p:txBody>
      </p:sp>
    </p:spTree>
    <p:extLst>
      <p:ext uri="{BB962C8B-B14F-4D97-AF65-F5344CB8AC3E}">
        <p14:creationId xmlns:p14="http://schemas.microsoft.com/office/powerpoint/2010/main" val="283081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bg/>
                                          </p:spTgt>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bg/>
                                          </p:spTgt>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bg/>
                                          </p:spTgt>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bg/>
                                          </p:spTgt>
                                        </p:tgtEl>
                                        <p:attrNameLst>
                                          <p:attrName>style.visibility</p:attrName>
                                        </p:attrNameLst>
                                      </p:cBhvr>
                                      <p:to>
                                        <p:strVal val="visible"/>
                                      </p:to>
                                    </p:set>
                                  </p:childTnLst>
                                </p:cTn>
                              </p:par>
                              <p:par>
                                <p:cTn id="25" presetID="1" presetClass="entr" presetSubtype="0" fill="hold" grpId="0" nodeType="withEffect" nodePh="1">
                                  <p:stCondLst>
                                    <p:cond delay="0"/>
                                  </p:stCondLst>
                                  <p:endCondLst>
                                    <p:cond evt="begin" delay="0">
                                      <p:tn val="25"/>
                                    </p:cond>
                                  </p:end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bg/>
                                          </p:spTgt>
                                        </p:tgtEl>
                                        <p:attrNameLst>
                                          <p:attrName>style.visibility</p:attrName>
                                        </p:attrNameLst>
                                      </p:cBhvr>
                                      <p:to>
                                        <p:strVal val="visible"/>
                                      </p:to>
                                    </p:set>
                                  </p:childTnLst>
                                </p:cTn>
                              </p:par>
                              <p:par>
                                <p:cTn id="31" presetID="1" presetClass="entr" presetSubtype="0" fill="hold" grpId="0" nodeType="withEffect" nodePh="1">
                                  <p:stCondLst>
                                    <p:cond delay="0"/>
                                  </p:stCondLst>
                                  <p:endCondLst>
                                    <p:cond evt="begin" delay="0">
                                      <p:tn val="31"/>
                                    </p:cond>
                                  </p:end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bg/>
                                          </p:spTgt>
                                        </p:tgtEl>
                                        <p:attrNameLst>
                                          <p:attrName>style.visibility</p:attrName>
                                        </p:attrNameLst>
                                      </p:cBhvr>
                                      <p:to>
                                        <p:strVal val="visible"/>
                                      </p:to>
                                    </p:set>
                                  </p:childTnLst>
                                </p:cTn>
                              </p:par>
                              <p:par>
                                <p:cTn id="37" presetID="1" presetClass="entr" presetSubtype="0" fill="hold" grpId="0" nodeType="withEffect" nodePh="1">
                                  <p:stCondLst>
                                    <p:cond delay="0"/>
                                  </p:stCondLst>
                                  <p:endCondLst>
                                    <p:cond evt="begin" delay="0">
                                      <p:tn val="37"/>
                                    </p:cond>
                                  </p:end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bg/>
                                          </p:spTgt>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bg/>
                                          </p:spTgt>
                                        </p:tgtEl>
                                        <p:attrNameLst>
                                          <p:attrName>style.visibility</p:attrName>
                                        </p:attrNameLst>
                                      </p:cBhvr>
                                      <p:to>
                                        <p:strVal val="visible"/>
                                      </p:to>
                                    </p:set>
                                  </p:childTnLst>
                                </p:cTn>
                              </p:par>
                              <p:par>
                                <p:cTn id="49" presetID="1" presetClass="entr" presetSubtype="0" fill="hold" grpId="0" nodeType="withEffect" nodePh="1">
                                  <p:stCondLst>
                                    <p:cond delay="0"/>
                                  </p:stCondLst>
                                  <p:endCondLst>
                                    <p:cond evt="begin" delay="0">
                                      <p:tn val="49"/>
                                    </p:cond>
                                  </p:endCondLst>
                                  <p:childTnLst>
                                    <p:set>
                                      <p:cBhvr>
                                        <p:cTn id="5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bg/>
                                          </p:spTgt>
                                        </p:tgtEl>
                                        <p:attrNameLst>
                                          <p:attrName>style.visibility</p:attrName>
                                        </p:attrNameLst>
                                      </p:cBhvr>
                                      <p:to>
                                        <p:strVal val="visible"/>
                                      </p:to>
                                    </p:set>
                                  </p:childTnLst>
                                </p:cTn>
                              </p:par>
                              <p:par>
                                <p:cTn id="55" presetID="1" presetClass="entr" presetSubtype="0" fill="hold" grpId="0" nodeType="withEffect" nodePh="1">
                                  <p:stCondLst>
                                    <p:cond delay="0"/>
                                  </p:stCondLst>
                                  <p:endCondLst>
                                    <p:cond evt="begin" delay="0">
                                      <p:tn val="55"/>
                                    </p:cond>
                                  </p:endCondLst>
                                  <p:childTnLst>
                                    <p:set>
                                      <p:cBhvr>
                                        <p:cTn id="5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bg/>
                                          </p:spTgt>
                                        </p:tgtEl>
                                        <p:attrNameLst>
                                          <p:attrName>style.visibility</p:attrName>
                                        </p:attrNameLst>
                                      </p:cBhvr>
                                      <p:to>
                                        <p:strVal val="visible"/>
                                      </p:to>
                                    </p:set>
                                  </p:childTnLst>
                                </p:cTn>
                              </p:par>
                              <p:par>
                                <p:cTn id="61" presetID="1" presetClass="entr" presetSubtype="0" fill="hold" grpId="0" nodeType="withEffect" nodePh="1">
                                  <p:stCondLst>
                                    <p:cond delay="0"/>
                                  </p:stCondLst>
                                  <p:endCondLst>
                                    <p:cond evt="begin" delay="0">
                                      <p:tn val="61"/>
                                    </p:cond>
                                  </p:endCondLst>
                                  <p:childTnLst>
                                    <p:set>
                                      <p:cBhvr>
                                        <p:cTn id="6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tmplLst>
          <p:tmpl>
            <p:tnLst>
              <p:par>
                <p:cTn presetID="1"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childTnLst>
                </p:cTn>
              </p:par>
            </p:tnLst>
          </p:tmpl>
        </p:tmplLst>
      </p:bldP>
      <p:bldP spid="16" grpId="0" uiExpand="1" build="p" animBg="1">
        <p:tmplLst>
          <p:tmpl>
            <p:tnLst>
              <p:par>
                <p:cTn presetID="1"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 lvl="2">
            <p:tnLst>
              <p:par>
                <p:cTn presetID="1"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childTnLst>
                </p:cTn>
              </p:par>
            </p:tnLst>
          </p:tmpl>
        </p:tmplLst>
      </p:bldP>
      <p:bldP spid="15" grpId="0" uiExpand="1" build="p" animBg="1">
        <p:tmplLst>
          <p:tmpl>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childTnLst>
                </p:cTn>
              </p:par>
            </p:tnLst>
          </p:tmpl>
        </p:tmplLst>
      </p:bldP>
      <p:bldP spid="27" grpId="0" uiExpand="1" build="p" animBg="1">
        <p:tmplLst>
          <p:tmpl>
            <p:tnLst>
              <p:par>
                <p:cTn presetID="1"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 lvl="2">
            <p:tnLst>
              <p:par>
                <p:cTn presetID="1" presetClass="entr" presetSubtype="0" fill="hold" nodeType="withEffect" nodePh="1">
                  <p:stCondLst>
                    <p:cond delay="0"/>
                  </p:stCondLst>
                  <p:endCondLst>
                    <p:cond delay="0"/>
                  </p:endCondLst>
                  <p:childTnLst>
                    <p:set>
                      <p:cBhvr>
                        <p:cTn dur="1" fill="hold">
                          <p:stCondLst>
                            <p:cond delay="0"/>
                          </p:stCondLst>
                        </p:cTn>
                        <p:tgtEl>
                          <p:spTgt spid="27"/>
                        </p:tgtEl>
                        <p:attrNameLst>
                          <p:attrName>style.visibility</p:attrName>
                        </p:attrNameLst>
                      </p:cBhvr>
                      <p:to>
                        <p:strVal val="visible"/>
                      </p:to>
                    </p:set>
                  </p:childTnLst>
                </p:cTn>
              </p:par>
            </p:tnLst>
          </p:tmpl>
        </p:tmplLst>
      </p:bldP>
      <p:bldP spid="2" grpId="0" uiExpand="1" build="p" animBg="1">
        <p:tmplLst>
          <p:tmpl>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2"/>
                        </p:tgtEl>
                        <p:attrNameLst>
                          <p:attrName>style.visibility</p:attrName>
                        </p:attrNameLst>
                      </p:cBhvr>
                      <p:to>
                        <p:strVal val="visible"/>
                      </p:to>
                    </p:set>
                  </p:childTnLst>
                </p:cTn>
              </p:par>
            </p:tnLst>
          </p:tmpl>
        </p:tmplLst>
      </p:bldP>
      <p:bldP spid="3" grpId="0" uiExpand="1" build="p" animBg="1">
        <p:tmplLst>
          <p:tmpl>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uiExpand="1" build="p" animBg="1">
        <p:tmplLst>
          <p:tmpl>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4"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4" name="Inhaltsplatzhalter 3"/>
          <p:cNvSpPr>
            <a:spLocks noGrp="1"/>
          </p:cNvSpPr>
          <p:nvPr>
            <p:ph sz="quarter" idx="10"/>
          </p:nvPr>
        </p:nvSpPr>
        <p:spPr>
          <a:xfrm>
            <a:off x="1727201" y="1449389"/>
            <a:ext cx="9986963" cy="4526612"/>
          </a:xfrm>
        </p:spPr>
        <p:txBody>
          <a:bodyPr/>
          <a:lstStyle/>
          <a:p>
            <a:pPr lvl="0"/>
            <a:r>
              <a:rPr lang="de-CH" noProof="0" dirty="0"/>
              <a:t>Formatvorlagen des Textmasters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‹Nr.›</a:t>
            </a:fld>
            <a:endParaRPr lang="de-CH" dirty="0"/>
          </a:p>
        </p:txBody>
      </p:sp>
      <p:sp>
        <p:nvSpPr>
          <p:cNvPr id="6" name="Titel 5"/>
          <p:cNvSpPr>
            <a:spLocks noGrp="1"/>
          </p:cNvSpPr>
          <p:nvPr>
            <p:ph type="title"/>
          </p:nvPr>
        </p:nvSpPr>
        <p:spPr/>
        <p:txBody>
          <a:bodyPr/>
          <a:lstStyle/>
          <a:p>
            <a:r>
              <a:rPr lang="de-CH" noProof="0" dirty="0"/>
              <a:t>Titelmasterformat durch Klicken bearbeiten</a:t>
            </a:r>
          </a:p>
        </p:txBody>
      </p:sp>
    </p:spTree>
    <p:extLst>
      <p:ext uri="{BB962C8B-B14F-4D97-AF65-F5344CB8AC3E}">
        <p14:creationId xmlns:p14="http://schemas.microsoft.com/office/powerpoint/2010/main" val="37714159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271465" y="323855"/>
            <a:ext cx="10225136" cy="989013"/>
          </a:xfrm>
        </p:spPr>
        <p:txBody>
          <a:bodyPr/>
          <a:lstStyle/>
          <a:p>
            <a:r>
              <a:rPr lang="de-DE"/>
              <a:t>Titelmasterformat durch Klicken bearbeiten</a:t>
            </a:r>
            <a:endParaRPr lang="de-CH"/>
          </a:p>
        </p:txBody>
      </p:sp>
      <p:sp>
        <p:nvSpPr>
          <p:cNvPr id="3" name="Content Placeholder 2"/>
          <p:cNvSpPr>
            <a:spLocks noGrp="1"/>
          </p:cNvSpPr>
          <p:nvPr>
            <p:ph idx="1"/>
          </p:nvPr>
        </p:nvSpPr>
        <p:spPr>
          <a:xfrm>
            <a:off x="1271466" y="1446215"/>
            <a:ext cx="10225137" cy="45450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488155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1A41971-7696-CF32-29E2-84CFBF490471}"/>
              </a:ext>
            </a:extLst>
          </p:cNvPr>
          <p:cNvGraphicFramePr>
            <a:graphicFrameLocks noChangeAspect="1"/>
          </p:cNvGraphicFramePr>
          <p:nvPr userDrawn="1">
            <p:custDataLst>
              <p:tags r:id="rId1"/>
            </p:custDataLst>
            <p:extLst>
              <p:ext uri="{D42A27DB-BD31-4B8C-83A1-F6EECF244321}">
                <p14:modId xmlns:p14="http://schemas.microsoft.com/office/powerpoint/2010/main" val="1021758144"/>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A1A41971-7696-CF32-29E2-84CFBF490471}"/>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3" name="Content Placeholder 2"/>
          <p:cNvSpPr>
            <a:spLocks noGrp="1"/>
          </p:cNvSpPr>
          <p:nvPr>
            <p:ph idx="1" hasCustomPrompt="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level one (Title Case)</a:t>
            </a:r>
          </a:p>
          <a:p>
            <a:pPr lvl="1"/>
            <a:r>
              <a:rPr lang="en-US" dirty="0"/>
              <a:t>Second level (Sentence case)</a:t>
            </a:r>
          </a:p>
          <a:p>
            <a:pPr lvl="2"/>
            <a:r>
              <a:rPr lang="en-US" dirty="0"/>
              <a:t>Third level</a:t>
            </a:r>
          </a:p>
          <a:p>
            <a:pPr lvl="3"/>
            <a:r>
              <a:rPr lang="en-US" dirty="0"/>
              <a:t>Fourth level</a:t>
            </a:r>
          </a:p>
          <a:p>
            <a:pPr lvl="4"/>
            <a:r>
              <a:rPr lang="en-US" dirty="0"/>
              <a:t>Fifth level</a:t>
            </a:r>
          </a:p>
        </p:txBody>
      </p:sp>
      <p:sp>
        <p:nvSpPr>
          <p:cNvPr id="11" name="Text Placeholder 12">
            <a:extLst>
              <a:ext uri="{FF2B5EF4-FFF2-40B4-BE49-F238E27FC236}">
                <a16:creationId xmlns:a16="http://schemas.microsoft.com/office/drawing/2014/main" id="{C8A31C04-C043-14E4-AE46-0EA2A180B9B1}"/>
              </a:ext>
            </a:extLst>
          </p:cNvPr>
          <p:cNvSpPr>
            <a:spLocks noGrp="1"/>
          </p:cNvSpPr>
          <p:nvPr>
            <p:ph type="body" idx="14" hasCustomPrompt="1"/>
          </p:nvPr>
        </p:nvSpPr>
        <p:spPr>
          <a:xfrm>
            <a:off x="1727201" y="1245077"/>
            <a:ext cx="11456895" cy="395288"/>
          </a:xfrm>
        </p:spPr>
        <p:txBody>
          <a:bodyPr>
            <a:noAutofit/>
          </a:bodyPr>
          <a:lstStyle>
            <a:lvl1pPr marL="0" indent="0">
              <a:buNone/>
              <a:defRPr sz="2000">
                <a:solidFill>
                  <a:schemeClr val="accent2"/>
                </a:solidFill>
                <a:latin typeface="Roboto" panose="02000000000000000000" pitchFamily="2" charset="0"/>
                <a:ea typeface="Roboto" panose="02000000000000000000" pitchFamily="2" charset="0"/>
                <a:cs typeface="Roboto" panose="02000000000000000000" pitchFamily="2" charset="0"/>
              </a:defRPr>
            </a:lvl1pPr>
            <a:lvl2pPr marL="457189"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2pPr>
            <a:lvl3pPr marL="914377"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3pPr>
            <a:lvl4pPr marL="1371566"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4pPr>
            <a:lvl5pPr marL="1828754" indent="0">
              <a:buNone/>
              <a:defRPr sz="2000">
                <a:solidFill>
                  <a:schemeClr val="bg2"/>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optional subtitle, otherwise delete (Sentence Case)</a:t>
            </a:r>
          </a:p>
        </p:txBody>
      </p:sp>
      <p:sp>
        <p:nvSpPr>
          <p:cNvPr id="6" name="Titel 1">
            <a:extLst>
              <a:ext uri="{FF2B5EF4-FFF2-40B4-BE49-F238E27FC236}">
                <a16:creationId xmlns:a16="http://schemas.microsoft.com/office/drawing/2014/main" id="{A5DE94C2-1ED9-B02C-03E4-299F8443BF95}"/>
              </a:ext>
            </a:extLst>
          </p:cNvPr>
          <p:cNvSpPr>
            <a:spLocks noGrp="1"/>
          </p:cNvSpPr>
          <p:nvPr>
            <p:ph type="title"/>
          </p:nvPr>
        </p:nvSpPr>
        <p:spPr>
          <a:xfrm>
            <a:off x="1727202" y="278828"/>
            <a:ext cx="9972831" cy="900000"/>
          </a:xfrm>
        </p:spPr>
        <p:txBody>
          <a:bodyPr/>
          <a:lstStyle>
            <a:lvl1pPr algn="l" rtl="0" eaLnBrk="1" fontAlgn="base" hangingPunct="1">
              <a:lnSpc>
                <a:spcPts val="4800"/>
              </a:lnSpc>
              <a:spcBef>
                <a:spcPct val="0"/>
              </a:spcBef>
              <a:spcAft>
                <a:spcPct val="0"/>
              </a:spcAft>
              <a:defRPr lang="de-CH" sz="3200" b="0" kern="1200" noProof="0" dirty="0">
                <a:solidFill>
                  <a:srgbClr val="375172"/>
                </a:solidFill>
                <a:latin typeface="Helvetica" panose="020B0604020202020204" pitchFamily="34" charset="0"/>
                <a:ea typeface="+mn-ea"/>
                <a:cs typeface="+mn-cs"/>
              </a:defRPr>
            </a:lvl1pPr>
          </a:lstStyle>
          <a:p>
            <a:r>
              <a:rPr lang="de-DE" dirty="0"/>
              <a:t>Titelmasterformat durch Klicken bearbeiten</a:t>
            </a:r>
            <a:endParaRPr lang="de-CH" dirty="0"/>
          </a:p>
        </p:txBody>
      </p:sp>
    </p:spTree>
    <p:extLst>
      <p:ext uri="{BB962C8B-B14F-4D97-AF65-F5344CB8AC3E}">
        <p14:creationId xmlns:p14="http://schemas.microsoft.com/office/powerpoint/2010/main" val="2400276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C52B-E6D2-5B40-AF46-39904F5A20CA}"/>
              </a:ext>
            </a:extLst>
          </p:cNvPr>
          <p:cNvSpPr>
            <a:spLocks noGrp="1"/>
          </p:cNvSpPr>
          <p:nvPr>
            <p:ph type="ctrTitle"/>
          </p:nvPr>
        </p:nvSpPr>
        <p:spPr>
          <a:xfrm>
            <a:off x="762000" y="1122363"/>
            <a:ext cx="9144000" cy="2387600"/>
          </a:xfrm>
        </p:spPr>
        <p:txBody>
          <a:bodyPr anchor="t">
            <a:normAutofit/>
          </a:bodyPr>
          <a:lstStyle>
            <a:lvl1pPr algn="l">
              <a:defRPr sz="7200">
                <a:latin typeface="Helvetica" panose="020B0604020202020204" pitchFamily="34" charset="0"/>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9657C7A7-30A1-B24C-A57A-BC77B9AE2580}"/>
              </a:ext>
            </a:extLst>
          </p:cNvPr>
          <p:cNvSpPr>
            <a:spLocks noGrp="1"/>
          </p:cNvSpPr>
          <p:nvPr>
            <p:ph type="subTitle" idx="1"/>
          </p:nvPr>
        </p:nvSpPr>
        <p:spPr>
          <a:xfrm>
            <a:off x="762000" y="3602038"/>
            <a:ext cx="9144000" cy="1655762"/>
          </a:xfrm>
        </p:spPr>
        <p:txBody>
          <a:bodyPr/>
          <a:lstStyle>
            <a:lvl1pPr marL="0" indent="0" algn="l">
              <a:buNone/>
              <a:defRPr sz="2400">
                <a:latin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sp>
        <p:nvSpPr>
          <p:cNvPr id="4" name="Date Placeholder 3">
            <a:extLst>
              <a:ext uri="{FF2B5EF4-FFF2-40B4-BE49-F238E27FC236}">
                <a16:creationId xmlns:a16="http://schemas.microsoft.com/office/drawing/2014/main" id="{560E7EFA-D5B3-A24A-82B8-209CC3AB83E8}"/>
              </a:ext>
            </a:extLst>
          </p:cNvPr>
          <p:cNvSpPr>
            <a:spLocks noGrp="1"/>
          </p:cNvSpPr>
          <p:nvPr>
            <p:ph type="dt" sz="half" idx="10"/>
          </p:nvPr>
        </p:nvSpPr>
        <p:spPr>
          <a:xfrm>
            <a:off x="752472" y="6356350"/>
            <a:ext cx="2743200" cy="365125"/>
          </a:xfrm>
        </p:spPr>
        <p:txBody>
          <a:bodyPr/>
          <a:lstStyle>
            <a:lvl1pPr>
              <a:defRPr>
                <a:solidFill>
                  <a:schemeClr val="tx1"/>
                </a:solidFill>
                <a:latin typeface="Helvetica" panose="020B0604020202020204" pitchFamily="34" charset="0"/>
              </a:defRPr>
            </a:lvl1pPr>
          </a:lstStyle>
          <a:p>
            <a:fld id="{7C017E12-5B8A-4115-B750-C41A646DEA9A}" type="datetime1">
              <a:rPr lang="de-DE" smtClean="0"/>
              <a:t>20.05.2026</a:t>
            </a:fld>
            <a:endParaRPr lang="en-NL" dirty="0"/>
          </a:p>
        </p:txBody>
      </p:sp>
      <p:sp>
        <p:nvSpPr>
          <p:cNvPr id="7" name="Rectangle 6">
            <a:extLst>
              <a:ext uri="{FF2B5EF4-FFF2-40B4-BE49-F238E27FC236}">
                <a16:creationId xmlns:a16="http://schemas.microsoft.com/office/drawing/2014/main" id="{7E77A96F-2C7E-CB42-9F3C-90FD6E023BC7}"/>
              </a:ext>
            </a:extLst>
          </p:cNvPr>
          <p:cNvSpPr/>
          <p:nvPr userDrawn="1"/>
        </p:nvSpPr>
        <p:spPr>
          <a:xfrm>
            <a:off x="819152" y="936621"/>
            <a:ext cx="3600000" cy="120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atin typeface="Helvetica" panose="020B0604020202020204" pitchFamily="34" charset="0"/>
            </a:endParaRPr>
          </a:p>
        </p:txBody>
      </p:sp>
    </p:spTree>
    <p:extLst>
      <p:ext uri="{BB962C8B-B14F-4D97-AF65-F5344CB8AC3E}">
        <p14:creationId xmlns:p14="http://schemas.microsoft.com/office/powerpoint/2010/main" val="33388403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theme" Target="../theme/theme3.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5.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rotWithShape="1">
          <a:blip r:embed="rId6" cstate="print">
            <a:extLst>
              <a:ext uri="{28A0092B-C50C-407E-A947-70E740481C1C}">
                <a14:useLocalDpi xmlns:a14="http://schemas.microsoft.com/office/drawing/2010/main" val="0"/>
              </a:ext>
            </a:extLst>
          </a:blip>
          <a:srcRect l="1817" t="4402" r="84985" b="43721"/>
          <a:stretch/>
        </p:blipFill>
        <p:spPr>
          <a:xfrm>
            <a:off x="479426" y="346779"/>
            <a:ext cx="282385" cy="314659"/>
          </a:xfrm>
          <a:prstGeom prst="rect">
            <a:avLst/>
          </a:prstGeom>
        </p:spPr>
      </p:pic>
      <p:sp>
        <p:nvSpPr>
          <p:cNvPr id="2" name="Foliennummernplatzhalter 1"/>
          <p:cNvSpPr>
            <a:spLocks noGrp="1"/>
          </p:cNvSpPr>
          <p:nvPr>
            <p:ph type="sldNum" sz="quarter" idx="4"/>
          </p:nvPr>
        </p:nvSpPr>
        <p:spPr>
          <a:xfrm>
            <a:off x="11104836" y="6340499"/>
            <a:ext cx="593619" cy="181587"/>
          </a:xfrm>
          <a:prstGeom prst="rect">
            <a:avLst/>
          </a:prstGeom>
          <a:noFill/>
          <a:ln>
            <a:noFill/>
          </a:ln>
        </p:spPr>
        <p:txBody>
          <a:bodyPr vert="horz" lIns="0" tIns="0" rIns="0" bIns="45720" rtlCol="0" anchor="t"/>
          <a:lstStyle>
            <a:lvl1pPr algn="r">
              <a:defRPr sz="1200">
                <a:solidFill>
                  <a:schemeClr val="tx1"/>
                </a:solidFill>
                <a:latin typeface="+mn-lt"/>
              </a:defRPr>
            </a:lvl1pPr>
          </a:lstStyle>
          <a:p>
            <a:fld id="{7D21FFDD-132D-4B5B-AD6B-BCC06A41D268}" type="slidenum">
              <a:rPr lang="de-CH" smtClean="0"/>
              <a:t>‹Nr.›</a:t>
            </a:fld>
            <a:endParaRPr lang="de-CH" dirty="0"/>
          </a:p>
        </p:txBody>
      </p:sp>
      <p:sp>
        <p:nvSpPr>
          <p:cNvPr id="1051" name="Rectangle 27"/>
          <p:cNvSpPr>
            <a:spLocks noGrp="1" noChangeArrowheads="1"/>
          </p:cNvSpPr>
          <p:nvPr>
            <p:ph type="title"/>
          </p:nvPr>
        </p:nvSpPr>
        <p:spPr bwMode="auto">
          <a:xfrm>
            <a:off x="1727202" y="278828"/>
            <a:ext cx="9972831" cy="90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endParaRPr lang="de-CH" noProof="0" dirty="0"/>
          </a:p>
        </p:txBody>
      </p:sp>
      <p:sp>
        <p:nvSpPr>
          <p:cNvPr id="1052" name="Rectangle 28"/>
          <p:cNvSpPr>
            <a:spLocks noGrp="1" noChangeArrowheads="1"/>
          </p:cNvSpPr>
          <p:nvPr>
            <p:ph type="body" idx="1"/>
          </p:nvPr>
        </p:nvSpPr>
        <p:spPr bwMode="auto">
          <a:xfrm>
            <a:off x="1727254" y="1442722"/>
            <a:ext cx="9971201" cy="453336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noProof="0"/>
              <a:t>Click to edit the formatting of the template text</a:t>
            </a:r>
          </a:p>
          <a:p>
            <a:pPr lvl="1"/>
            <a:r>
              <a:rPr lang="de-CH" noProof="0"/>
              <a:t>Second level</a:t>
            </a:r>
          </a:p>
          <a:p>
            <a:pPr lvl="2"/>
            <a:r>
              <a:rPr lang="de-CH" noProof="0"/>
              <a:t>Third level</a:t>
            </a:r>
          </a:p>
          <a:p>
            <a:pPr lvl="3"/>
            <a:r>
              <a:rPr lang="de-CH" noProof="0"/>
              <a:t>Fourth level</a:t>
            </a:r>
          </a:p>
          <a:p>
            <a:pPr lvl="4"/>
            <a:r>
              <a:rPr lang="de-CH" noProof="0"/>
              <a:t>Fifth level </a:t>
            </a:r>
          </a:p>
        </p:txBody>
      </p:sp>
      <p:sp>
        <p:nvSpPr>
          <p:cNvPr id="1064" name="Line 40"/>
          <p:cNvSpPr>
            <a:spLocks noChangeShapeType="1"/>
          </p:cNvSpPr>
          <p:nvPr/>
        </p:nvSpPr>
        <p:spPr bwMode="auto">
          <a:xfrm flipH="1">
            <a:off x="1727199" y="6263172"/>
            <a:ext cx="9986435" cy="0"/>
          </a:xfrm>
          <a:prstGeom prst="line">
            <a:avLst/>
          </a:prstGeom>
          <a:noFill/>
          <a:ln w="9525">
            <a:solidFill>
              <a:schemeClr val="tx1"/>
            </a:solidFill>
            <a:round/>
            <a:headEnd/>
            <a:tailEnd/>
          </a:ln>
          <a:effectLst/>
        </p:spPr>
        <p:txBody>
          <a:bodyPr/>
          <a:lstStyle/>
          <a:p>
            <a:endParaRPr lang="de-CH" sz="2400"/>
          </a:p>
        </p:txBody>
      </p:sp>
      <p:sp>
        <p:nvSpPr>
          <p:cNvPr id="11" name="Textplatzhalter 2"/>
          <p:cNvSpPr txBox="1">
            <a:spLocks/>
          </p:cNvSpPr>
          <p:nvPr userDrawn="1"/>
        </p:nvSpPr>
        <p:spPr>
          <a:xfrm>
            <a:off x="1727201" y="6525535"/>
            <a:ext cx="5771777" cy="182843"/>
          </a:xfrm>
          <a:prstGeom prst="rect">
            <a:avLst/>
          </a:prstGeom>
        </p:spPr>
        <p:txBody>
          <a:bodyPr lIns="0" tIns="0" rIns="0" bIns="0"/>
          <a:lstStyle>
            <a:lvl1pPr marL="0" indent="0" algn="l" rtl="0" eaLnBrk="1" fontAlgn="base" hangingPunct="1">
              <a:lnSpc>
                <a:spcPts val="2600"/>
              </a:lnSpc>
              <a:spcBef>
                <a:spcPts val="0"/>
              </a:spcBef>
              <a:spcAft>
                <a:spcPts val="0"/>
              </a:spcAft>
              <a:buFont typeface="Arial" panose="020B0604020202020204" pitchFamily="34" charset="0"/>
              <a:buNone/>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marR="0" lvl="0" indent="0" algn="l" defTabSz="914377" rtl="0" eaLnBrk="1" fontAlgn="base" latinLnBrk="0" hangingPunct="1">
              <a:lnSpc>
                <a:spcPts val="1600"/>
              </a:lnSpc>
              <a:spcBef>
                <a:spcPts val="0"/>
              </a:spcBef>
              <a:spcAft>
                <a:spcPts val="0"/>
              </a:spcAft>
              <a:buClrTx/>
              <a:buSzTx/>
              <a:buFont typeface="Arial" panose="020B0604020202020204" pitchFamily="34" charset="0"/>
              <a:buNone/>
              <a:tabLst/>
              <a:defRPr/>
            </a:pPr>
            <a:r>
              <a:rPr lang="de-CH" sz="1200" baseline="0">
                <a:latin typeface="+mn-lt"/>
              </a:rPr>
              <a:t> </a:t>
            </a:r>
            <a:r>
              <a:rPr lang="de-CH" sz="1200" b="0" kern="1200">
                <a:latin typeface="+mn-lt"/>
              </a:rPr>
              <a:t> </a:t>
            </a:r>
            <a:endParaRPr lang="de-CH" sz="1200" b="0" baseline="0" dirty="0">
              <a:latin typeface="+mn-lt"/>
            </a:endParaRPr>
          </a:p>
        </p:txBody>
      </p:sp>
      <p:sp>
        <p:nvSpPr>
          <p:cNvPr id="6" name="Textfeld 5">
            <a:extLst>
              <a:ext uri="{FF2B5EF4-FFF2-40B4-BE49-F238E27FC236}">
                <a16:creationId xmlns:a16="http://schemas.microsoft.com/office/drawing/2014/main" id="{B6A5FACB-3174-8F73-43E6-C05AA1BA8C38}"/>
              </a:ext>
            </a:extLst>
          </p:cNvPr>
          <p:cNvSpPr txBox="1"/>
          <p:nvPr userDrawn="1"/>
        </p:nvSpPr>
        <p:spPr>
          <a:xfrm>
            <a:off x="1653466" y="6311708"/>
            <a:ext cx="6094520" cy="420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67" b="1" i="0" u="none" strike="noStrike" kern="1200" cap="none" spc="0" normalizeH="0" baseline="0" noProof="0" dirty="0">
                <a:ln>
                  <a:noFill/>
                </a:ln>
                <a:solidFill>
                  <a:srgbClr val="000000"/>
                </a:solidFill>
                <a:effectLst/>
                <a:uLnTx/>
                <a:uFillTx/>
                <a:latin typeface="+mn-lt"/>
                <a:ea typeface="+mn-ea"/>
                <a:cs typeface="+mn-cs"/>
              </a:rPr>
              <a:t>Climate Test 2026 for the Swiss financial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67" b="0" i="0" u="none" strike="noStrike" kern="1200" cap="none" spc="0" normalizeH="0" baseline="0" noProof="0" dirty="0" err="1">
                <a:ln>
                  <a:noFill/>
                </a:ln>
                <a:solidFill>
                  <a:srgbClr val="000000"/>
                </a:solidFill>
                <a:effectLst/>
                <a:uLnTx/>
                <a:uFillTx/>
                <a:latin typeface="+mn-lt"/>
                <a:ea typeface="+mn-ea"/>
                <a:cs typeface="+mn-cs"/>
              </a:rPr>
              <a:t>Introductory</a:t>
            </a:r>
            <a:r>
              <a:rPr kumimoji="0" lang="de-CH" sz="1067" b="0" i="0" u="none" strike="noStrike" kern="1200" cap="none" spc="0" normalizeH="0" baseline="0" noProof="0" dirty="0">
                <a:ln>
                  <a:noFill/>
                </a:ln>
                <a:solidFill>
                  <a:srgbClr val="000000"/>
                </a:solidFill>
                <a:effectLst/>
                <a:uLnTx/>
                <a:uFillTx/>
                <a:latin typeface="+mn-lt"/>
                <a:ea typeface="+mn-ea"/>
                <a:cs typeface="+mn-cs"/>
              </a:rPr>
              <a:t> </a:t>
            </a:r>
            <a:r>
              <a:rPr kumimoji="0" lang="de-CH" sz="1067" b="0" i="0" u="none" strike="noStrike" kern="1200" cap="none" spc="0" normalizeH="0" baseline="0" noProof="0" dirty="0" err="1">
                <a:ln>
                  <a:noFill/>
                </a:ln>
                <a:solidFill>
                  <a:srgbClr val="000000"/>
                </a:solidFill>
                <a:effectLst/>
                <a:uLnTx/>
                <a:uFillTx/>
                <a:latin typeface="+mn-lt"/>
                <a:ea typeface="+mn-ea"/>
                <a:cs typeface="+mn-cs"/>
              </a:rPr>
              <a:t>webinar</a:t>
            </a:r>
            <a:r>
              <a:rPr kumimoji="0" lang="de-CH" sz="1067" b="0" i="0" u="none" strike="noStrike" kern="1200" cap="none" spc="0" normalizeH="0" baseline="0" noProof="0" dirty="0">
                <a:ln>
                  <a:noFill/>
                </a:ln>
                <a:solidFill>
                  <a:srgbClr val="000000"/>
                </a:solidFill>
                <a:effectLst/>
                <a:uLnTx/>
                <a:uFillTx/>
                <a:latin typeface="+mn-lt"/>
                <a:ea typeface="+mn-ea"/>
                <a:cs typeface="+mn-cs"/>
              </a:rPr>
              <a:t> 20 May 2026, FOEN</a:t>
            </a:r>
            <a:endParaRPr kumimoji="0" lang="de-CH" sz="1067"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16535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759" r:id="rId4"/>
  </p:sldLayoutIdLst>
  <p:hf hdr="0" dt="0"/>
  <p:txStyles>
    <p:titleStyle>
      <a:lvl1pPr algn="l" rtl="0" eaLnBrk="1" fontAlgn="base" hangingPunct="1">
        <a:lnSpc>
          <a:spcPts val="4800"/>
        </a:lnSpc>
        <a:spcBef>
          <a:spcPct val="0"/>
        </a:spcBef>
        <a:spcAft>
          <a:spcPct val="0"/>
        </a:spcAft>
        <a:defRPr sz="4267"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89" algn="l" rtl="0" eaLnBrk="1" fontAlgn="base" hangingPunct="1">
        <a:spcBef>
          <a:spcPct val="0"/>
        </a:spcBef>
        <a:spcAft>
          <a:spcPct val="0"/>
        </a:spcAft>
        <a:defRPr sz="3200" b="1">
          <a:solidFill>
            <a:schemeClr val="tx1"/>
          </a:solidFill>
          <a:latin typeface="Arial" charset="0"/>
        </a:defRPr>
      </a:lvl6pPr>
      <a:lvl7pPr marL="914377" algn="l" rtl="0" eaLnBrk="1" fontAlgn="base" hangingPunct="1">
        <a:spcBef>
          <a:spcPct val="0"/>
        </a:spcBef>
        <a:spcAft>
          <a:spcPct val="0"/>
        </a:spcAft>
        <a:defRPr sz="3200" b="1">
          <a:solidFill>
            <a:schemeClr val="tx1"/>
          </a:solidFill>
          <a:latin typeface="Arial" charset="0"/>
        </a:defRPr>
      </a:lvl7pPr>
      <a:lvl8pPr marL="1371566" algn="l" rtl="0" eaLnBrk="1" fontAlgn="base" hangingPunct="1">
        <a:spcBef>
          <a:spcPct val="0"/>
        </a:spcBef>
        <a:spcAft>
          <a:spcPct val="0"/>
        </a:spcAft>
        <a:defRPr sz="3200" b="1">
          <a:solidFill>
            <a:schemeClr val="tx1"/>
          </a:solidFill>
          <a:latin typeface="Arial" charset="0"/>
        </a:defRPr>
      </a:lvl8pPr>
      <a:lvl9pPr marL="1828754" algn="l" rtl="0" eaLnBrk="1" fontAlgn="base" hangingPunct="1">
        <a:spcBef>
          <a:spcPct val="0"/>
        </a:spcBef>
        <a:spcAft>
          <a:spcPct val="0"/>
        </a:spcAft>
        <a:defRPr sz="3200" b="1">
          <a:solidFill>
            <a:schemeClr val="tx1"/>
          </a:solidFill>
          <a:latin typeface="Arial" charset="0"/>
        </a:defRPr>
      </a:lvl9pPr>
    </p:titleStyle>
    <p:bodyStyle>
      <a:lvl1pPr marL="268281" indent="-268281" algn="l" rtl="0" eaLnBrk="1" fontAlgn="base" hangingPunct="1">
        <a:lnSpc>
          <a:spcPts val="3467"/>
        </a:lnSpc>
        <a:spcBef>
          <a:spcPts val="0"/>
        </a:spcBef>
        <a:spcAft>
          <a:spcPts val="0"/>
        </a:spcAft>
        <a:buFont typeface="Arial" panose="020B0604020202020204" pitchFamily="34" charset="0"/>
        <a:buChar char="•"/>
        <a:defRPr sz="2800">
          <a:solidFill>
            <a:schemeClr val="tx1"/>
          </a:solidFill>
          <a:latin typeface="+mn-lt"/>
          <a:ea typeface="+mn-ea"/>
          <a:cs typeface="+mn-cs"/>
        </a:defRPr>
      </a:lvl1pPr>
      <a:lvl2pPr marL="538149" indent="-269868"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mn-lt"/>
        </a:defRPr>
      </a:lvl2pPr>
      <a:lvl3pPr marL="806431" indent="-268281"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mn-lt"/>
        </a:defRPr>
      </a:lvl3pPr>
      <a:lvl4pPr marL="1076298" indent="-269868"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mn-lt"/>
        </a:defRPr>
      </a:lvl4pPr>
      <a:lvl5pPr marL="1344580" indent="-268281"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mn-lt"/>
        </a:defRPr>
      </a:lvl5pPr>
      <a:lvl6pPr marL="2514537" indent="-228594" algn="l" rtl="0" eaLnBrk="1" fontAlgn="base" hangingPunct="1">
        <a:spcBef>
          <a:spcPct val="20000"/>
        </a:spcBef>
        <a:spcAft>
          <a:spcPct val="0"/>
        </a:spcAft>
        <a:buClr>
          <a:srgbClr val="DDDDDD"/>
        </a:buClr>
        <a:buChar char="•"/>
        <a:defRPr sz="2100">
          <a:solidFill>
            <a:schemeClr val="tx1"/>
          </a:solidFill>
          <a:latin typeface="+mn-lt"/>
        </a:defRPr>
      </a:lvl6pPr>
      <a:lvl7pPr marL="2971726" indent="-228594" algn="l" rtl="0" eaLnBrk="1" fontAlgn="base" hangingPunct="1">
        <a:spcBef>
          <a:spcPct val="20000"/>
        </a:spcBef>
        <a:spcAft>
          <a:spcPct val="0"/>
        </a:spcAft>
        <a:buClr>
          <a:srgbClr val="DDDDDD"/>
        </a:buClr>
        <a:buChar char="•"/>
        <a:defRPr sz="2100">
          <a:solidFill>
            <a:schemeClr val="tx1"/>
          </a:solidFill>
          <a:latin typeface="+mn-lt"/>
        </a:defRPr>
      </a:lvl7pPr>
      <a:lvl8pPr marL="3428914" indent="-228594" algn="l" rtl="0" eaLnBrk="1" fontAlgn="base" hangingPunct="1">
        <a:spcBef>
          <a:spcPct val="20000"/>
        </a:spcBef>
        <a:spcAft>
          <a:spcPct val="0"/>
        </a:spcAft>
        <a:buClr>
          <a:srgbClr val="DDDDDD"/>
        </a:buClr>
        <a:buChar char="•"/>
        <a:defRPr sz="2100">
          <a:solidFill>
            <a:schemeClr val="tx1"/>
          </a:solidFill>
          <a:latin typeface="+mn-lt"/>
        </a:defRPr>
      </a:lvl8pPr>
      <a:lvl9pPr marL="3886103" indent="-228594" algn="l" rtl="0" eaLnBrk="1" fontAlgn="base" hangingPunct="1">
        <a:spcBef>
          <a:spcPct val="20000"/>
        </a:spcBef>
        <a:spcAft>
          <a:spcPct val="0"/>
        </a:spcAft>
        <a:buClr>
          <a:srgbClr val="DDDDDD"/>
        </a:buClr>
        <a:buChar char="•"/>
        <a:defRPr sz="2100">
          <a:solidFill>
            <a:schemeClr val="tx1"/>
          </a:solidFill>
          <a:latin typeface="+mn-lt"/>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6">
          <p15:clr>
            <a:srgbClr val="F26B43"/>
          </p15:clr>
        </p15:guide>
        <p15:guide id="3" orient="horz" pos="2957">
          <p15:clr>
            <a:srgbClr val="F26B43"/>
          </p15:clr>
        </p15:guide>
        <p15:guide id="5" pos="5534">
          <p15:clr>
            <a:srgbClr val="F26B43"/>
          </p15:clr>
        </p15:guide>
        <p15:guide id="7" orient="horz" pos="3117">
          <p15:clr>
            <a:srgbClr val="F26B43"/>
          </p15:clr>
        </p15:guide>
        <p15:guide id="8" orient="horz" pos="174">
          <p15:clr>
            <a:srgbClr val="F26B43"/>
          </p15:clr>
        </p15:guide>
        <p15:guide id="9" pos="816">
          <p15:clr>
            <a:srgbClr val="F26B43"/>
          </p15:clr>
        </p15:guide>
        <p15:guide id="10" orient="horz" pos="2828">
          <p15:clr>
            <a:srgbClr val="F26B43"/>
          </p15:clr>
        </p15:guide>
        <p15:guide id="11" orient="horz" pos="685">
          <p15:clr>
            <a:srgbClr val="F26B43"/>
          </p15:clr>
        </p15:guide>
        <p15:guide id="12" orient="horz" pos="252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rotWithShape="1">
          <a:blip r:embed="rId6" cstate="print">
            <a:extLst>
              <a:ext uri="{28A0092B-C50C-407E-A947-70E740481C1C}">
                <a14:useLocalDpi xmlns:a14="http://schemas.microsoft.com/office/drawing/2010/main" val="0"/>
              </a:ext>
            </a:extLst>
          </a:blip>
          <a:srcRect l="1817" t="4402" r="84985" b="43721"/>
          <a:stretch/>
        </p:blipFill>
        <p:spPr>
          <a:xfrm>
            <a:off x="479426" y="346779"/>
            <a:ext cx="282385" cy="314659"/>
          </a:xfrm>
          <a:prstGeom prst="rect">
            <a:avLst/>
          </a:prstGeom>
        </p:spPr>
      </p:pic>
      <p:sp>
        <p:nvSpPr>
          <p:cNvPr id="2" name="Foliennummernplatzhalter 1"/>
          <p:cNvSpPr>
            <a:spLocks noGrp="1"/>
          </p:cNvSpPr>
          <p:nvPr>
            <p:ph type="sldNum" sz="quarter" idx="4"/>
          </p:nvPr>
        </p:nvSpPr>
        <p:spPr>
          <a:xfrm>
            <a:off x="11104836" y="6340499"/>
            <a:ext cx="593619" cy="181587"/>
          </a:xfrm>
          <a:prstGeom prst="rect">
            <a:avLst/>
          </a:prstGeom>
          <a:noFill/>
          <a:ln>
            <a:noFill/>
          </a:ln>
        </p:spPr>
        <p:txBody>
          <a:bodyPr vert="horz" lIns="0" tIns="0" rIns="0" bIns="45720" rtlCol="0" anchor="t"/>
          <a:lstStyle>
            <a:lvl1pPr algn="r">
              <a:defRPr sz="1200">
                <a:solidFill>
                  <a:schemeClr val="tx1"/>
                </a:solidFill>
                <a:latin typeface="Helvetica" panose="020B0604020202020204" pitchFamily="34" charset="0"/>
              </a:defRPr>
            </a:lvl1pPr>
          </a:lstStyle>
          <a:p>
            <a:fld id="{7D21FFDD-132D-4B5B-AD6B-BCC06A41D268}" type="slidenum">
              <a:rPr lang="de-CH" smtClean="0"/>
              <a:pPr/>
              <a:t>‹Nr.›</a:t>
            </a:fld>
            <a:endParaRPr lang="de-CH" dirty="0"/>
          </a:p>
        </p:txBody>
      </p:sp>
      <p:sp>
        <p:nvSpPr>
          <p:cNvPr id="1051" name="Rectangle 27"/>
          <p:cNvSpPr>
            <a:spLocks noGrp="1" noChangeArrowheads="1"/>
          </p:cNvSpPr>
          <p:nvPr>
            <p:ph type="title"/>
          </p:nvPr>
        </p:nvSpPr>
        <p:spPr bwMode="auto">
          <a:xfrm>
            <a:off x="1727202" y="278828"/>
            <a:ext cx="9972831" cy="90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endParaRPr lang="de-CH" noProof="0" dirty="0"/>
          </a:p>
        </p:txBody>
      </p:sp>
      <p:sp>
        <p:nvSpPr>
          <p:cNvPr id="1052" name="Rectangle 28"/>
          <p:cNvSpPr>
            <a:spLocks noGrp="1" noChangeArrowheads="1"/>
          </p:cNvSpPr>
          <p:nvPr>
            <p:ph type="body" idx="1"/>
          </p:nvPr>
        </p:nvSpPr>
        <p:spPr bwMode="auto">
          <a:xfrm>
            <a:off x="1727254" y="1442722"/>
            <a:ext cx="9971201" cy="453336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noProof="0" dirty="0"/>
              <a:t>Klicken Sie, um die Formate des Vorlagentextes zu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 </a:t>
            </a:r>
          </a:p>
        </p:txBody>
      </p:sp>
      <p:sp>
        <p:nvSpPr>
          <p:cNvPr id="1064" name="Line 40"/>
          <p:cNvSpPr>
            <a:spLocks noChangeShapeType="1"/>
          </p:cNvSpPr>
          <p:nvPr/>
        </p:nvSpPr>
        <p:spPr bwMode="auto">
          <a:xfrm flipH="1">
            <a:off x="1727199" y="6263172"/>
            <a:ext cx="9986435" cy="0"/>
          </a:xfrm>
          <a:prstGeom prst="line">
            <a:avLst/>
          </a:prstGeom>
          <a:noFill/>
          <a:ln w="9525">
            <a:solidFill>
              <a:schemeClr val="tx1"/>
            </a:solidFill>
            <a:round/>
            <a:headEnd/>
            <a:tailEnd/>
          </a:ln>
          <a:effectLst/>
        </p:spPr>
        <p:txBody>
          <a:bodyPr/>
          <a:lstStyle/>
          <a:p>
            <a:endParaRPr lang="de-CH" sz="2400" dirty="0">
              <a:latin typeface="Helvetica" panose="020B0604020202020204" pitchFamily="34" charset="0"/>
            </a:endParaRPr>
          </a:p>
        </p:txBody>
      </p:sp>
      <p:sp>
        <p:nvSpPr>
          <p:cNvPr id="11" name="Textplatzhalter 2"/>
          <p:cNvSpPr txBox="1">
            <a:spLocks/>
          </p:cNvSpPr>
          <p:nvPr userDrawn="1"/>
        </p:nvSpPr>
        <p:spPr>
          <a:xfrm>
            <a:off x="1727201" y="6525535"/>
            <a:ext cx="5771777" cy="182843"/>
          </a:xfrm>
          <a:prstGeom prst="rect">
            <a:avLst/>
          </a:prstGeom>
        </p:spPr>
        <p:txBody>
          <a:bodyPr lIns="0" tIns="0" rIns="0" bIns="0"/>
          <a:lstStyle>
            <a:lvl1pPr marL="0" indent="0" algn="l" rtl="0" eaLnBrk="1" fontAlgn="base" hangingPunct="1">
              <a:lnSpc>
                <a:spcPts val="2600"/>
              </a:lnSpc>
              <a:spcBef>
                <a:spcPts val="0"/>
              </a:spcBef>
              <a:spcAft>
                <a:spcPts val="0"/>
              </a:spcAft>
              <a:buFont typeface="Arial" panose="020B0604020202020204" pitchFamily="34" charset="0"/>
              <a:buNone/>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marR="0" lvl="0" indent="0" algn="l" defTabSz="914377" rtl="0" eaLnBrk="1" fontAlgn="base" latinLnBrk="0" hangingPunct="1">
              <a:lnSpc>
                <a:spcPts val="1600"/>
              </a:lnSpc>
              <a:spcBef>
                <a:spcPts val="0"/>
              </a:spcBef>
              <a:spcAft>
                <a:spcPts val="0"/>
              </a:spcAft>
              <a:buClrTx/>
              <a:buSzTx/>
              <a:buFont typeface="Arial" panose="020B0604020202020204" pitchFamily="34" charset="0"/>
              <a:buNone/>
              <a:tabLst/>
              <a:defRPr/>
            </a:pPr>
            <a:r>
              <a:rPr lang="de-CH" sz="1200" baseline="0" dirty="0">
                <a:latin typeface="Helvetica" panose="020B0604020202020204" pitchFamily="34" charset="0"/>
              </a:rPr>
              <a:t> </a:t>
            </a:r>
            <a:r>
              <a:rPr lang="de-CH" sz="1200" b="0" kern="1200" dirty="0">
                <a:latin typeface="Helvetica" panose="020B0604020202020204" pitchFamily="34" charset="0"/>
              </a:rPr>
              <a:t> </a:t>
            </a:r>
            <a:endParaRPr lang="de-CH" sz="1200" b="0" baseline="0" dirty="0">
              <a:latin typeface="Helvetica" panose="020B0604020202020204" pitchFamily="34" charset="0"/>
            </a:endParaRPr>
          </a:p>
        </p:txBody>
      </p:sp>
      <p:sp>
        <p:nvSpPr>
          <p:cNvPr id="6" name="Textfeld 5">
            <a:extLst>
              <a:ext uri="{FF2B5EF4-FFF2-40B4-BE49-F238E27FC236}">
                <a16:creationId xmlns:a16="http://schemas.microsoft.com/office/drawing/2014/main" id="{B6A5FACB-3174-8F73-43E6-C05AA1BA8C38}"/>
              </a:ext>
            </a:extLst>
          </p:cNvPr>
          <p:cNvSpPr txBox="1"/>
          <p:nvPr userDrawn="1"/>
        </p:nvSpPr>
        <p:spPr>
          <a:xfrm>
            <a:off x="1653466" y="6311708"/>
            <a:ext cx="6094520" cy="420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67" b="1"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Klimatest 2026 für den Schweizer Finanzmarkt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67"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Einführungswebinar</a:t>
            </a:r>
            <a:r>
              <a:rPr kumimoji="0" lang="de-CH" sz="1067"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19.05.2026, BAFU</a:t>
            </a:r>
          </a:p>
        </p:txBody>
      </p:sp>
    </p:spTree>
    <p:extLst>
      <p:ext uri="{BB962C8B-B14F-4D97-AF65-F5344CB8AC3E}">
        <p14:creationId xmlns:p14="http://schemas.microsoft.com/office/powerpoint/2010/main" val="28203975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Lst>
  <p:hf hdr="0" ftr="0" dt="0"/>
  <p:txStyles>
    <p:titleStyle>
      <a:lvl1pPr algn="l" rtl="0" eaLnBrk="1" fontAlgn="base" hangingPunct="1">
        <a:lnSpc>
          <a:spcPts val="4800"/>
        </a:lnSpc>
        <a:spcBef>
          <a:spcPct val="0"/>
        </a:spcBef>
        <a:spcAft>
          <a:spcPct val="0"/>
        </a:spcAft>
        <a:defRPr sz="4267" b="1">
          <a:solidFill>
            <a:schemeClr val="tx1"/>
          </a:solidFill>
          <a:latin typeface="Helvetica" panose="020B0604020202020204" pitchFamily="34" charset="0"/>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89" algn="l" rtl="0" eaLnBrk="1" fontAlgn="base" hangingPunct="1">
        <a:spcBef>
          <a:spcPct val="0"/>
        </a:spcBef>
        <a:spcAft>
          <a:spcPct val="0"/>
        </a:spcAft>
        <a:defRPr sz="3200" b="1">
          <a:solidFill>
            <a:schemeClr val="tx1"/>
          </a:solidFill>
          <a:latin typeface="Arial" charset="0"/>
        </a:defRPr>
      </a:lvl6pPr>
      <a:lvl7pPr marL="914377" algn="l" rtl="0" eaLnBrk="1" fontAlgn="base" hangingPunct="1">
        <a:spcBef>
          <a:spcPct val="0"/>
        </a:spcBef>
        <a:spcAft>
          <a:spcPct val="0"/>
        </a:spcAft>
        <a:defRPr sz="3200" b="1">
          <a:solidFill>
            <a:schemeClr val="tx1"/>
          </a:solidFill>
          <a:latin typeface="Arial" charset="0"/>
        </a:defRPr>
      </a:lvl7pPr>
      <a:lvl8pPr marL="1371566" algn="l" rtl="0" eaLnBrk="1" fontAlgn="base" hangingPunct="1">
        <a:spcBef>
          <a:spcPct val="0"/>
        </a:spcBef>
        <a:spcAft>
          <a:spcPct val="0"/>
        </a:spcAft>
        <a:defRPr sz="3200" b="1">
          <a:solidFill>
            <a:schemeClr val="tx1"/>
          </a:solidFill>
          <a:latin typeface="Arial" charset="0"/>
        </a:defRPr>
      </a:lvl8pPr>
      <a:lvl9pPr marL="1828754" algn="l" rtl="0" eaLnBrk="1" fontAlgn="base" hangingPunct="1">
        <a:spcBef>
          <a:spcPct val="0"/>
        </a:spcBef>
        <a:spcAft>
          <a:spcPct val="0"/>
        </a:spcAft>
        <a:defRPr sz="3200" b="1">
          <a:solidFill>
            <a:schemeClr val="tx1"/>
          </a:solidFill>
          <a:latin typeface="Arial" charset="0"/>
        </a:defRPr>
      </a:lvl9pPr>
    </p:titleStyle>
    <p:bodyStyle>
      <a:lvl1pPr marL="268281" indent="-268281" algn="l" rtl="0" eaLnBrk="1" fontAlgn="base" hangingPunct="1">
        <a:lnSpc>
          <a:spcPts val="3467"/>
        </a:lnSpc>
        <a:spcBef>
          <a:spcPts val="0"/>
        </a:spcBef>
        <a:spcAft>
          <a:spcPts val="0"/>
        </a:spcAft>
        <a:buFont typeface="Arial" panose="020B0604020202020204" pitchFamily="34" charset="0"/>
        <a:buChar char="•"/>
        <a:defRPr sz="2800">
          <a:solidFill>
            <a:schemeClr val="tx1"/>
          </a:solidFill>
          <a:latin typeface="Helvetica" panose="020B0604020202020204" pitchFamily="34" charset="0"/>
          <a:ea typeface="+mn-ea"/>
          <a:cs typeface="+mn-cs"/>
        </a:defRPr>
      </a:lvl1pPr>
      <a:lvl2pPr marL="538149" indent="-269868"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Helvetica" panose="020B0604020202020204" pitchFamily="34" charset="0"/>
        </a:defRPr>
      </a:lvl2pPr>
      <a:lvl3pPr marL="806431" indent="-268281"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Helvetica" panose="020B0604020202020204" pitchFamily="34" charset="0"/>
        </a:defRPr>
      </a:lvl3pPr>
      <a:lvl4pPr marL="1076298" indent="-269868"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Helvetica" panose="020B0604020202020204" pitchFamily="34" charset="0"/>
        </a:defRPr>
      </a:lvl4pPr>
      <a:lvl5pPr marL="1344580" indent="-268281"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Helvetica" panose="020B0604020202020204" pitchFamily="34" charset="0"/>
        </a:defRPr>
      </a:lvl5pPr>
      <a:lvl6pPr marL="2514537" indent="-228594" algn="l" rtl="0" eaLnBrk="1" fontAlgn="base" hangingPunct="1">
        <a:spcBef>
          <a:spcPct val="20000"/>
        </a:spcBef>
        <a:spcAft>
          <a:spcPct val="0"/>
        </a:spcAft>
        <a:buClr>
          <a:srgbClr val="DDDDDD"/>
        </a:buClr>
        <a:buChar char="•"/>
        <a:defRPr sz="2100">
          <a:solidFill>
            <a:schemeClr val="tx1"/>
          </a:solidFill>
          <a:latin typeface="+mn-lt"/>
        </a:defRPr>
      </a:lvl6pPr>
      <a:lvl7pPr marL="2971726" indent="-228594" algn="l" rtl="0" eaLnBrk="1" fontAlgn="base" hangingPunct="1">
        <a:spcBef>
          <a:spcPct val="20000"/>
        </a:spcBef>
        <a:spcAft>
          <a:spcPct val="0"/>
        </a:spcAft>
        <a:buClr>
          <a:srgbClr val="DDDDDD"/>
        </a:buClr>
        <a:buChar char="•"/>
        <a:defRPr sz="2100">
          <a:solidFill>
            <a:schemeClr val="tx1"/>
          </a:solidFill>
          <a:latin typeface="+mn-lt"/>
        </a:defRPr>
      </a:lvl7pPr>
      <a:lvl8pPr marL="3428914" indent="-228594" algn="l" rtl="0" eaLnBrk="1" fontAlgn="base" hangingPunct="1">
        <a:spcBef>
          <a:spcPct val="20000"/>
        </a:spcBef>
        <a:spcAft>
          <a:spcPct val="0"/>
        </a:spcAft>
        <a:buClr>
          <a:srgbClr val="DDDDDD"/>
        </a:buClr>
        <a:buChar char="•"/>
        <a:defRPr sz="2100">
          <a:solidFill>
            <a:schemeClr val="tx1"/>
          </a:solidFill>
          <a:latin typeface="+mn-lt"/>
        </a:defRPr>
      </a:lvl8pPr>
      <a:lvl9pPr marL="3886103" indent="-228594" algn="l" rtl="0" eaLnBrk="1" fontAlgn="base" hangingPunct="1">
        <a:spcBef>
          <a:spcPct val="20000"/>
        </a:spcBef>
        <a:spcAft>
          <a:spcPct val="0"/>
        </a:spcAft>
        <a:buClr>
          <a:srgbClr val="DDDDDD"/>
        </a:buClr>
        <a:buChar char="•"/>
        <a:defRPr sz="2100">
          <a:solidFill>
            <a:schemeClr val="tx1"/>
          </a:solidFill>
          <a:latin typeface="+mn-lt"/>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6">
          <p15:clr>
            <a:srgbClr val="F26B43"/>
          </p15:clr>
        </p15:guide>
        <p15:guide id="3" orient="horz" pos="2957">
          <p15:clr>
            <a:srgbClr val="F26B43"/>
          </p15:clr>
        </p15:guide>
        <p15:guide id="5" pos="5534">
          <p15:clr>
            <a:srgbClr val="F26B43"/>
          </p15:clr>
        </p15:guide>
        <p15:guide id="7" orient="horz" pos="3117">
          <p15:clr>
            <a:srgbClr val="F26B43"/>
          </p15:clr>
        </p15:guide>
        <p15:guide id="8" orient="horz" pos="174">
          <p15:clr>
            <a:srgbClr val="F26B43"/>
          </p15:clr>
        </p15:guide>
        <p15:guide id="9" pos="816">
          <p15:clr>
            <a:srgbClr val="F26B43"/>
          </p15:clr>
        </p15:guide>
        <p15:guide id="10" orient="horz" pos="2828">
          <p15:clr>
            <a:srgbClr val="F26B43"/>
          </p15:clr>
        </p15:guide>
        <p15:guide id="11" orient="horz" pos="685">
          <p15:clr>
            <a:srgbClr val="F26B43"/>
          </p15:clr>
        </p15:guide>
        <p15:guide id="12" orient="horz" pos="252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E41E-9679-D543-97A8-82619B68E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63ABA8EC-F966-7C42-92E7-10EB944D13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BF03C971-23F1-D546-A78C-A256940E8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ITC Cheltenham Std Light Cn" panose="02040306050505020404" pitchFamily="18" charset="77"/>
              </a:defRPr>
            </a:lvl1pPr>
          </a:lstStyle>
          <a:p>
            <a:fld id="{60E56CA0-BAEA-45B6-BF1F-3459B3FDBEBF}" type="datetime1">
              <a:rPr lang="de-DE" smtClean="0"/>
              <a:t>20.05.2026</a:t>
            </a:fld>
            <a:endParaRPr lang="en-NL" dirty="0"/>
          </a:p>
        </p:txBody>
      </p:sp>
      <p:sp>
        <p:nvSpPr>
          <p:cNvPr id="5" name="Footer Placeholder 4">
            <a:extLst>
              <a:ext uri="{FF2B5EF4-FFF2-40B4-BE49-F238E27FC236}">
                <a16:creationId xmlns:a16="http://schemas.microsoft.com/office/drawing/2014/main" id="{F0CE1FE0-19BD-6F42-90F9-414376EFB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ITC Cheltenham Std Light Cn" panose="02040306050505020404" pitchFamily="18" charset="77"/>
              </a:defRPr>
            </a:lvl1pPr>
          </a:lstStyle>
          <a:p>
            <a:endParaRPr lang="en-NL" dirty="0"/>
          </a:p>
        </p:txBody>
      </p:sp>
      <p:sp>
        <p:nvSpPr>
          <p:cNvPr id="6" name="Slide Number Placeholder 5">
            <a:extLst>
              <a:ext uri="{FF2B5EF4-FFF2-40B4-BE49-F238E27FC236}">
                <a16:creationId xmlns:a16="http://schemas.microsoft.com/office/drawing/2014/main" id="{213253FB-B8A4-9D46-98A6-AF021C350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ITC Cheltenham Std Light Cn" panose="02040306050505020404" pitchFamily="18" charset="77"/>
              </a:defRPr>
            </a:lvl1pPr>
          </a:lstStyle>
          <a:p>
            <a:fld id="{3A2E5287-69E2-1347-A42A-498FD30D5A38}" type="slidenum">
              <a:rPr lang="en-NL" smtClean="0"/>
              <a:pPr/>
              <a:t>‹Nr.›</a:t>
            </a:fld>
            <a:endParaRPr lang="en-NL"/>
          </a:p>
        </p:txBody>
      </p:sp>
      <p:pic>
        <p:nvPicPr>
          <p:cNvPr id="7" name="Picture 6" descr="A yellow and blue logo&#10;&#10;AI-generated content may be incorrect.">
            <a:extLst>
              <a:ext uri="{FF2B5EF4-FFF2-40B4-BE49-F238E27FC236}">
                <a16:creationId xmlns:a16="http://schemas.microsoft.com/office/drawing/2014/main" id="{2FB85CA6-0DED-FC2E-9EB3-EB10481FE8D4}"/>
              </a:ext>
            </a:extLst>
          </p:cNvPr>
          <p:cNvPicPr>
            <a:picLocks noChangeAspect="1"/>
          </p:cNvPicPr>
          <p:nvPr userDrawn="1"/>
        </p:nvPicPr>
        <p:blipFill>
          <a:blip r:embed="rId27"/>
          <a:stretch>
            <a:fillRect/>
          </a:stretch>
        </p:blipFill>
        <p:spPr>
          <a:xfrm>
            <a:off x="11379700" y="6204673"/>
            <a:ext cx="557790" cy="557790"/>
          </a:xfrm>
          <a:prstGeom prst="rect">
            <a:avLst/>
          </a:prstGeom>
        </p:spPr>
      </p:pic>
    </p:spTree>
    <p:extLst>
      <p:ext uri="{BB962C8B-B14F-4D97-AF65-F5344CB8AC3E}">
        <p14:creationId xmlns:p14="http://schemas.microsoft.com/office/powerpoint/2010/main" val="6585836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Lst>
  <p:hf hdr="0" ftr="0" dt="0"/>
  <p:txStyles>
    <p:titleStyle>
      <a:lvl1pPr algn="l" defTabSz="914400" rtl="0" eaLnBrk="1" latinLnBrk="0" hangingPunct="1">
        <a:lnSpc>
          <a:spcPct val="90000"/>
        </a:lnSpc>
        <a:spcBef>
          <a:spcPct val="0"/>
        </a:spcBef>
        <a:buNone/>
        <a:defRPr sz="4800" kern="1200">
          <a:solidFill>
            <a:schemeClr val="tx1"/>
          </a:solidFill>
          <a:latin typeface="Helvetica"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rotWithShape="1">
          <a:blip r:embed="rId8" cstate="print">
            <a:extLst>
              <a:ext uri="{28A0092B-C50C-407E-A947-70E740481C1C}">
                <a14:useLocalDpi xmlns:a14="http://schemas.microsoft.com/office/drawing/2010/main" val="0"/>
              </a:ext>
            </a:extLst>
          </a:blip>
          <a:srcRect l="1817" t="4402" r="84985" b="43721"/>
          <a:stretch/>
        </p:blipFill>
        <p:spPr>
          <a:xfrm>
            <a:off x="479428" y="346780"/>
            <a:ext cx="282385" cy="314659"/>
          </a:xfrm>
          <a:prstGeom prst="rect">
            <a:avLst/>
          </a:prstGeom>
        </p:spPr>
      </p:pic>
      <p:sp>
        <p:nvSpPr>
          <p:cNvPr id="2" name="Foliennummernplatzhalter 1"/>
          <p:cNvSpPr>
            <a:spLocks noGrp="1"/>
          </p:cNvSpPr>
          <p:nvPr>
            <p:ph type="sldNum" sz="quarter" idx="4"/>
          </p:nvPr>
        </p:nvSpPr>
        <p:spPr>
          <a:xfrm>
            <a:off x="11104837" y="6340500"/>
            <a:ext cx="593619" cy="181587"/>
          </a:xfrm>
          <a:prstGeom prst="rect">
            <a:avLst/>
          </a:prstGeom>
          <a:noFill/>
          <a:ln>
            <a:noFill/>
          </a:ln>
        </p:spPr>
        <p:txBody>
          <a:bodyPr vert="horz" lIns="0" tIns="0" rIns="0" bIns="45720" rtlCol="0" anchor="t"/>
          <a:lstStyle>
            <a:lvl1pPr algn="r">
              <a:defRPr sz="1200">
                <a:solidFill>
                  <a:schemeClr val="tx1"/>
                </a:solidFill>
                <a:latin typeface="+mn-lt"/>
              </a:defRPr>
            </a:lvl1pPr>
          </a:lstStyle>
          <a:p>
            <a:fld id="{7D21FFDD-132D-4B5B-AD6B-BCC06A41D268}" type="slidenum">
              <a:rPr lang="de-CH" smtClean="0"/>
              <a:pPr/>
              <a:t>‹Nr.›</a:t>
            </a:fld>
            <a:endParaRPr lang="de-CH" dirty="0"/>
          </a:p>
        </p:txBody>
      </p:sp>
      <p:sp>
        <p:nvSpPr>
          <p:cNvPr id="1051" name="Rectangle 27"/>
          <p:cNvSpPr>
            <a:spLocks noGrp="1" noChangeArrowheads="1"/>
          </p:cNvSpPr>
          <p:nvPr>
            <p:ph type="title"/>
          </p:nvPr>
        </p:nvSpPr>
        <p:spPr bwMode="auto">
          <a:xfrm>
            <a:off x="1727203" y="278828"/>
            <a:ext cx="9972831" cy="90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endParaRPr lang="de-CH" noProof="0" dirty="0"/>
          </a:p>
        </p:txBody>
      </p:sp>
      <p:sp>
        <p:nvSpPr>
          <p:cNvPr id="1052" name="Rectangle 28"/>
          <p:cNvSpPr>
            <a:spLocks noGrp="1" noChangeArrowheads="1"/>
          </p:cNvSpPr>
          <p:nvPr>
            <p:ph type="body" idx="1"/>
          </p:nvPr>
        </p:nvSpPr>
        <p:spPr bwMode="auto">
          <a:xfrm>
            <a:off x="1727255" y="1442724"/>
            <a:ext cx="9971201" cy="453336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noProof="0"/>
              <a:t>Klicken Sie, um die Formate des Vorlagentextes zu bearbeiten</a:t>
            </a:r>
          </a:p>
          <a:p>
            <a:pPr lvl="1"/>
            <a:r>
              <a:rPr lang="de-CH" noProof="0"/>
              <a:t>Zweite Ebene</a:t>
            </a:r>
          </a:p>
          <a:p>
            <a:pPr lvl="2"/>
            <a:r>
              <a:rPr lang="de-CH" noProof="0"/>
              <a:t>Dritte Ebene</a:t>
            </a:r>
          </a:p>
          <a:p>
            <a:pPr lvl="3"/>
            <a:r>
              <a:rPr lang="de-CH" noProof="0"/>
              <a:t>Vierte Ebene</a:t>
            </a:r>
          </a:p>
          <a:p>
            <a:pPr lvl="4"/>
            <a:r>
              <a:rPr lang="de-CH" noProof="0"/>
              <a:t>Fünfte Ebene </a:t>
            </a:r>
          </a:p>
        </p:txBody>
      </p:sp>
      <p:sp>
        <p:nvSpPr>
          <p:cNvPr id="1064" name="Line 40"/>
          <p:cNvSpPr>
            <a:spLocks noChangeShapeType="1"/>
          </p:cNvSpPr>
          <p:nvPr/>
        </p:nvSpPr>
        <p:spPr bwMode="auto">
          <a:xfrm flipH="1">
            <a:off x="1727200" y="6263172"/>
            <a:ext cx="9986435" cy="0"/>
          </a:xfrm>
          <a:prstGeom prst="line">
            <a:avLst/>
          </a:prstGeom>
          <a:noFill/>
          <a:ln w="9525">
            <a:solidFill>
              <a:schemeClr val="tx1"/>
            </a:solidFill>
            <a:round/>
            <a:headEnd/>
            <a:tailEnd/>
          </a:ln>
          <a:effectLst/>
        </p:spPr>
        <p:txBody>
          <a:bodyPr/>
          <a:lstStyle/>
          <a:p>
            <a:endParaRPr lang="de-CH" sz="2400"/>
          </a:p>
        </p:txBody>
      </p:sp>
      <p:sp>
        <p:nvSpPr>
          <p:cNvPr id="11" name="Textplatzhalter 2"/>
          <p:cNvSpPr txBox="1">
            <a:spLocks/>
          </p:cNvSpPr>
          <p:nvPr userDrawn="1"/>
        </p:nvSpPr>
        <p:spPr>
          <a:xfrm>
            <a:off x="1727202" y="6340501"/>
            <a:ext cx="5771777" cy="367879"/>
          </a:xfrm>
          <a:prstGeom prst="rect">
            <a:avLst/>
          </a:prstGeom>
        </p:spPr>
        <p:txBody>
          <a:bodyPr lIns="0" tIns="0" rIns="0" bIns="0"/>
          <a:lstStyle>
            <a:lvl1pPr marL="0" indent="0" algn="l" rtl="0" eaLnBrk="1" fontAlgn="base" hangingPunct="1">
              <a:lnSpc>
                <a:spcPts val="2600"/>
              </a:lnSpc>
              <a:spcBef>
                <a:spcPts val="0"/>
              </a:spcBef>
              <a:spcAft>
                <a:spcPts val="0"/>
              </a:spcAft>
              <a:buFont typeface="Arial" panose="020B0604020202020204" pitchFamily="34" charset="0"/>
              <a:buNone/>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marR="0" lvl="0" indent="0" algn="l" defTabSz="914354" rtl="0" eaLnBrk="1" fontAlgn="base" latinLnBrk="0" hangingPunct="1">
              <a:lnSpc>
                <a:spcPts val="1600"/>
              </a:lnSpc>
              <a:spcBef>
                <a:spcPts val="0"/>
              </a:spcBef>
              <a:spcAft>
                <a:spcPts val="0"/>
              </a:spcAft>
              <a:buClrTx/>
              <a:buSzTx/>
              <a:buFont typeface="Arial" panose="020B0604020202020204" pitchFamily="34" charset="0"/>
              <a:buNone/>
              <a:tabLst/>
              <a:defRPr/>
            </a:pPr>
            <a:r>
              <a:rPr lang="de-CH" sz="1200" baseline="0">
                <a:latin typeface="+mn-lt"/>
              </a:rPr>
              <a:t> </a:t>
            </a:r>
            <a:r>
              <a:rPr lang="de-CH" sz="1200" b="0" kern="1200">
                <a:latin typeface="+mn-lt"/>
              </a:rPr>
              <a:t> </a:t>
            </a:r>
            <a:endParaRPr lang="de-CH" sz="1200" b="0" baseline="0" dirty="0">
              <a:latin typeface="+mn-lt"/>
            </a:endParaRPr>
          </a:p>
        </p:txBody>
      </p:sp>
      <p:sp>
        <p:nvSpPr>
          <p:cNvPr id="10" name="AutoShape 41">
            <a:extLst>
              <a:ext uri="{FF2B5EF4-FFF2-40B4-BE49-F238E27FC236}">
                <a16:creationId xmlns:a16="http://schemas.microsoft.com/office/drawing/2014/main" id="{93241846-8C2C-40A2-ACC5-A712E8F91510}"/>
              </a:ext>
            </a:extLst>
          </p:cNvPr>
          <p:cNvSpPr>
            <a:spLocks noChangeArrowheads="1"/>
          </p:cNvSpPr>
          <p:nvPr userDrawn="1"/>
        </p:nvSpPr>
        <p:spPr bwMode="auto">
          <a:xfrm>
            <a:off x="1656641" y="6340501"/>
            <a:ext cx="6191251" cy="461825"/>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1067" b="1" baseline="0" dirty="0"/>
              <a:t>PACTA Klimatest 2026, </a:t>
            </a:r>
            <a:r>
              <a:rPr lang="de-DE" altLang="de-DE" sz="1067" b="1" baseline="0" dirty="0" err="1"/>
              <a:t>Einführungswebinar</a:t>
            </a:r>
            <a:endParaRPr lang="de-DE" altLang="de-DE" sz="1067" b="1" baseline="0" dirty="0"/>
          </a:p>
          <a:p>
            <a:pPr>
              <a:defRPr/>
            </a:pPr>
            <a:r>
              <a:rPr lang="de-DE" altLang="de-DE" sz="1067" baseline="0" dirty="0"/>
              <a:t>05.03.2024 / Silvia Ruprecht, Abteilung Klima, BAFU</a:t>
            </a:r>
          </a:p>
        </p:txBody>
      </p:sp>
    </p:spTree>
    <p:extLst>
      <p:ext uri="{BB962C8B-B14F-4D97-AF65-F5344CB8AC3E}">
        <p14:creationId xmlns:p14="http://schemas.microsoft.com/office/powerpoint/2010/main" val="261655736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Lst>
  <p:hf hdr="0" dt="0"/>
  <p:txStyles>
    <p:titleStyle>
      <a:lvl1pPr algn="l" rtl="0" eaLnBrk="1" fontAlgn="base" hangingPunct="1">
        <a:lnSpc>
          <a:spcPts val="4800"/>
        </a:lnSpc>
        <a:spcBef>
          <a:spcPct val="0"/>
        </a:spcBef>
        <a:spcAft>
          <a:spcPct val="0"/>
        </a:spcAft>
        <a:defRPr sz="4267"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78" algn="l" rtl="0" eaLnBrk="1" fontAlgn="base" hangingPunct="1">
        <a:spcBef>
          <a:spcPct val="0"/>
        </a:spcBef>
        <a:spcAft>
          <a:spcPct val="0"/>
        </a:spcAft>
        <a:defRPr sz="3200" b="1">
          <a:solidFill>
            <a:schemeClr val="tx1"/>
          </a:solidFill>
          <a:latin typeface="Arial" charset="0"/>
        </a:defRPr>
      </a:lvl6pPr>
      <a:lvl7pPr marL="914354" algn="l" rtl="0" eaLnBrk="1" fontAlgn="base" hangingPunct="1">
        <a:spcBef>
          <a:spcPct val="0"/>
        </a:spcBef>
        <a:spcAft>
          <a:spcPct val="0"/>
        </a:spcAft>
        <a:defRPr sz="3200" b="1">
          <a:solidFill>
            <a:schemeClr val="tx1"/>
          </a:solidFill>
          <a:latin typeface="Arial" charset="0"/>
        </a:defRPr>
      </a:lvl7pPr>
      <a:lvl8pPr marL="1371532" algn="l" rtl="0" eaLnBrk="1" fontAlgn="base" hangingPunct="1">
        <a:spcBef>
          <a:spcPct val="0"/>
        </a:spcBef>
        <a:spcAft>
          <a:spcPct val="0"/>
        </a:spcAft>
        <a:defRPr sz="3200" b="1">
          <a:solidFill>
            <a:schemeClr val="tx1"/>
          </a:solidFill>
          <a:latin typeface="Arial" charset="0"/>
        </a:defRPr>
      </a:lvl8pPr>
      <a:lvl9pPr marL="1828709" algn="l" rtl="0" eaLnBrk="1" fontAlgn="base" hangingPunct="1">
        <a:spcBef>
          <a:spcPct val="0"/>
        </a:spcBef>
        <a:spcAft>
          <a:spcPct val="0"/>
        </a:spcAft>
        <a:defRPr sz="3200" b="1">
          <a:solidFill>
            <a:schemeClr val="tx1"/>
          </a:solidFill>
          <a:latin typeface="Arial" charset="0"/>
        </a:defRPr>
      </a:lvl9pPr>
    </p:titleStyle>
    <p:bodyStyle>
      <a:lvl1pPr marL="268275" indent="-268275" algn="l" rtl="0" eaLnBrk="1" fontAlgn="base" hangingPunct="1">
        <a:lnSpc>
          <a:spcPts val="3467"/>
        </a:lnSpc>
        <a:spcBef>
          <a:spcPts val="0"/>
        </a:spcBef>
        <a:spcAft>
          <a:spcPts val="0"/>
        </a:spcAft>
        <a:buFont typeface="Arial" panose="020B0604020202020204" pitchFamily="34" charset="0"/>
        <a:buChar char="•"/>
        <a:defRPr sz="2800">
          <a:solidFill>
            <a:schemeClr val="tx1"/>
          </a:solidFill>
          <a:latin typeface="+mn-lt"/>
          <a:ea typeface="+mn-ea"/>
          <a:cs typeface="+mn-cs"/>
        </a:defRPr>
      </a:lvl1pPr>
      <a:lvl2pPr marL="538136" indent="-269861"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mn-lt"/>
        </a:defRPr>
      </a:lvl2pPr>
      <a:lvl3pPr marL="806411" indent="-268275"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mn-lt"/>
        </a:defRPr>
      </a:lvl3pPr>
      <a:lvl4pPr marL="1076272" indent="-269861"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mn-lt"/>
        </a:defRPr>
      </a:lvl4pPr>
      <a:lvl5pPr marL="1344546" indent="-268275" algn="l" rtl="0" eaLnBrk="1" fontAlgn="base" hangingPunct="1">
        <a:lnSpc>
          <a:spcPts val="3467"/>
        </a:lnSpc>
        <a:spcBef>
          <a:spcPts val="0"/>
        </a:spcBef>
        <a:spcAft>
          <a:spcPts val="0"/>
        </a:spcAft>
        <a:buClr>
          <a:schemeClr val="accent6"/>
        </a:buClr>
        <a:buFont typeface="Arial" panose="020B0604020202020204" pitchFamily="34" charset="0"/>
        <a:buChar char="•"/>
        <a:defRPr sz="2800">
          <a:solidFill>
            <a:schemeClr val="tx1"/>
          </a:solidFill>
          <a:latin typeface="+mn-lt"/>
        </a:defRPr>
      </a:lvl5pPr>
      <a:lvl6pPr marL="2514474" indent="-228589" algn="l" rtl="0" eaLnBrk="1" fontAlgn="base" hangingPunct="1">
        <a:spcBef>
          <a:spcPct val="20000"/>
        </a:spcBef>
        <a:spcAft>
          <a:spcPct val="0"/>
        </a:spcAft>
        <a:buClr>
          <a:srgbClr val="DDDDDD"/>
        </a:buClr>
        <a:buChar char="•"/>
        <a:defRPr sz="2100">
          <a:solidFill>
            <a:schemeClr val="tx1"/>
          </a:solidFill>
          <a:latin typeface="+mn-lt"/>
        </a:defRPr>
      </a:lvl6pPr>
      <a:lvl7pPr marL="2971652" indent="-228589" algn="l" rtl="0" eaLnBrk="1" fontAlgn="base" hangingPunct="1">
        <a:spcBef>
          <a:spcPct val="20000"/>
        </a:spcBef>
        <a:spcAft>
          <a:spcPct val="0"/>
        </a:spcAft>
        <a:buClr>
          <a:srgbClr val="DDDDDD"/>
        </a:buClr>
        <a:buChar char="•"/>
        <a:defRPr sz="2100">
          <a:solidFill>
            <a:schemeClr val="tx1"/>
          </a:solidFill>
          <a:latin typeface="+mn-lt"/>
        </a:defRPr>
      </a:lvl7pPr>
      <a:lvl8pPr marL="3428829" indent="-228589" algn="l" rtl="0" eaLnBrk="1" fontAlgn="base" hangingPunct="1">
        <a:spcBef>
          <a:spcPct val="20000"/>
        </a:spcBef>
        <a:spcAft>
          <a:spcPct val="0"/>
        </a:spcAft>
        <a:buClr>
          <a:srgbClr val="DDDDDD"/>
        </a:buClr>
        <a:buChar char="•"/>
        <a:defRPr sz="2100">
          <a:solidFill>
            <a:schemeClr val="tx1"/>
          </a:solidFill>
          <a:latin typeface="+mn-lt"/>
        </a:defRPr>
      </a:lvl8pPr>
      <a:lvl9pPr marL="3886006" indent="-228589" algn="l" rtl="0" eaLnBrk="1" fontAlgn="base" hangingPunct="1">
        <a:spcBef>
          <a:spcPct val="20000"/>
        </a:spcBef>
        <a:spcAft>
          <a:spcPct val="0"/>
        </a:spcAft>
        <a:buClr>
          <a:srgbClr val="DDDDDD"/>
        </a:buClr>
        <a:buChar char="•"/>
        <a:defRPr sz="2100">
          <a:solidFill>
            <a:schemeClr val="tx1"/>
          </a:solidFill>
          <a:latin typeface="+mn-lt"/>
        </a:defRPr>
      </a:lvl9pPr>
    </p:bodyStyle>
    <p:otherStyle>
      <a:defPPr>
        <a:defRPr lang="de-D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6">
          <p15:clr>
            <a:srgbClr val="F26B43"/>
          </p15:clr>
        </p15:guide>
        <p15:guide id="3" orient="horz" pos="2957">
          <p15:clr>
            <a:srgbClr val="F26B43"/>
          </p15:clr>
        </p15:guide>
        <p15:guide id="5" pos="5534">
          <p15:clr>
            <a:srgbClr val="F26B43"/>
          </p15:clr>
        </p15:guide>
        <p15:guide id="7" orient="horz" pos="3117">
          <p15:clr>
            <a:srgbClr val="F26B43"/>
          </p15:clr>
        </p15:guide>
        <p15:guide id="8" orient="horz" pos="174">
          <p15:clr>
            <a:srgbClr val="F26B43"/>
          </p15:clr>
        </p15:guide>
        <p15:guide id="9" pos="816">
          <p15:clr>
            <a:srgbClr val="F26B43"/>
          </p15:clr>
        </p15:guide>
        <p15:guide id="10" orient="horz" pos="2828">
          <p15:clr>
            <a:srgbClr val="F26B43"/>
          </p15:clr>
        </p15:guide>
        <p15:guide id="11" orient="horz" pos="685">
          <p15:clr>
            <a:srgbClr val="F26B43"/>
          </p15:clr>
        </p15:guide>
        <p15:guide id="12" orient="horz" pos="252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46BAE894-BE3F-7871-1E4F-E9E634FB9CF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24B3F-93E6-428B-A94B-C316913DB0CA}" type="slidenum">
              <a:rPr lang="de-CH" smtClean="0"/>
              <a:t>‹Nr.›</a:t>
            </a:fld>
            <a:endParaRPr lang="de-CH"/>
          </a:p>
        </p:txBody>
      </p:sp>
      <p:sp>
        <p:nvSpPr>
          <p:cNvPr id="11" name="Footer Placeholder 4">
            <a:extLst>
              <a:ext uri="{FF2B5EF4-FFF2-40B4-BE49-F238E27FC236}">
                <a16:creationId xmlns:a16="http://schemas.microsoft.com/office/drawing/2014/main" id="{2200D43B-EC48-5FD1-6896-EB2D5B4AFA4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4" name="Date Placeholder 3">
            <a:extLst>
              <a:ext uri="{FF2B5EF4-FFF2-40B4-BE49-F238E27FC236}">
                <a16:creationId xmlns:a16="http://schemas.microsoft.com/office/drawing/2014/main" id="{71390DF6-7668-55D0-69CD-C6A82A74D6E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05.03.2024</a:t>
            </a:r>
            <a:endParaRPr lang="de-CH" dirty="0"/>
          </a:p>
        </p:txBody>
      </p:sp>
      <p:sp>
        <p:nvSpPr>
          <p:cNvPr id="3" name="Text Placeholder 2"/>
          <p:cNvSpPr>
            <a:spLocks noGrp="1"/>
          </p:cNvSpPr>
          <p:nvPr>
            <p:ph type="body" idx="1"/>
          </p:nvPr>
        </p:nvSpPr>
        <p:spPr>
          <a:xfrm>
            <a:off x="720000" y="1764000"/>
            <a:ext cx="10752000" cy="4536000"/>
          </a:xfrm>
          <a:prstGeom prst="rect">
            <a:avLst/>
          </a:prstGeom>
        </p:spPr>
        <p:txBody>
          <a:bodyPr vert="horz" lIns="0" tIns="0" rIns="0" bIns="0" rtlCol="0">
            <a:noAutofit/>
          </a:bodyPr>
          <a:lstStyle/>
          <a:p>
            <a:pPr lvl="0"/>
            <a:r>
              <a:rPr lang="de-CH" noProof="0" dirty="0"/>
              <a:t>Mastertextformat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9" name="Textfeld 8">
            <a:extLst>
              <a:ext uri="{FF2B5EF4-FFF2-40B4-BE49-F238E27FC236}">
                <a16:creationId xmlns:a16="http://schemas.microsoft.com/office/drawing/2014/main" id="{1DA085B8-57C8-C083-20EE-19BEA8D1CEF4}"/>
              </a:ext>
            </a:extLst>
          </p:cNvPr>
          <p:cNvSpPr txBox="1"/>
          <p:nvPr userDrawn="1"/>
        </p:nvSpPr>
        <p:spPr>
          <a:xfrm>
            <a:off x="9600001" y="612006"/>
            <a:ext cx="1488000" cy="276999"/>
          </a:xfrm>
          <a:prstGeom prst="rect">
            <a:avLst/>
          </a:prstGeom>
          <a:noFill/>
        </p:spPr>
        <p:txBody>
          <a:bodyPr wrap="square" lIns="0" tIns="0" rIns="0" bIns="0" rtlCol="0">
            <a:spAutoFit/>
          </a:bodyPr>
          <a:lstStyle/>
          <a:p>
            <a:pPr algn="r"/>
            <a:r>
              <a:rPr lang="de-CH" sz="900" noProof="0" dirty="0">
                <a:latin typeface="Arial" panose="020B0604020202020204" pitchFamily="34" charset="0"/>
                <a:cs typeface="Arial" panose="020B0604020202020204" pitchFamily="34" charset="0"/>
              </a:rPr>
              <a:t>Page </a:t>
            </a:r>
            <a:fld id="{D20C0726-CFBD-4056-80AF-7237987B2AF3}" type="slidenum">
              <a:rPr lang="de-CH" sz="900" noProof="0" smtClean="0">
                <a:latin typeface="Arial" panose="020B0604020202020204" pitchFamily="34" charset="0"/>
                <a:cs typeface="Arial" panose="020B0604020202020204" pitchFamily="34" charset="0"/>
              </a:rPr>
              <a:t>‹Nr.›</a:t>
            </a:fld>
            <a:endParaRPr lang="de-CH" sz="900" noProof="0" dirty="0">
              <a:latin typeface="Arial" panose="020B0604020202020204" pitchFamily="34" charset="0"/>
              <a:cs typeface="Arial" panose="020B0604020202020204" pitchFamily="34" charset="0"/>
            </a:endParaRPr>
          </a:p>
          <a:p>
            <a:pPr algn="r"/>
            <a:r>
              <a:rPr lang="de-CH" sz="900" noProof="0" dirty="0">
                <a:solidFill>
                  <a:srgbClr val="576F85"/>
                </a:solidFill>
                <a:latin typeface="Arial" panose="020B0604020202020204" pitchFamily="34" charset="0"/>
                <a:cs typeface="Arial" panose="020B0604020202020204" pitchFamily="34" charset="0"/>
              </a:rPr>
              <a:t>19.05.2026</a:t>
            </a:r>
          </a:p>
        </p:txBody>
      </p:sp>
      <p:sp>
        <p:nvSpPr>
          <p:cNvPr id="2" name="Title Placeholder 1"/>
          <p:cNvSpPr>
            <a:spLocks noGrp="1"/>
          </p:cNvSpPr>
          <p:nvPr>
            <p:ph type="title"/>
          </p:nvPr>
        </p:nvSpPr>
        <p:spPr>
          <a:xfrm>
            <a:off x="720000" y="576000"/>
            <a:ext cx="10752000" cy="1152000"/>
          </a:xfrm>
          <a:prstGeom prst="rect">
            <a:avLst/>
          </a:prstGeom>
        </p:spPr>
        <p:txBody>
          <a:bodyPr vert="horz" lIns="0" tIns="0" rIns="0" bIns="0" rtlCol="0" anchor="ctr">
            <a:noAutofit/>
          </a:bodyPr>
          <a:lstStyle/>
          <a:p>
            <a:r>
              <a:rPr lang="de-CH" noProof="0" dirty="0"/>
              <a:t>Mastertitelformat bearbeiten</a:t>
            </a:r>
          </a:p>
        </p:txBody>
      </p:sp>
      <p:cxnSp>
        <p:nvCxnSpPr>
          <p:cNvPr id="7" name="Gerader Verbinder 6">
            <a:extLst>
              <a:ext uri="{FF2B5EF4-FFF2-40B4-BE49-F238E27FC236}">
                <a16:creationId xmlns:a16="http://schemas.microsoft.com/office/drawing/2014/main" id="{EAFEF553-1981-1934-8E29-5B626C0AA48B}"/>
              </a:ext>
            </a:extLst>
          </p:cNvPr>
          <p:cNvCxnSpPr/>
          <p:nvPr userDrawn="1"/>
        </p:nvCxnSpPr>
        <p:spPr>
          <a:xfrm>
            <a:off x="717464" y="540000"/>
            <a:ext cx="10752000"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Grafik 4" descr="Ein Bild, das Text enthält.&#10;&#10;Automatisch generierte Beschreibung">
            <a:extLst>
              <a:ext uri="{FF2B5EF4-FFF2-40B4-BE49-F238E27FC236}">
                <a16:creationId xmlns:a16="http://schemas.microsoft.com/office/drawing/2014/main" id="{68E1386D-917D-E698-B763-EF3EE28379B4}"/>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11280576" y="637673"/>
            <a:ext cx="187200" cy="219187"/>
          </a:xfrm>
          <a:prstGeom prst="rect">
            <a:avLst/>
          </a:prstGeom>
        </p:spPr>
      </p:pic>
    </p:spTree>
    <p:extLst>
      <p:ext uri="{BB962C8B-B14F-4D97-AF65-F5344CB8AC3E}">
        <p14:creationId xmlns:p14="http://schemas.microsoft.com/office/powerpoint/2010/main" val="16107512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Lst>
  <p:hf sldNum="0" hdr="0" ftr="0" dt="0"/>
  <p:txStyles>
    <p:titleStyle>
      <a:lvl1pPr algn="l" defTabSz="540000" rtl="0" eaLnBrk="1" latinLnBrk="0" hangingPunct="1">
        <a:lnSpc>
          <a:spcPct val="120000"/>
        </a:lnSpc>
        <a:spcBef>
          <a:spcPct val="0"/>
        </a:spcBef>
        <a:buNone/>
        <a:defRPr sz="22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360000" rtl="0" eaLnBrk="1" latinLnBrk="0" hangingPunct="1">
        <a:lnSpc>
          <a:spcPct val="120000"/>
        </a:lnSpc>
        <a:spcBef>
          <a:spcPts val="0"/>
        </a:spcBef>
        <a:buFont typeface="Arial" panose="020B0604020202020204" pitchFamily="34" charset="0"/>
        <a:buNone/>
        <a:defRPr sz="1600"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platform.transitionmonitor.com/suisse/en/" TargetMode="Externa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platform.transitionmonitor.com/suisse/en/"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mailto:climate-test@fpre.ch" TargetMode="External"/><Relationship Id="rId2" Type="http://schemas.openxmlformats.org/officeDocument/2006/relationships/hyperlink" Target="mailto:climatetest2026@theiafinance.org" TargetMode="Externa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bafu.admin.ch/pacta-klimates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climate-test@fpre.ch"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hyperlink" Target="https://platform.transitionmonitor.com/suisse/" TargetMode="External"/><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hyperlink" Target="https://www.bafu.admin.ch/test-climatique-pacta"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atacenters.microsoft.com/globe/explore/?info=region_switzerlandnorth" TargetMode="External"/><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hyperlink" Target="https://platform.transitionmonitor.com/suisse/"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hyperlink" Target="https://www.fedlex.admin.ch/eli/fga/2022/2403/d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fedlex.admin.ch/eli/cc/2024/772/d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hyperlink" Target="https://platform.transitionmonitor.com/suisse/" TargetMode="External"/><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4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hyperlink" Target="mailto:climate-test@fpre.ch" TargetMode="External"/><Relationship Id="rId2" Type="http://schemas.openxmlformats.org/officeDocument/2006/relationships/hyperlink" Target="https://www.bafu.admin.ch/test-climatique-pacta" TargetMode="Externa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sv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svg"/></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8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1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hyperlink" Target="mailto:silvia.ruprecht@bafu.admin.ch" TargetMode="External"/><Relationship Id="rId5" Type="http://schemas.openxmlformats.org/officeDocument/2006/relationships/hyperlink" Target="http://www.bafu.admin.ch/climat-et-marche-financier" TargetMode="External"/><Relationship Id="rId4" Type="http://schemas.openxmlformats.org/officeDocument/2006/relationships/hyperlink" Target="http://www.bafu.admin.ch/test-climatique-pac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6">
            <a:extLst>
              <a:ext uri="{FF2B5EF4-FFF2-40B4-BE49-F238E27FC236}">
                <a16:creationId xmlns:a16="http://schemas.microsoft.com/office/drawing/2014/main" id="{38FF22DD-672C-FE63-ACAB-628F46E6EAD4}"/>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24484" r="-1180" b="38714"/>
          <a:stretch/>
        </p:blipFill>
        <p:spPr bwMode="auto">
          <a:xfrm>
            <a:off x="-171797" y="1297268"/>
            <a:ext cx="12535592" cy="6007331"/>
          </a:xfrm>
          <a:prstGeom prst="rect">
            <a:avLst/>
          </a:prstGeom>
          <a:noFill/>
          <a:ln w="9525">
            <a:noFill/>
            <a:miter lim="800000"/>
            <a:headEnd/>
            <a:tailEnd/>
          </a:ln>
          <a:effectLst/>
        </p:spPr>
      </p:pic>
      <p:sp>
        <p:nvSpPr>
          <p:cNvPr id="12" name="Rectangle 17">
            <a:extLst>
              <a:ext uri="{FF2B5EF4-FFF2-40B4-BE49-F238E27FC236}">
                <a16:creationId xmlns:a16="http://schemas.microsoft.com/office/drawing/2014/main" id="{530B47D6-B533-A01F-2DFD-AEC0E0876DE7}"/>
              </a:ext>
            </a:extLst>
          </p:cNvPr>
          <p:cNvSpPr/>
          <p:nvPr/>
        </p:nvSpPr>
        <p:spPr>
          <a:xfrm>
            <a:off x="4668253" y="2310651"/>
            <a:ext cx="7523747" cy="2462213"/>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Foliennummernplatzhalter 2">
            <a:extLst>
              <a:ext uri="{FF2B5EF4-FFF2-40B4-BE49-F238E27FC236}">
                <a16:creationId xmlns:a16="http://schemas.microsoft.com/office/drawing/2014/main" id="{C3E8BA70-6BEC-4B65-B242-50822C33DED7}"/>
              </a:ext>
            </a:extLst>
          </p:cNvPr>
          <p:cNvSpPr>
            <a:spLocks noGrp="1"/>
          </p:cNvSpPr>
          <p:nvPr>
            <p:ph type="sldNum" sz="quarter" idx="4294967295"/>
          </p:nvPr>
        </p:nvSpPr>
        <p:spPr>
          <a:xfrm>
            <a:off x="11598275" y="6340475"/>
            <a:ext cx="593725" cy="180975"/>
          </a:xfrm>
        </p:spPr>
        <p:txBody>
          <a:bodyPr/>
          <a:lstStyle/>
          <a:p>
            <a:pPr defTabSz="1219170" eaLnBrk="0" fontAlgn="base" hangingPunct="0">
              <a:spcBef>
                <a:spcPct val="0"/>
              </a:spcBef>
              <a:spcAft>
                <a:spcPct val="0"/>
              </a:spcAft>
            </a:pPr>
            <a:fld id="{7D21FFDD-132D-4B5B-AD6B-BCC06A41D268}" type="slidenum">
              <a:rPr lang="de-CH">
                <a:solidFill>
                  <a:prstClr val="black"/>
                </a:solidFill>
                <a:latin typeface="Arial"/>
              </a:rPr>
              <a:t>1</a:t>
            </a:fld>
            <a:endParaRPr lang="de-CH" dirty="0">
              <a:solidFill>
                <a:prstClr val="black"/>
              </a:solidFill>
              <a:latin typeface="Arial"/>
            </a:endParaRPr>
          </a:p>
        </p:txBody>
      </p:sp>
      <p:sp>
        <p:nvSpPr>
          <p:cNvPr id="13" name="Textfeld 12">
            <a:extLst>
              <a:ext uri="{FF2B5EF4-FFF2-40B4-BE49-F238E27FC236}">
                <a16:creationId xmlns:a16="http://schemas.microsoft.com/office/drawing/2014/main" id="{62409013-6C8D-53A5-408E-C5B1416EBC38}"/>
              </a:ext>
            </a:extLst>
          </p:cNvPr>
          <p:cNvSpPr txBox="1"/>
          <p:nvPr/>
        </p:nvSpPr>
        <p:spPr>
          <a:xfrm>
            <a:off x="4864328" y="2384655"/>
            <a:ext cx="7157471" cy="270843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4000" b="1" i="0" u="none" strike="noStrike" kern="1200" cap="none" spc="0" normalizeH="0" baseline="0" noProof="0" dirty="0">
                <a:ln>
                  <a:noFill/>
                </a:ln>
                <a:solidFill>
                  <a:prstClr val="white"/>
                </a:solidFill>
                <a:effectLst/>
                <a:uLnTx/>
                <a:uFillTx/>
                <a:latin typeface="Arial"/>
                <a:ea typeface="+mn-ea"/>
                <a:cs typeface="+mn-cs"/>
              </a:rPr>
              <a:t>Climate Test 2026 for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4000" b="1" i="0" u="none" strike="noStrike" kern="1200" cap="none" spc="0" normalizeH="0" baseline="0" noProof="0" dirty="0">
                <a:ln>
                  <a:noFill/>
                </a:ln>
                <a:solidFill>
                  <a:prstClr val="white"/>
                </a:solidFill>
                <a:effectLst/>
                <a:uLnTx/>
                <a:uFillTx/>
                <a:latin typeface="Arial"/>
                <a:ea typeface="+mn-ea"/>
                <a:cs typeface="+mn-cs"/>
              </a:rPr>
              <a:t>Swiss financial market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1">
                <a:ln>
                  <a:noFill/>
                </a:ln>
                <a:solidFill>
                  <a:prstClr val="white"/>
                </a:solidFill>
                <a:effectLst/>
                <a:uLnTx/>
                <a:uFillTx/>
                <a:latin typeface="Arial"/>
                <a:ea typeface="+mn-ea"/>
                <a:cs typeface="+mn-cs"/>
              </a:rPr>
              <a:t>Introductory webinar</a:t>
            </a:r>
          </a:p>
          <a:p>
            <a:pPr marL="0" marR="0" lvl="0" indent="0" algn="l" defTabSz="914400" rtl="0" eaLnBrk="0" fontAlgn="base" latinLnBrk="0" hangingPunct="0">
              <a:lnSpc>
                <a:spcPct val="100000"/>
              </a:lnSpc>
              <a:spcBef>
                <a:spcPct val="0"/>
              </a:spcBef>
              <a:spcAft>
                <a:spcPct val="0"/>
              </a:spcAft>
              <a:buClrTx/>
              <a:buSzTx/>
              <a:buFontTx/>
              <a:buNone/>
              <a:tabLst/>
              <a:defRPr/>
            </a:pPr>
            <a:r>
              <a:rPr lang="de-CH" sz="2400" dirty="0">
                <a:solidFill>
                  <a:prstClr val="white"/>
                </a:solidFill>
                <a:latin typeface="Arial"/>
              </a:rPr>
              <a:t>20</a:t>
            </a:r>
            <a:r>
              <a:rPr kumimoji="0" lang="de-CH" sz="2400" b="0" i="0" u="none" strike="noStrike" kern="1200" cap="none" spc="0" normalizeH="0" baseline="0" noProof="0" dirty="0">
                <a:ln>
                  <a:noFill/>
                </a:ln>
                <a:solidFill>
                  <a:prstClr val="white"/>
                </a:solidFill>
                <a:effectLst/>
                <a:uLnTx/>
                <a:uFillTx/>
                <a:latin typeface="Arial"/>
                <a:ea typeface="+mn-ea"/>
                <a:cs typeface="+mn-cs"/>
              </a:rPr>
              <a:t> May 2026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05052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8658C0-4E0C-5440-EC44-E51A7FE73706}"/>
              </a:ext>
            </a:extLst>
          </p:cNvPr>
          <p:cNvSpPr txBox="1"/>
          <p:nvPr/>
        </p:nvSpPr>
        <p:spPr>
          <a:xfrm>
            <a:off x="6481450" y="991416"/>
            <a:ext cx="5223711" cy="461665"/>
          </a:xfrm>
          <a:prstGeom prst="rect">
            <a:avLst/>
          </a:prstGeom>
          <a:solidFill>
            <a:srgbClr val="1B324F"/>
          </a:solidFill>
          <a:ln>
            <a:solidFill>
              <a:srgbClr val="002060"/>
            </a:solidFill>
          </a:ln>
        </p:spPr>
        <p:txBody>
          <a:bodyPr wrap="square" rtlCol="0">
            <a:spAutoFit/>
          </a:bodyPr>
          <a:lstStyle/>
          <a:p>
            <a:pPr algn="ctr" defTabSz="457189"/>
            <a:r>
              <a:rPr lang="de-DE" sz="2400" b="1" dirty="0" err="1">
                <a:solidFill>
                  <a:srgbClr val="FFFFFF"/>
                </a:solidFill>
                <a:latin typeface="Roboto"/>
              </a:rPr>
              <a:t>Participant reports</a:t>
            </a:r>
            <a:endParaRPr lang="en-US" sz="2400" b="1" dirty="0">
              <a:solidFill>
                <a:srgbClr val="FFFFFF"/>
              </a:solidFill>
              <a:latin typeface="Roboto"/>
            </a:endParaRPr>
          </a:p>
        </p:txBody>
      </p:sp>
      <p:sp>
        <p:nvSpPr>
          <p:cNvPr id="7" name="TextBox 6">
            <a:extLst>
              <a:ext uri="{FF2B5EF4-FFF2-40B4-BE49-F238E27FC236}">
                <a16:creationId xmlns:a16="http://schemas.microsoft.com/office/drawing/2014/main" id="{3A54B02B-EA0A-ADD0-E231-3CDCD84BC9AB}"/>
              </a:ext>
            </a:extLst>
          </p:cNvPr>
          <p:cNvSpPr txBox="1"/>
          <p:nvPr/>
        </p:nvSpPr>
        <p:spPr>
          <a:xfrm>
            <a:off x="1717964" y="991417"/>
            <a:ext cx="4510487" cy="461665"/>
          </a:xfrm>
          <a:prstGeom prst="rect">
            <a:avLst/>
          </a:prstGeom>
          <a:solidFill>
            <a:srgbClr val="1B324F"/>
          </a:solidFill>
          <a:ln>
            <a:solidFill>
              <a:srgbClr val="002060"/>
            </a:solidFill>
          </a:ln>
        </p:spPr>
        <p:txBody>
          <a:bodyPr wrap="square" rtlCol="0">
            <a:spAutoFit/>
          </a:bodyPr>
          <a:lstStyle/>
          <a:p>
            <a:pPr algn="ctr" defTabSz="457189"/>
            <a:r>
              <a:rPr lang="de-DE" sz="2400" b="1" dirty="0">
                <a:solidFill>
                  <a:srgbClr val="FFFFFF"/>
                </a:solidFill>
                <a:latin typeface="Roboto"/>
              </a:rPr>
              <a:t>General report</a:t>
            </a:r>
            <a:endParaRPr lang="en-US" sz="2400" b="1" dirty="0">
              <a:solidFill>
                <a:srgbClr val="FFFFFF"/>
              </a:solidFill>
              <a:latin typeface="Roboto"/>
            </a:endParaRPr>
          </a:p>
        </p:txBody>
      </p:sp>
      <p:sp>
        <p:nvSpPr>
          <p:cNvPr id="8" name="TextBox 7">
            <a:extLst>
              <a:ext uri="{FF2B5EF4-FFF2-40B4-BE49-F238E27FC236}">
                <a16:creationId xmlns:a16="http://schemas.microsoft.com/office/drawing/2014/main" id="{23B79563-2B48-6A51-FDCA-BEB9E378BD74}"/>
              </a:ext>
            </a:extLst>
          </p:cNvPr>
          <p:cNvSpPr txBox="1"/>
          <p:nvPr/>
        </p:nvSpPr>
        <p:spPr>
          <a:xfrm>
            <a:off x="6481450" y="1631191"/>
            <a:ext cx="2571749" cy="4524315"/>
          </a:xfrm>
          <a:prstGeom prst="rect">
            <a:avLst/>
          </a:prstGeom>
          <a:noFill/>
          <a:ln>
            <a:solidFill>
              <a:srgbClr val="3B6485"/>
            </a:solidFill>
          </a:ln>
        </p:spPr>
        <p:txBody>
          <a:bodyPr wrap="square" rtlCol="0">
            <a:spAutoFit/>
          </a:bodyPr>
          <a:lstStyle/>
          <a:p>
            <a:pPr defTabSz="457189"/>
            <a:r>
              <a:rPr lang="de-DE" sz="2400" b="1" dirty="0">
                <a:solidFill>
                  <a:srgbClr val="1B324F"/>
                </a:solidFill>
                <a:latin typeface="Roboto"/>
              </a:rPr>
              <a:t>PDF report per portfolio </a:t>
            </a:r>
          </a:p>
          <a:p>
            <a:pPr marL="285744" indent="-285744" defTabSz="457189">
              <a:buFont typeface="Arial" panose="020B0604020202020204" pitchFamily="34" charset="0"/>
              <a:buChar char="•"/>
            </a:pPr>
            <a:endParaRPr lang="de-DE" sz="2400" dirty="0">
              <a:solidFill>
                <a:srgbClr val="1B324F"/>
              </a:solidFill>
              <a:latin typeface="Roboto"/>
            </a:endParaRPr>
          </a:p>
          <a:p>
            <a:pPr marL="285744" indent="-285744" defTabSz="457189">
              <a:buFont typeface="Arial" panose="020B0604020202020204" pitchFamily="34" charset="0"/>
              <a:buChar char="•"/>
            </a:pPr>
            <a:r>
              <a:rPr lang="de-DE" sz="2400" dirty="0">
                <a:solidFill>
                  <a:srgbClr val="1B324F"/>
                </a:solidFill>
                <a:latin typeface="Roboto"/>
              </a:rPr>
              <a:t>Automatically generated</a:t>
            </a:r>
          </a:p>
          <a:p>
            <a:pPr marL="285744" indent="-285744" defTabSz="457189">
              <a:buFont typeface="Arial" panose="020B0604020202020204" pitchFamily="34" charset="0"/>
              <a:buChar char="•"/>
            </a:pPr>
            <a:r>
              <a:rPr lang="de-DE" sz="2400" dirty="0">
                <a:solidFill>
                  <a:srgbClr val="1B324F"/>
                </a:solidFill>
                <a:latin typeface="Roboto"/>
              </a:rPr>
              <a:t>Separate </a:t>
            </a:r>
            <a:r>
              <a:rPr lang="de-DE" sz="2400" b="1" dirty="0">
                <a:solidFill>
                  <a:srgbClr val="1B324F"/>
                </a:solidFill>
                <a:latin typeface="Roboto"/>
              </a:rPr>
              <a:t>for each asset class</a:t>
            </a:r>
          </a:p>
          <a:p>
            <a:pPr marL="285744" indent="-285744" defTabSz="457189">
              <a:buFont typeface="Arial" panose="020B0604020202020204" pitchFamily="34" charset="0"/>
              <a:buChar char="•"/>
            </a:pPr>
            <a:r>
              <a:rPr lang="de-DE" sz="2400" dirty="0">
                <a:solidFill>
                  <a:srgbClr val="1B324F"/>
                </a:solidFill>
                <a:latin typeface="Roboto"/>
              </a:rPr>
              <a:t>In-depth key figures</a:t>
            </a:r>
          </a:p>
          <a:p>
            <a:pPr marL="285744" indent="-285744" defTabSz="457189">
              <a:buFont typeface="Arial" panose="020B0604020202020204" pitchFamily="34" charset="0"/>
              <a:buChar char="•"/>
            </a:pPr>
            <a:r>
              <a:rPr lang="de-DE" sz="2400" b="1" dirty="0">
                <a:solidFill>
                  <a:srgbClr val="1B324F"/>
                </a:solidFill>
                <a:latin typeface="Roboto"/>
              </a:rPr>
              <a:t>Climate input </a:t>
            </a:r>
            <a:r>
              <a:rPr lang="de-DE" sz="2400" b="1" dirty="0" err="1">
                <a:solidFill>
                  <a:srgbClr val="1B324F"/>
                </a:solidFill>
                <a:latin typeface="Roboto"/>
              </a:rPr>
              <a:t>data</a:t>
            </a:r>
            <a:r>
              <a:rPr lang="de-DE" sz="2400" b="1" dirty="0">
                <a:solidFill>
                  <a:srgbClr val="1B324F"/>
                </a:solidFill>
                <a:latin typeface="Roboto"/>
              </a:rPr>
              <a:t> </a:t>
            </a:r>
            <a:r>
              <a:rPr lang="de-DE" sz="2400" dirty="0" err="1">
                <a:solidFill>
                  <a:srgbClr val="1B324F"/>
                </a:solidFill>
                <a:latin typeface="Roboto"/>
              </a:rPr>
              <a:t>available</a:t>
            </a:r>
            <a:endParaRPr lang="de-DE" sz="2400" dirty="0">
              <a:solidFill>
                <a:srgbClr val="1B324F"/>
              </a:solidFill>
              <a:latin typeface="Roboto"/>
            </a:endParaRPr>
          </a:p>
        </p:txBody>
      </p:sp>
      <p:sp>
        <p:nvSpPr>
          <p:cNvPr id="13" name="TextBox 12">
            <a:extLst>
              <a:ext uri="{FF2B5EF4-FFF2-40B4-BE49-F238E27FC236}">
                <a16:creationId xmlns:a16="http://schemas.microsoft.com/office/drawing/2014/main" id="{0D6FBC46-2940-5859-3CEB-49E72135B48A}"/>
              </a:ext>
            </a:extLst>
          </p:cNvPr>
          <p:cNvSpPr txBox="1"/>
          <p:nvPr/>
        </p:nvSpPr>
        <p:spPr>
          <a:xfrm>
            <a:off x="9133410" y="1631193"/>
            <a:ext cx="2571752" cy="4524315"/>
          </a:xfrm>
          <a:prstGeom prst="rect">
            <a:avLst/>
          </a:prstGeom>
          <a:noFill/>
          <a:ln>
            <a:solidFill>
              <a:srgbClr val="3B6485"/>
            </a:solidFill>
          </a:ln>
        </p:spPr>
        <p:txBody>
          <a:bodyPr wrap="square" rtlCol="0">
            <a:spAutoFit/>
          </a:bodyPr>
          <a:lstStyle/>
          <a:p>
            <a:pPr defTabSz="457189"/>
            <a:r>
              <a:rPr lang="de-DE" sz="2400" b="1" dirty="0">
                <a:solidFill>
                  <a:srgbClr val="1B324F"/>
                </a:solidFill>
                <a:latin typeface="Roboto"/>
              </a:rPr>
              <a:t>Summary per FI</a:t>
            </a:r>
          </a:p>
          <a:p>
            <a:pPr defTabSz="457189"/>
            <a:endParaRPr lang="de-DE" sz="2400" dirty="0">
              <a:solidFill>
                <a:srgbClr val="1B324F"/>
              </a:solidFill>
              <a:latin typeface="Roboto"/>
            </a:endParaRPr>
          </a:p>
          <a:p>
            <a:pPr marL="285744" indent="-285744" defTabSz="457189">
              <a:buFont typeface="Arial" panose="020B0604020202020204" pitchFamily="34" charset="0"/>
              <a:buChar char="•"/>
            </a:pPr>
            <a:r>
              <a:rPr lang="de-DE" sz="2400" dirty="0">
                <a:solidFill>
                  <a:srgbClr val="1B324F"/>
                </a:solidFill>
                <a:latin typeface="Roboto"/>
              </a:rPr>
              <a:t>Automatically generated</a:t>
            </a:r>
          </a:p>
          <a:p>
            <a:pPr marL="285744" indent="-285744" defTabSz="457189">
              <a:buFont typeface="Arial" panose="020B0604020202020204" pitchFamily="34" charset="0"/>
              <a:buChar char="•"/>
            </a:pPr>
            <a:r>
              <a:rPr lang="de-DE" sz="2400" dirty="0">
                <a:solidFill>
                  <a:srgbClr val="1B324F"/>
                </a:solidFill>
                <a:latin typeface="Roboto"/>
              </a:rPr>
              <a:t>Specific to each module</a:t>
            </a:r>
            <a:endParaRPr lang="de-DE" sz="2400" b="1" dirty="0">
              <a:solidFill>
                <a:srgbClr val="1B324F"/>
              </a:solidFill>
              <a:latin typeface="Roboto"/>
            </a:endParaRPr>
          </a:p>
          <a:p>
            <a:pPr marL="285744" indent="-285744" defTabSz="457189">
              <a:buFont typeface="Arial" panose="020B0604020202020204" pitchFamily="34" charset="0"/>
              <a:buChar char="•"/>
            </a:pPr>
            <a:r>
              <a:rPr lang="de-DE" sz="2400" dirty="0">
                <a:solidFill>
                  <a:srgbClr val="1B324F"/>
                </a:solidFill>
                <a:latin typeface="Roboto"/>
              </a:rPr>
              <a:t>Comparison with other participants</a:t>
            </a:r>
          </a:p>
          <a:p>
            <a:pPr marL="285744" indent="-285744" defTabSz="457189">
              <a:buFont typeface="Arial" panose="020B0604020202020204" pitchFamily="34" charset="0"/>
              <a:buChar char="•"/>
            </a:pPr>
            <a:r>
              <a:rPr lang="de-DE" sz="2400" dirty="0">
                <a:solidFill>
                  <a:srgbClr val="1B324F"/>
                </a:solidFill>
                <a:latin typeface="Roboto"/>
              </a:rPr>
              <a:t>Possible publication by FIs </a:t>
            </a:r>
          </a:p>
        </p:txBody>
      </p:sp>
      <p:sp>
        <p:nvSpPr>
          <p:cNvPr id="14" name="TextBox 13">
            <a:extLst>
              <a:ext uri="{FF2B5EF4-FFF2-40B4-BE49-F238E27FC236}">
                <a16:creationId xmlns:a16="http://schemas.microsoft.com/office/drawing/2014/main" id="{24AC4870-38D1-CDF2-4017-92FFFB609A85}"/>
              </a:ext>
            </a:extLst>
          </p:cNvPr>
          <p:cNvSpPr txBox="1"/>
          <p:nvPr/>
        </p:nvSpPr>
        <p:spPr>
          <a:xfrm>
            <a:off x="1717964" y="1657482"/>
            <a:ext cx="4510487" cy="4524315"/>
          </a:xfrm>
          <a:prstGeom prst="rect">
            <a:avLst/>
          </a:prstGeom>
          <a:noFill/>
          <a:ln>
            <a:solidFill>
              <a:srgbClr val="3B6485"/>
            </a:solidFill>
          </a:ln>
        </p:spPr>
        <p:txBody>
          <a:bodyPr wrap="square" rtlCol="0">
            <a:spAutoFit/>
          </a:bodyPr>
          <a:lstStyle/>
          <a:p>
            <a:pPr defTabSz="457189"/>
            <a:r>
              <a:rPr lang="de-DE" sz="2400" b="1" dirty="0">
                <a:solidFill>
                  <a:srgbClr val="1B324F"/>
                </a:solidFill>
                <a:latin typeface="Roboto"/>
              </a:rPr>
              <a:t>General report on the 2026 Climate Test for </a:t>
            </a:r>
            <a:r>
              <a:rPr lang="de-DE" sz="2400" b="1" dirty="0" err="1">
                <a:solidFill>
                  <a:srgbClr val="1B324F"/>
                </a:solidFill>
                <a:latin typeface="Roboto"/>
              </a:rPr>
              <a:t>Switzerland</a:t>
            </a:r>
            <a:endParaRPr lang="de-DE" sz="2400" dirty="0">
              <a:solidFill>
                <a:srgbClr val="1B324F"/>
              </a:solidFill>
              <a:latin typeface="Roboto"/>
            </a:endParaRPr>
          </a:p>
          <a:p>
            <a:pPr marL="285744" indent="-285744" defTabSz="457189">
              <a:buFont typeface="Arial" panose="020B0604020202020204" pitchFamily="34" charset="0"/>
              <a:buChar char="•"/>
            </a:pPr>
            <a:endParaRPr lang="de-DE" sz="2400" dirty="0">
              <a:solidFill>
                <a:srgbClr val="1B324F"/>
              </a:solidFill>
              <a:latin typeface="Roboto"/>
            </a:endParaRPr>
          </a:p>
          <a:p>
            <a:pPr marL="352425" indent="-352425" defTabSz="457189">
              <a:buFont typeface="Arial" panose="020B0604020202020204" pitchFamily="34" charset="0"/>
              <a:buChar char="•"/>
            </a:pPr>
            <a:r>
              <a:rPr lang="de-DE" sz="2400" dirty="0">
                <a:solidFill>
                  <a:srgbClr val="1B324F"/>
                </a:solidFill>
                <a:latin typeface="Roboto"/>
              </a:rPr>
              <a:t>Analysis of aggregated and anonymised data</a:t>
            </a:r>
          </a:p>
          <a:p>
            <a:pPr marL="352425" indent="-352425" defTabSz="457189">
              <a:buFont typeface="Arial" panose="020B0604020202020204" pitchFamily="34" charset="0"/>
              <a:buChar char="•"/>
            </a:pPr>
            <a:r>
              <a:rPr lang="de-DE" sz="2400" dirty="0">
                <a:solidFill>
                  <a:srgbClr val="1B324F"/>
                </a:solidFill>
                <a:latin typeface="Roboto"/>
              </a:rPr>
              <a:t>All asset classes tested </a:t>
            </a:r>
          </a:p>
          <a:p>
            <a:pPr marL="352425" indent="-352425" defTabSz="457189">
              <a:buFont typeface="Arial" panose="020B0604020202020204" pitchFamily="34" charset="0"/>
              <a:buChar char="•"/>
            </a:pPr>
            <a:r>
              <a:rPr lang="de-DE" sz="2400" dirty="0">
                <a:solidFill>
                  <a:srgbClr val="1B324F"/>
                </a:solidFill>
                <a:latin typeface="Roboto"/>
              </a:rPr>
              <a:t>Shows progress towards </a:t>
            </a:r>
            <a:r>
              <a:rPr lang="de-DE" sz="2400" dirty="0" err="1">
                <a:solidFill>
                  <a:srgbClr val="1B324F"/>
                </a:solidFill>
                <a:latin typeface="Roboto"/>
              </a:rPr>
              <a:t>climate</a:t>
            </a:r>
            <a:r>
              <a:rPr lang="de-DE" sz="2400" dirty="0">
                <a:solidFill>
                  <a:srgbClr val="1B324F"/>
                </a:solidFill>
                <a:latin typeface="Roboto"/>
              </a:rPr>
              <a:t> </a:t>
            </a:r>
            <a:r>
              <a:rPr lang="de-DE" sz="2400" dirty="0" err="1">
                <a:solidFill>
                  <a:srgbClr val="1B324F"/>
                </a:solidFill>
                <a:latin typeface="Roboto"/>
              </a:rPr>
              <a:t>targets</a:t>
            </a:r>
            <a:endParaRPr lang="de-DE" sz="2400" dirty="0">
              <a:solidFill>
                <a:srgbClr val="1B324F"/>
              </a:solidFill>
              <a:latin typeface="Roboto"/>
            </a:endParaRPr>
          </a:p>
          <a:p>
            <a:pPr marL="360363" indent="-360363" defTabSz="457189"/>
            <a:r>
              <a:rPr lang="de-DE" sz="2400" dirty="0">
                <a:solidFill>
                  <a:srgbClr val="1B324F"/>
                </a:solidFill>
                <a:latin typeface="Roboto"/>
              </a:rPr>
              <a:t>	and </a:t>
            </a:r>
            <a:r>
              <a:rPr lang="de-DE" sz="2400" dirty="0" err="1">
                <a:solidFill>
                  <a:srgbClr val="1B324F"/>
                </a:solidFill>
                <a:latin typeface="Roboto"/>
              </a:rPr>
              <a:t>compared</a:t>
            </a:r>
            <a:r>
              <a:rPr lang="de-DE" sz="2400" dirty="0">
                <a:solidFill>
                  <a:srgbClr val="1B324F"/>
                </a:solidFill>
                <a:latin typeface="Roboto"/>
              </a:rPr>
              <a:t> </a:t>
            </a:r>
          </a:p>
          <a:p>
            <a:pPr marL="360363" indent="-360363" defTabSz="457189"/>
            <a:r>
              <a:rPr lang="de-DE" sz="2400" dirty="0">
                <a:solidFill>
                  <a:srgbClr val="1B324F"/>
                </a:solidFill>
                <a:latin typeface="Roboto"/>
              </a:rPr>
              <a:t>	</a:t>
            </a:r>
            <a:r>
              <a:rPr lang="de-DE" sz="2400" dirty="0" err="1">
                <a:solidFill>
                  <a:srgbClr val="1B324F"/>
                </a:solidFill>
                <a:latin typeface="Roboto"/>
              </a:rPr>
              <a:t>to</a:t>
            </a:r>
            <a:r>
              <a:rPr lang="de-DE" sz="2400" dirty="0">
                <a:solidFill>
                  <a:srgbClr val="1B324F"/>
                </a:solidFill>
                <a:latin typeface="Roboto"/>
              </a:rPr>
              <a:t> 2024 </a:t>
            </a:r>
          </a:p>
          <a:p>
            <a:pPr marL="352425" indent="-352425" defTabSz="457189">
              <a:buFont typeface="Arial" panose="020B0604020202020204" pitchFamily="34" charset="0"/>
              <a:buChar char="•"/>
            </a:pPr>
            <a:r>
              <a:rPr lang="de-DE" sz="2400" dirty="0" err="1">
                <a:solidFill>
                  <a:srgbClr val="1B324F"/>
                </a:solidFill>
                <a:latin typeface="Roboto"/>
              </a:rPr>
              <a:t>Published</a:t>
            </a:r>
            <a:r>
              <a:rPr lang="de-DE" sz="2400" dirty="0">
                <a:solidFill>
                  <a:srgbClr val="1B324F"/>
                </a:solidFill>
                <a:latin typeface="Roboto"/>
              </a:rPr>
              <a:t> </a:t>
            </a:r>
            <a:r>
              <a:rPr lang="de-DE" sz="2400" dirty="0" err="1">
                <a:solidFill>
                  <a:srgbClr val="1B324F"/>
                </a:solidFill>
                <a:latin typeface="Roboto"/>
              </a:rPr>
              <a:t>by</a:t>
            </a:r>
            <a:r>
              <a:rPr lang="de-DE" sz="2400" dirty="0">
                <a:solidFill>
                  <a:srgbClr val="1B324F"/>
                </a:solidFill>
                <a:latin typeface="Roboto"/>
              </a:rPr>
              <a:t> </a:t>
            </a:r>
          </a:p>
          <a:p>
            <a:pPr marL="360363" indent="-360363" defTabSz="457189"/>
            <a:r>
              <a:rPr lang="de-DE" sz="2400" dirty="0">
                <a:solidFill>
                  <a:srgbClr val="1B324F"/>
                </a:solidFill>
                <a:latin typeface="Roboto"/>
              </a:rPr>
              <a:t>	FOEN</a:t>
            </a:r>
          </a:p>
        </p:txBody>
      </p:sp>
      <p:sp>
        <p:nvSpPr>
          <p:cNvPr id="26" name="Title 1">
            <a:extLst>
              <a:ext uri="{FF2B5EF4-FFF2-40B4-BE49-F238E27FC236}">
                <a16:creationId xmlns:a16="http://schemas.microsoft.com/office/drawing/2014/main" id="{C2EE130F-41FC-9D53-2A79-869EC14602A4}"/>
              </a:ext>
            </a:extLst>
          </p:cNvPr>
          <p:cNvSpPr>
            <a:spLocks noGrp="1"/>
          </p:cNvSpPr>
          <p:nvPr>
            <p:ph type="title"/>
          </p:nvPr>
        </p:nvSpPr>
        <p:spPr>
          <a:xfrm>
            <a:off x="1717964" y="171817"/>
            <a:ext cx="11456895" cy="551723"/>
          </a:xfrm>
        </p:spPr>
        <p:txBody>
          <a:bodyPr/>
          <a:lstStyle/>
          <a:p>
            <a:r>
              <a:rPr lang="en-AU" sz="3200" b="0" noProof="1">
                <a:solidFill>
                  <a:srgbClr val="375172"/>
                </a:solidFill>
              </a:rPr>
              <a:t>What test reports result?</a:t>
            </a:r>
          </a:p>
        </p:txBody>
      </p:sp>
      <p:pic>
        <p:nvPicPr>
          <p:cNvPr id="4" name="Picture 3" descr="A poster of a mountain range&#10;&#10;Description automatically generated">
            <a:extLst>
              <a:ext uri="{FF2B5EF4-FFF2-40B4-BE49-F238E27FC236}">
                <a16:creationId xmlns:a16="http://schemas.microsoft.com/office/drawing/2014/main" id="{54D5ED02-C32E-6F28-624A-AC43D0040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5257" y="4736846"/>
            <a:ext cx="1312275" cy="1701185"/>
          </a:xfrm>
          <a:prstGeom prst="rect">
            <a:avLst/>
          </a:prstGeom>
          <a:ln>
            <a:solidFill>
              <a:schemeClr val="tx2"/>
            </a:solidFill>
          </a:ln>
        </p:spPr>
      </p:pic>
      <p:pic>
        <p:nvPicPr>
          <p:cNvPr id="3" name="Grafik 2">
            <a:extLst>
              <a:ext uri="{FF2B5EF4-FFF2-40B4-BE49-F238E27FC236}">
                <a16:creationId xmlns:a16="http://schemas.microsoft.com/office/drawing/2014/main" id="{E60D9F3A-E51C-E6DE-8246-9368F50B9EED}"/>
              </a:ext>
            </a:extLst>
          </p:cNvPr>
          <p:cNvPicPr>
            <a:picLocks noChangeAspect="1"/>
          </p:cNvPicPr>
          <p:nvPr/>
        </p:nvPicPr>
        <p:blipFill>
          <a:blip r:embed="rId4"/>
          <a:stretch>
            <a:fillRect/>
          </a:stretch>
        </p:blipFill>
        <p:spPr>
          <a:xfrm>
            <a:off x="4806357" y="4963244"/>
            <a:ext cx="1336568" cy="1701185"/>
          </a:xfrm>
          <a:prstGeom prst="rect">
            <a:avLst/>
          </a:prstGeom>
          <a:ln>
            <a:solidFill>
              <a:schemeClr val="bg1">
                <a:lumMod val="65000"/>
              </a:schemeClr>
            </a:solidFill>
          </a:ln>
        </p:spPr>
      </p:pic>
    </p:spTree>
    <p:extLst>
      <p:ext uri="{BB962C8B-B14F-4D97-AF65-F5344CB8AC3E}">
        <p14:creationId xmlns:p14="http://schemas.microsoft.com/office/powerpoint/2010/main" val="75096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3" grpId="0" animBg="1"/>
      <p:bldP spid="1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88374-A9E3-426E-2F9A-559837F1D8D4}"/>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57C5512-E9D2-B070-E955-95212CBCB2E9}"/>
              </a:ext>
            </a:extLst>
          </p:cNvPr>
          <p:cNvSpPr>
            <a:spLocks noGrp="1"/>
          </p:cNvSpPr>
          <p:nvPr>
            <p:ph sz="quarter" idx="10"/>
          </p:nvPr>
        </p:nvSpPr>
        <p:spPr>
          <a:xfrm>
            <a:off x="1727202" y="952086"/>
            <a:ext cx="10208124" cy="5224125"/>
          </a:xfrm>
        </p:spPr>
        <p:txBody>
          <a:bodyPr/>
          <a:lstStyle/>
          <a:p>
            <a:r>
              <a:rPr lang="de-CH" sz="2400" b="1" dirty="0"/>
              <a:t>Real Estate/Mortgages</a:t>
            </a:r>
            <a:r>
              <a:rPr lang="de-CH" sz="2400" dirty="0"/>
              <a:t>: selective adjustments; NDA closely coordinated with </a:t>
            </a:r>
            <a:r>
              <a:rPr lang="de-CH" sz="2400" dirty="0" err="1"/>
              <a:t>the</a:t>
            </a:r>
            <a:r>
              <a:rPr lang="de-CH" sz="2400" dirty="0"/>
              <a:t> SBA</a:t>
            </a:r>
          </a:p>
          <a:p>
            <a:r>
              <a:rPr lang="de-CH" sz="2400" b="1" dirty="0"/>
              <a:t>Equities/corporate bonds</a:t>
            </a:r>
            <a:r>
              <a:rPr lang="de-CH" sz="2400" dirty="0"/>
              <a:t>: From breadth to depth; open-source </a:t>
            </a:r>
            <a:r>
              <a:rPr lang="de-CH" sz="2400" dirty="0" err="1"/>
              <a:t>climate</a:t>
            </a:r>
            <a:r>
              <a:rPr lang="de-CH" sz="2400" dirty="0"/>
              <a:t> </a:t>
            </a:r>
            <a:r>
              <a:rPr lang="de-CH" sz="2400" dirty="0" err="1"/>
              <a:t>input</a:t>
            </a:r>
            <a:r>
              <a:rPr lang="de-CH" sz="2400" dirty="0"/>
              <a:t> data for PACTA; climate scenarios (NGFS)</a:t>
            </a:r>
          </a:p>
          <a:p>
            <a:r>
              <a:rPr lang="de-CH" sz="2400" b="1" dirty="0"/>
              <a:t>Survey</a:t>
            </a:r>
            <a:r>
              <a:rPr lang="de-CH" sz="2400" dirty="0"/>
              <a:t>: broad consultation with associations and experts</a:t>
            </a:r>
          </a:p>
          <a:p>
            <a:r>
              <a:rPr lang="de-CH" sz="2400" b="1" dirty="0"/>
              <a:t>Opt-in</a:t>
            </a:r>
            <a:r>
              <a:rPr lang="de-CH" sz="2400" dirty="0"/>
              <a:t>: Biodiversity pilot module</a:t>
            </a:r>
          </a:p>
          <a:p>
            <a:endParaRPr lang="de-CH" sz="2400" dirty="0"/>
          </a:p>
          <a:p>
            <a:pPr marL="0" indent="0">
              <a:buNone/>
            </a:pPr>
            <a:r>
              <a:rPr lang="de-CH" sz="2400" b="1" dirty="0"/>
              <a:t>Procedural </a:t>
            </a:r>
            <a:r>
              <a:rPr lang="de-CH" sz="2400" dirty="0"/>
              <a:t>adjustments, in particular:</a:t>
            </a:r>
          </a:p>
          <a:p>
            <a:r>
              <a:rPr lang="de-CH" sz="2400" dirty="0"/>
              <a:t>Transparency; self-declaration </a:t>
            </a:r>
            <a:r>
              <a:rPr lang="de-CH" sz="2400" dirty="0" err="1"/>
              <a:t>of</a:t>
            </a:r>
            <a:r>
              <a:rPr lang="de-CH" sz="2400" dirty="0"/>
              <a:t> </a:t>
            </a:r>
            <a:r>
              <a:rPr lang="de-CH" sz="2400" dirty="0" err="1"/>
              <a:t>completeness</a:t>
            </a:r>
            <a:r>
              <a:rPr lang="de-CH" sz="2400" dirty="0"/>
              <a:t> </a:t>
            </a:r>
            <a:r>
              <a:rPr lang="de-CH" sz="2400" dirty="0" err="1"/>
              <a:t>of</a:t>
            </a:r>
            <a:r>
              <a:rPr lang="de-CH" sz="2400" dirty="0"/>
              <a:t> </a:t>
            </a:r>
            <a:r>
              <a:rPr lang="de-CH" sz="2400" dirty="0" err="1"/>
              <a:t>uploaded</a:t>
            </a:r>
            <a:r>
              <a:rPr lang="de-CH" sz="2400" dirty="0"/>
              <a:t> </a:t>
            </a:r>
            <a:r>
              <a:rPr lang="de-CH" sz="2400" dirty="0" err="1"/>
              <a:t>portfolios</a:t>
            </a:r>
            <a:endParaRPr lang="de-CH" sz="2400" dirty="0"/>
          </a:p>
          <a:p>
            <a:r>
              <a:rPr lang="de-CH" sz="2400" dirty="0"/>
              <a:t>Implementing partners located in Switzerland/EU </a:t>
            </a:r>
          </a:p>
          <a:p>
            <a:r>
              <a:rPr lang="de-CH" sz="2400" dirty="0"/>
              <a:t>Webinar </a:t>
            </a:r>
            <a:r>
              <a:rPr lang="de-CH" sz="2400" dirty="0" err="1"/>
              <a:t>as</a:t>
            </a:r>
            <a:r>
              <a:rPr lang="de-CH" sz="2400" dirty="0"/>
              <a:t> "</a:t>
            </a:r>
            <a:r>
              <a:rPr lang="de-CH" sz="2400" dirty="0" err="1"/>
              <a:t>educational</a:t>
            </a:r>
            <a:r>
              <a:rPr lang="de-CH" sz="2400" dirty="0"/>
              <a:t> </a:t>
            </a:r>
            <a:r>
              <a:rPr lang="de-CH" sz="2400" dirty="0" err="1"/>
              <a:t>videos</a:t>
            </a:r>
            <a:r>
              <a:rPr lang="de-CH" sz="2400" dirty="0"/>
              <a:t>" on </a:t>
            </a:r>
            <a:r>
              <a:rPr lang="de-CH" sz="2400" dirty="0" err="1"/>
              <a:t>the</a:t>
            </a:r>
            <a:r>
              <a:rPr lang="de-CH" sz="2400" dirty="0"/>
              <a:t> Transition Monitor </a:t>
            </a:r>
            <a:r>
              <a:rPr lang="de-CH" sz="2400" dirty="0" err="1"/>
              <a:t>Platform</a:t>
            </a:r>
            <a:endParaRPr lang="de-CH" sz="2400" dirty="0"/>
          </a:p>
          <a:p>
            <a:r>
              <a:rPr lang="de-CH" sz="2400" dirty="0"/>
              <a:t>Comprehensive briefing </a:t>
            </a:r>
            <a:r>
              <a:rPr lang="de-CH" sz="2400" dirty="0" err="1"/>
              <a:t>note</a:t>
            </a:r>
            <a:r>
              <a:rPr lang="de-CH" sz="2400" dirty="0"/>
              <a:t> with background information in GER/FR/EN</a:t>
            </a:r>
          </a:p>
        </p:txBody>
      </p:sp>
      <p:sp>
        <p:nvSpPr>
          <p:cNvPr id="3" name="Foliennummernplatzhalter 2">
            <a:extLst>
              <a:ext uri="{FF2B5EF4-FFF2-40B4-BE49-F238E27FC236}">
                <a16:creationId xmlns:a16="http://schemas.microsoft.com/office/drawing/2014/main" id="{469FA187-35DB-6C44-C288-A2162A1FC00C}"/>
              </a:ext>
            </a:extLst>
          </p:cNvPr>
          <p:cNvSpPr>
            <a:spLocks noGrp="1"/>
          </p:cNvSpPr>
          <p:nvPr>
            <p:ph type="sldNum" sz="quarter" idx="11"/>
          </p:nvPr>
        </p:nvSpPr>
        <p:spPr/>
        <p:txBody>
          <a:bodyPr/>
          <a:lstStyle/>
          <a:p>
            <a:fld id="{7D21FFDD-132D-4B5B-AD6B-BCC06A41D268}" type="slidenum">
              <a:rPr lang="de-CH" smtClean="0"/>
              <a:t>11</a:t>
            </a:fld>
            <a:endParaRPr lang="de-CH" dirty="0"/>
          </a:p>
        </p:txBody>
      </p:sp>
      <p:sp>
        <p:nvSpPr>
          <p:cNvPr id="5" name="Titel 22">
            <a:extLst>
              <a:ext uri="{FF2B5EF4-FFF2-40B4-BE49-F238E27FC236}">
                <a16:creationId xmlns:a16="http://schemas.microsoft.com/office/drawing/2014/main" id="{99D79786-79EC-8E1F-BCDB-20B094C590BE}"/>
              </a:ext>
            </a:extLst>
          </p:cNvPr>
          <p:cNvSpPr txBox="1">
            <a:spLocks/>
          </p:cNvSpPr>
          <p:nvPr/>
        </p:nvSpPr>
        <p:spPr bwMode="auto">
          <a:xfrm>
            <a:off x="1727200" y="231274"/>
            <a:ext cx="9972675" cy="555088"/>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algn="l" rtl="0" eaLnBrk="1" fontAlgn="base" hangingPunct="1">
              <a:lnSpc>
                <a:spcPts val="4800"/>
              </a:lnSpc>
              <a:spcBef>
                <a:spcPct val="0"/>
              </a:spcBef>
              <a:spcAft>
                <a:spcPct val="0"/>
              </a:spcAft>
              <a:defRPr sz="4267"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89" algn="l" rtl="0" eaLnBrk="1" fontAlgn="base" hangingPunct="1">
              <a:spcBef>
                <a:spcPct val="0"/>
              </a:spcBef>
              <a:spcAft>
                <a:spcPct val="0"/>
              </a:spcAft>
              <a:defRPr sz="3200" b="1">
                <a:solidFill>
                  <a:schemeClr val="tx1"/>
                </a:solidFill>
                <a:latin typeface="Arial" charset="0"/>
              </a:defRPr>
            </a:lvl6pPr>
            <a:lvl7pPr marL="914377" algn="l" rtl="0" eaLnBrk="1" fontAlgn="base" hangingPunct="1">
              <a:spcBef>
                <a:spcPct val="0"/>
              </a:spcBef>
              <a:spcAft>
                <a:spcPct val="0"/>
              </a:spcAft>
              <a:defRPr sz="3200" b="1">
                <a:solidFill>
                  <a:schemeClr val="tx1"/>
                </a:solidFill>
                <a:latin typeface="Arial" charset="0"/>
              </a:defRPr>
            </a:lvl7pPr>
            <a:lvl8pPr marL="1371566" algn="l" rtl="0" eaLnBrk="1" fontAlgn="base" hangingPunct="1">
              <a:spcBef>
                <a:spcPct val="0"/>
              </a:spcBef>
              <a:spcAft>
                <a:spcPct val="0"/>
              </a:spcAft>
              <a:defRPr sz="3200" b="1">
                <a:solidFill>
                  <a:schemeClr val="tx1"/>
                </a:solidFill>
                <a:latin typeface="Arial" charset="0"/>
              </a:defRPr>
            </a:lvl8pPr>
            <a:lvl9pPr marL="1828754" algn="l" rtl="0" eaLnBrk="1" fontAlgn="base" hangingPunct="1">
              <a:spcBef>
                <a:spcPct val="0"/>
              </a:spcBef>
              <a:spcAft>
                <a:spcPct val="0"/>
              </a:spcAft>
              <a:defRPr sz="3200" b="1">
                <a:solidFill>
                  <a:schemeClr val="tx1"/>
                </a:solidFill>
                <a:latin typeface="Arial" charset="0"/>
              </a:defRPr>
            </a:lvl9pPr>
          </a:lstStyle>
          <a:p>
            <a:pPr>
              <a:defRPr/>
            </a:pPr>
            <a:r>
              <a:rPr lang="de-CH" sz="3200" b="0" dirty="0">
                <a:solidFill>
                  <a:srgbClr val="375172"/>
                </a:solidFill>
                <a:latin typeface="+mn-lt"/>
                <a:ea typeface="+mn-ea"/>
                <a:cs typeface="+mn-cs"/>
                <a:sym typeface="Wingdings" panose="05000000000000000000" pitchFamily="2" charset="2"/>
              </a:rPr>
              <a:t>What’s new since the 2024 Climate Test?</a:t>
            </a:r>
            <a:endParaRPr lang="de-CH" sz="3200" b="0" kern="1200" dirty="0">
              <a:solidFill>
                <a:srgbClr val="375172"/>
              </a:solidFill>
              <a:latin typeface="+mn-lt"/>
              <a:ea typeface="+mn-ea"/>
              <a:cs typeface="+mn-cs"/>
              <a:sym typeface="Wingdings" panose="05000000000000000000" pitchFamily="2" charset="2"/>
            </a:endParaRPr>
          </a:p>
        </p:txBody>
      </p:sp>
    </p:spTree>
    <p:extLst>
      <p:ext uri="{BB962C8B-B14F-4D97-AF65-F5344CB8AC3E}">
        <p14:creationId xmlns:p14="http://schemas.microsoft.com/office/powerpoint/2010/main" val="318671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73994-9EA0-E843-649B-A10BF8A22A6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EFBD11-3595-6A8D-3AE5-082371A34F20}"/>
              </a:ext>
            </a:extLst>
          </p:cNvPr>
          <p:cNvSpPr>
            <a:spLocks noGrp="1"/>
          </p:cNvSpPr>
          <p:nvPr>
            <p:ph sz="quarter" idx="10"/>
          </p:nvPr>
        </p:nvSpPr>
        <p:spPr>
          <a:xfrm>
            <a:off x="1727201" y="936758"/>
            <a:ext cx="9986963" cy="5222154"/>
          </a:xfrm>
        </p:spPr>
        <p:txBody>
          <a:bodyPr/>
          <a:lstStyle/>
          <a:p>
            <a:pPr>
              <a:lnSpc>
                <a:spcPct val="100000"/>
              </a:lnSpc>
              <a:spcAft>
                <a:spcPts val="600"/>
              </a:spcAft>
            </a:pPr>
            <a:r>
              <a:rPr lang="de-CH" sz="2400" dirty="0"/>
              <a:t>In addition to the equity/corporate bond module; </a:t>
            </a:r>
            <a:r>
              <a:rPr lang="de-CH" sz="2400" b="1" dirty="0"/>
              <a:t>NOT part of the Climate Test </a:t>
            </a:r>
          </a:p>
          <a:p>
            <a:pPr>
              <a:lnSpc>
                <a:spcPct val="100000"/>
              </a:lnSpc>
              <a:spcAft>
                <a:spcPts val="600"/>
              </a:spcAft>
            </a:pPr>
            <a:r>
              <a:rPr lang="de-CH" sz="2400" dirty="0"/>
              <a:t>Provides initial insights into portfolio companies’ </a:t>
            </a:r>
            <a:r>
              <a:rPr lang="de-CH" sz="2400" b="1" dirty="0"/>
              <a:t>dependence on </a:t>
            </a:r>
            <a:r>
              <a:rPr lang="de-CH" sz="2400" dirty="0"/>
              <a:t>biodiversity and </a:t>
            </a:r>
            <a:r>
              <a:rPr lang="de-CH" sz="2400" b="1" dirty="0"/>
              <a:t>the impact </a:t>
            </a:r>
            <a:r>
              <a:rPr lang="de-CH" sz="2400" dirty="0"/>
              <a:t>of their business activities </a:t>
            </a:r>
            <a:r>
              <a:rPr lang="de-CH" sz="2400" b="1" dirty="0"/>
              <a:t>on </a:t>
            </a:r>
            <a:r>
              <a:rPr lang="de-CH" sz="2400" dirty="0"/>
              <a:t>biodiversity </a:t>
            </a:r>
          </a:p>
          <a:p>
            <a:pPr>
              <a:lnSpc>
                <a:spcPct val="100000"/>
              </a:lnSpc>
              <a:spcAft>
                <a:spcPts val="600"/>
              </a:spcAft>
            </a:pPr>
            <a:r>
              <a:rPr lang="de-CH" sz="2400" dirty="0"/>
              <a:t>Open-source tool for calculating the "Global </a:t>
            </a:r>
            <a:r>
              <a:rPr lang="de-CH" sz="2400" dirty="0" err="1"/>
              <a:t>Biodiversity </a:t>
            </a:r>
            <a:r>
              <a:rPr lang="de-CH" sz="2400" dirty="0"/>
              <a:t>Score", developed by CDC </a:t>
            </a:r>
            <a:r>
              <a:rPr lang="de-CH" sz="2400" dirty="0" err="1"/>
              <a:t>Biodiversité</a:t>
            </a:r>
            <a:r>
              <a:rPr lang="de-CH" sz="2400" dirty="0"/>
              <a:t>, supported by the FOEN</a:t>
            </a:r>
          </a:p>
          <a:p>
            <a:pPr>
              <a:lnSpc>
                <a:spcPct val="100000"/>
              </a:lnSpc>
              <a:spcAft>
                <a:spcPts val="600"/>
              </a:spcAft>
            </a:pPr>
            <a:r>
              <a:rPr lang="de-CH" sz="2400" dirty="0"/>
              <a:t>For portfolios to be analysed (opt-in):</a:t>
            </a:r>
          </a:p>
          <a:p>
            <a:pPr lvl="1">
              <a:lnSpc>
                <a:spcPct val="100000"/>
              </a:lnSpc>
              <a:spcAft>
                <a:spcPts val="600"/>
              </a:spcAft>
            </a:pPr>
            <a:r>
              <a:rPr lang="de-CH" sz="2400" dirty="0"/>
              <a:t>Automatically generated </a:t>
            </a:r>
            <a:r>
              <a:rPr lang="de-CH" sz="2400" b="1" dirty="0" err="1"/>
              <a:t>PDF participant report </a:t>
            </a:r>
            <a:r>
              <a:rPr lang="de-CH" sz="2400" dirty="0"/>
              <a:t>and Excel file containing information on portfolio companies -&gt; can assist in identifying nature-related financial risks (FINMA RS 26/1)</a:t>
            </a:r>
          </a:p>
          <a:p>
            <a:pPr lvl="1">
              <a:lnSpc>
                <a:spcPct val="100000"/>
              </a:lnSpc>
              <a:spcAft>
                <a:spcPts val="600"/>
              </a:spcAft>
            </a:pPr>
            <a:r>
              <a:rPr lang="de-CH" sz="2400" dirty="0"/>
              <a:t>Inclusion of “opt-in” portfolios in aggregated, analysed data </a:t>
            </a:r>
          </a:p>
          <a:p>
            <a:pPr>
              <a:lnSpc>
                <a:spcPct val="100000"/>
              </a:lnSpc>
              <a:spcAft>
                <a:spcPts val="600"/>
              </a:spcAft>
            </a:pPr>
            <a:r>
              <a:rPr lang="de-CH" sz="2400" dirty="0" err="1"/>
              <a:t>Detailed</a:t>
            </a:r>
            <a:r>
              <a:rPr lang="de-CH" sz="2400" dirty="0"/>
              <a:t> </a:t>
            </a:r>
            <a:r>
              <a:rPr lang="de-CH" sz="2400" dirty="0" err="1"/>
              <a:t>briefing</a:t>
            </a:r>
            <a:r>
              <a:rPr lang="de-CH" sz="2400" dirty="0"/>
              <a:t> </a:t>
            </a:r>
            <a:r>
              <a:rPr lang="de-CH" sz="2400" dirty="0" err="1"/>
              <a:t>note</a:t>
            </a:r>
            <a:r>
              <a:rPr lang="de-CH" sz="2400" dirty="0"/>
              <a:t> </a:t>
            </a:r>
            <a:r>
              <a:rPr lang="de-CH" sz="2400" dirty="0" err="1"/>
              <a:t>available</a:t>
            </a:r>
            <a:r>
              <a:rPr lang="de-CH" sz="2400" dirty="0"/>
              <a:t> on </a:t>
            </a:r>
            <a:r>
              <a:rPr lang="de-CH" sz="2400" dirty="0" err="1"/>
              <a:t>the</a:t>
            </a:r>
            <a:r>
              <a:rPr lang="de-CH" sz="2400" dirty="0"/>
              <a:t> Transition Monitor </a:t>
            </a:r>
            <a:r>
              <a:rPr lang="de-CH" sz="2400" dirty="0" err="1"/>
              <a:t>Platform</a:t>
            </a:r>
            <a:endParaRPr lang="de-CH" sz="2400" dirty="0"/>
          </a:p>
          <a:p>
            <a:pPr>
              <a:lnSpc>
                <a:spcPct val="100000"/>
              </a:lnSpc>
              <a:spcAft>
                <a:spcPts val="600"/>
              </a:spcAft>
            </a:pPr>
            <a:r>
              <a:rPr lang="de-CH" sz="2400" dirty="0"/>
              <a:t>Questions sent anonymously to CDC </a:t>
            </a:r>
            <a:r>
              <a:rPr lang="de-CH" sz="2400" dirty="0" err="1"/>
              <a:t>Biodiversité</a:t>
            </a:r>
            <a:r>
              <a:rPr lang="de-CH" sz="2400" dirty="0"/>
              <a:t> via Theia</a:t>
            </a:r>
          </a:p>
          <a:p>
            <a:pPr>
              <a:lnSpc>
                <a:spcPct val="100000"/>
              </a:lnSpc>
              <a:spcAft>
                <a:spcPts val="600"/>
              </a:spcAft>
            </a:pPr>
            <a:endParaRPr lang="de-CH" sz="2400" dirty="0"/>
          </a:p>
        </p:txBody>
      </p:sp>
      <p:sp>
        <p:nvSpPr>
          <p:cNvPr id="3" name="Foliennummernplatzhalter 2">
            <a:extLst>
              <a:ext uri="{FF2B5EF4-FFF2-40B4-BE49-F238E27FC236}">
                <a16:creationId xmlns:a16="http://schemas.microsoft.com/office/drawing/2014/main" id="{B72DD3C3-9EEA-C034-7603-34E7846AD245}"/>
              </a:ext>
            </a:extLst>
          </p:cNvPr>
          <p:cNvSpPr>
            <a:spLocks noGrp="1"/>
          </p:cNvSpPr>
          <p:nvPr>
            <p:ph type="sldNum" sz="quarter" idx="11"/>
          </p:nvPr>
        </p:nvSpPr>
        <p:spPr/>
        <p:txBody>
          <a:bodyPr/>
          <a:lstStyle/>
          <a:p>
            <a:fld id="{7D21FFDD-132D-4B5B-AD6B-BCC06A41D268}" type="slidenum">
              <a:rPr lang="de-CH" smtClean="0"/>
              <a:t>12</a:t>
            </a:fld>
            <a:endParaRPr lang="de-CH" dirty="0"/>
          </a:p>
        </p:txBody>
      </p:sp>
      <p:sp>
        <p:nvSpPr>
          <p:cNvPr id="5" name="Titel 22">
            <a:extLst>
              <a:ext uri="{FF2B5EF4-FFF2-40B4-BE49-F238E27FC236}">
                <a16:creationId xmlns:a16="http://schemas.microsoft.com/office/drawing/2014/main" id="{9BCBAFB2-F255-30DA-C636-97B3CA3286C3}"/>
              </a:ext>
            </a:extLst>
          </p:cNvPr>
          <p:cNvSpPr txBox="1">
            <a:spLocks/>
          </p:cNvSpPr>
          <p:nvPr/>
        </p:nvSpPr>
        <p:spPr bwMode="auto">
          <a:xfrm>
            <a:off x="1727200" y="279400"/>
            <a:ext cx="9972675" cy="492443"/>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algn="l" rtl="0" eaLnBrk="1" fontAlgn="base" hangingPunct="1">
              <a:lnSpc>
                <a:spcPts val="4800"/>
              </a:lnSpc>
              <a:spcBef>
                <a:spcPct val="0"/>
              </a:spcBef>
              <a:spcAft>
                <a:spcPct val="0"/>
              </a:spcAft>
              <a:defRPr sz="4267"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89" algn="l" rtl="0" eaLnBrk="1" fontAlgn="base" hangingPunct="1">
              <a:spcBef>
                <a:spcPct val="0"/>
              </a:spcBef>
              <a:spcAft>
                <a:spcPct val="0"/>
              </a:spcAft>
              <a:defRPr sz="3200" b="1">
                <a:solidFill>
                  <a:schemeClr val="tx1"/>
                </a:solidFill>
                <a:latin typeface="Arial" charset="0"/>
              </a:defRPr>
            </a:lvl6pPr>
            <a:lvl7pPr marL="914377" algn="l" rtl="0" eaLnBrk="1" fontAlgn="base" hangingPunct="1">
              <a:spcBef>
                <a:spcPct val="0"/>
              </a:spcBef>
              <a:spcAft>
                <a:spcPct val="0"/>
              </a:spcAft>
              <a:defRPr sz="3200" b="1">
                <a:solidFill>
                  <a:schemeClr val="tx1"/>
                </a:solidFill>
                <a:latin typeface="Arial" charset="0"/>
              </a:defRPr>
            </a:lvl7pPr>
            <a:lvl8pPr marL="1371566" algn="l" rtl="0" eaLnBrk="1" fontAlgn="base" hangingPunct="1">
              <a:spcBef>
                <a:spcPct val="0"/>
              </a:spcBef>
              <a:spcAft>
                <a:spcPct val="0"/>
              </a:spcAft>
              <a:defRPr sz="3200" b="1">
                <a:solidFill>
                  <a:schemeClr val="tx1"/>
                </a:solidFill>
                <a:latin typeface="Arial" charset="0"/>
              </a:defRPr>
            </a:lvl8pPr>
            <a:lvl9pPr marL="1828754" algn="l" rtl="0" eaLnBrk="1" fontAlgn="base" hangingPunct="1">
              <a:spcBef>
                <a:spcPct val="0"/>
              </a:spcBef>
              <a:spcAft>
                <a:spcPct val="0"/>
              </a:spcAft>
              <a:defRPr sz="3200" b="1">
                <a:solidFill>
                  <a:schemeClr val="tx1"/>
                </a:solidFill>
                <a:latin typeface="Arial" charset="0"/>
              </a:defRPr>
            </a:lvl9pPr>
          </a:lstStyle>
          <a:p>
            <a:pPr>
              <a:lnSpc>
                <a:spcPct val="100000"/>
              </a:lnSpc>
              <a:spcAft>
                <a:spcPts val="600"/>
              </a:spcAft>
              <a:defRPr/>
            </a:pPr>
            <a:r>
              <a:rPr lang="de-CH" sz="3200" b="0" dirty="0">
                <a:solidFill>
                  <a:srgbClr val="375172"/>
                </a:solidFill>
                <a:latin typeface="+mn-lt"/>
                <a:ea typeface="+mn-ea"/>
                <a:cs typeface="+mn-cs"/>
                <a:sym typeface="Wingdings" panose="05000000000000000000" pitchFamily="2" charset="2"/>
              </a:rPr>
              <a:t>Biodiversity pilot module (opt-in)</a:t>
            </a:r>
            <a:endParaRPr lang="de-CH" sz="3200" b="0" kern="1200" dirty="0">
              <a:solidFill>
                <a:srgbClr val="375172"/>
              </a:solidFill>
              <a:latin typeface="+mn-lt"/>
              <a:ea typeface="+mn-ea"/>
              <a:cs typeface="+mn-cs"/>
              <a:sym typeface="Wingdings" panose="05000000000000000000" pitchFamily="2" charset="2"/>
            </a:endParaRPr>
          </a:p>
        </p:txBody>
      </p:sp>
    </p:spTree>
    <p:extLst>
      <p:ext uri="{BB962C8B-B14F-4D97-AF65-F5344CB8AC3E}">
        <p14:creationId xmlns:p14="http://schemas.microsoft.com/office/powerpoint/2010/main" val="1827761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CE983B5-CC09-2919-F43D-B9CEE900ABAF}"/>
              </a:ext>
            </a:extLst>
          </p:cNvPr>
          <p:cNvSpPr>
            <a:spLocks noGrp="1"/>
          </p:cNvSpPr>
          <p:nvPr>
            <p:ph idx="1"/>
          </p:nvPr>
        </p:nvSpPr>
        <p:spPr/>
        <p:txBody>
          <a:bodyPr/>
          <a:lstStyle/>
          <a:p>
            <a:pPr>
              <a:lnSpc>
                <a:spcPct val="100000"/>
              </a:lnSpc>
              <a:spcAft>
                <a:spcPts val="1200"/>
              </a:spcAft>
            </a:pPr>
            <a:r>
              <a:rPr lang="de-CH" sz="2400" dirty="0">
                <a:solidFill>
                  <a:schemeClr val="tx1"/>
                </a:solidFill>
              </a:rPr>
              <a:t>April/May 2026: Invitation, </a:t>
            </a:r>
            <a:r>
              <a:rPr lang="de-CH" sz="2400" dirty="0" err="1">
                <a:solidFill>
                  <a:schemeClr val="tx1"/>
                </a:solidFill>
              </a:rPr>
              <a:t>introductory webinars</a:t>
            </a:r>
            <a:r>
              <a:rPr lang="de-CH" sz="2400" dirty="0">
                <a:solidFill>
                  <a:schemeClr val="tx1"/>
                </a:solidFill>
              </a:rPr>
              <a:t> </a:t>
            </a:r>
          </a:p>
          <a:p>
            <a:pPr>
              <a:lnSpc>
                <a:spcPct val="100000"/>
              </a:lnSpc>
              <a:spcAft>
                <a:spcPts val="1200"/>
              </a:spcAft>
            </a:pPr>
            <a:r>
              <a:rPr lang="de-CH" sz="2400" b="1" dirty="0">
                <a:solidFill>
                  <a:schemeClr val="tx1"/>
                </a:solidFill>
              </a:rPr>
              <a:t>26 May 2026 – 23 August 2026</a:t>
            </a:r>
            <a:r>
              <a:rPr lang="de-CH" sz="2400" dirty="0">
                <a:solidFill>
                  <a:schemeClr val="tx1"/>
                </a:solidFill>
              </a:rPr>
              <a:t>: Upload phase</a:t>
            </a:r>
          </a:p>
          <a:p>
            <a:pPr>
              <a:lnSpc>
                <a:spcPct val="100000"/>
              </a:lnSpc>
              <a:spcAft>
                <a:spcPts val="1200"/>
              </a:spcAft>
            </a:pPr>
            <a:r>
              <a:rPr lang="de-CH" sz="2400" dirty="0">
                <a:solidFill>
                  <a:schemeClr val="tx1"/>
                </a:solidFill>
              </a:rPr>
              <a:t>Analysis phase</a:t>
            </a:r>
          </a:p>
          <a:p>
            <a:pPr>
              <a:lnSpc>
                <a:spcPct val="100000"/>
              </a:lnSpc>
              <a:spcAft>
                <a:spcPts val="1200"/>
              </a:spcAft>
            </a:pPr>
            <a:r>
              <a:rPr lang="de-CH" sz="2400" dirty="0">
                <a:solidFill>
                  <a:schemeClr val="tx1"/>
                </a:solidFill>
              </a:rPr>
              <a:t>Early 2027</a:t>
            </a:r>
          </a:p>
          <a:p>
            <a:pPr lvl="1">
              <a:lnSpc>
                <a:spcPct val="100000"/>
              </a:lnSpc>
              <a:spcAft>
                <a:spcPts val="1200"/>
              </a:spcAft>
            </a:pPr>
            <a:r>
              <a:rPr lang="de-CH" sz="2400" dirty="0">
                <a:solidFill>
                  <a:schemeClr val="tx1"/>
                </a:solidFill>
              </a:rPr>
              <a:t>Publication of </a:t>
            </a:r>
            <a:r>
              <a:rPr lang="de-CH" sz="2400" dirty="0" err="1">
                <a:solidFill>
                  <a:schemeClr val="tx1"/>
                </a:solidFill>
              </a:rPr>
              <a:t>the</a:t>
            </a:r>
            <a:r>
              <a:rPr lang="de-CH" sz="2400" dirty="0">
                <a:solidFill>
                  <a:schemeClr val="tx1"/>
                </a:solidFill>
              </a:rPr>
              <a:t> </a:t>
            </a:r>
            <a:r>
              <a:rPr lang="de-CH" sz="2400" dirty="0" err="1">
                <a:solidFill>
                  <a:schemeClr val="tx1"/>
                </a:solidFill>
              </a:rPr>
              <a:t>general</a:t>
            </a:r>
            <a:r>
              <a:rPr lang="de-CH" sz="2400" dirty="0">
                <a:solidFill>
                  <a:schemeClr val="tx1"/>
                </a:solidFill>
              </a:rPr>
              <a:t> report by the FOEN</a:t>
            </a:r>
          </a:p>
          <a:p>
            <a:pPr lvl="1">
              <a:lnSpc>
                <a:spcPct val="100000"/>
              </a:lnSpc>
              <a:spcAft>
                <a:spcPts val="1200"/>
              </a:spcAft>
            </a:pPr>
            <a:r>
              <a:rPr lang="de-CH" sz="2400" dirty="0">
                <a:solidFill>
                  <a:schemeClr val="tx1"/>
                </a:solidFill>
              </a:rPr>
              <a:t>Webinars/workshops on </a:t>
            </a:r>
            <a:r>
              <a:rPr lang="de-CH" sz="2400" dirty="0" err="1">
                <a:solidFill>
                  <a:schemeClr val="tx1"/>
                </a:solidFill>
              </a:rPr>
              <a:t>results</a:t>
            </a:r>
            <a:r>
              <a:rPr lang="de-CH" sz="2400" dirty="0">
                <a:solidFill>
                  <a:schemeClr val="tx1"/>
                </a:solidFill>
              </a:rPr>
              <a:t> and </a:t>
            </a:r>
            <a:r>
              <a:rPr lang="de-CH" sz="2400" dirty="0" err="1">
                <a:solidFill>
                  <a:schemeClr val="tx1"/>
                </a:solidFill>
              </a:rPr>
              <a:t>participants</a:t>
            </a:r>
            <a:r>
              <a:rPr lang="de-CH" sz="2400" dirty="0">
                <a:solidFill>
                  <a:schemeClr val="tx1"/>
                </a:solidFill>
              </a:rPr>
              <a:t>’ </a:t>
            </a:r>
            <a:r>
              <a:rPr lang="de-CH" sz="2400" dirty="0" err="1">
                <a:solidFill>
                  <a:schemeClr val="tx1"/>
                </a:solidFill>
              </a:rPr>
              <a:t>reports</a:t>
            </a:r>
            <a:endParaRPr lang="de-CH" sz="2400" dirty="0">
              <a:solidFill>
                <a:schemeClr val="tx1"/>
              </a:solidFill>
            </a:endParaRPr>
          </a:p>
        </p:txBody>
      </p:sp>
      <p:sp>
        <p:nvSpPr>
          <p:cNvPr id="4" name="Titel 3">
            <a:extLst>
              <a:ext uri="{FF2B5EF4-FFF2-40B4-BE49-F238E27FC236}">
                <a16:creationId xmlns:a16="http://schemas.microsoft.com/office/drawing/2014/main" id="{7CC2E8D0-0316-0C7D-50E7-EDD5F4ABBF32}"/>
              </a:ext>
            </a:extLst>
          </p:cNvPr>
          <p:cNvSpPr>
            <a:spLocks noGrp="1"/>
          </p:cNvSpPr>
          <p:nvPr>
            <p:ph type="title"/>
          </p:nvPr>
        </p:nvSpPr>
        <p:spPr>
          <a:xfrm>
            <a:off x="1655185" y="211172"/>
            <a:ext cx="9972831" cy="900000"/>
          </a:xfrm>
        </p:spPr>
        <p:txBody>
          <a:bodyPr/>
          <a:lstStyle/>
          <a:p>
            <a:r>
              <a:rPr lang="de-CH" dirty="0"/>
              <a:t>Timetable</a:t>
            </a:r>
          </a:p>
        </p:txBody>
      </p:sp>
    </p:spTree>
    <p:extLst>
      <p:ext uri="{BB962C8B-B14F-4D97-AF65-F5344CB8AC3E}">
        <p14:creationId xmlns:p14="http://schemas.microsoft.com/office/powerpoint/2010/main" val="288549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79174-F73B-1FFF-1FC1-FDA06B64A598}"/>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8C8C93B-32D7-E331-51BE-6975419C4263}"/>
              </a:ext>
            </a:extLst>
          </p:cNvPr>
          <p:cNvSpPr>
            <a:spLocks noGrp="1"/>
          </p:cNvSpPr>
          <p:nvPr>
            <p:ph sz="quarter" idx="10"/>
          </p:nvPr>
        </p:nvSpPr>
        <p:spPr/>
        <p:txBody>
          <a:bodyPr/>
          <a:lstStyle/>
          <a:p>
            <a:endParaRPr lang="de-CH" dirty="0"/>
          </a:p>
        </p:txBody>
      </p:sp>
      <p:sp>
        <p:nvSpPr>
          <p:cNvPr id="3" name="Foliennummernplatzhalter 2">
            <a:extLst>
              <a:ext uri="{FF2B5EF4-FFF2-40B4-BE49-F238E27FC236}">
                <a16:creationId xmlns:a16="http://schemas.microsoft.com/office/drawing/2014/main" id="{B38FB98D-E9BA-0118-CEAC-7D9524B9D0D5}"/>
              </a:ext>
            </a:extLst>
          </p:cNvPr>
          <p:cNvSpPr>
            <a:spLocks noGrp="1"/>
          </p:cNvSpPr>
          <p:nvPr>
            <p:ph type="sldNum" sz="quarter" idx="11"/>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7D21FFDD-132D-4B5B-AD6B-BCC06A41D268}" type="slidenum">
              <a:rPr kumimoji="0" lang="de-CH" sz="12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pPr marL="0" marR="0" lvl="0" indent="0" algn="r" defTabSz="1219170" rtl="0" eaLnBrk="0" fontAlgn="base" latinLnBrk="0" hangingPunct="0">
                <a:lnSpc>
                  <a:spcPct val="100000"/>
                </a:lnSpc>
                <a:spcBef>
                  <a:spcPct val="0"/>
                </a:spcBef>
                <a:spcAft>
                  <a:spcPct val="0"/>
                </a:spcAft>
                <a:buClrTx/>
                <a:buSzTx/>
                <a:buFontTx/>
                <a:buNone/>
                <a:tabLst/>
                <a:defRPr/>
              </a:pPr>
              <a:t>14</a:t>
            </a:fld>
            <a:endParaRPr kumimoji="0" lang="de-CH"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4" name="Titel 3">
            <a:extLst>
              <a:ext uri="{FF2B5EF4-FFF2-40B4-BE49-F238E27FC236}">
                <a16:creationId xmlns:a16="http://schemas.microsoft.com/office/drawing/2014/main" id="{7C6C1905-4FBC-B7BC-176D-D26BBA78440F}"/>
              </a:ext>
            </a:extLst>
          </p:cNvPr>
          <p:cNvSpPr>
            <a:spLocks noGrp="1"/>
          </p:cNvSpPr>
          <p:nvPr>
            <p:ph type="title"/>
          </p:nvPr>
        </p:nvSpPr>
        <p:spPr/>
        <p:txBody>
          <a:bodyPr/>
          <a:lstStyle/>
          <a:p>
            <a:endParaRPr lang="de-CH" dirty="0"/>
          </a:p>
        </p:txBody>
      </p:sp>
      <p:pic>
        <p:nvPicPr>
          <p:cNvPr id="6" name="Inhaltsplatzhalter 6">
            <a:extLst>
              <a:ext uri="{FF2B5EF4-FFF2-40B4-BE49-F238E27FC236}">
                <a16:creationId xmlns:a16="http://schemas.microsoft.com/office/drawing/2014/main" id="{E3A0A005-F4AD-4E3B-BD45-1D421D9983BD}"/>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19534" r="-1180" b="38714"/>
          <a:stretch/>
        </p:blipFill>
        <p:spPr bwMode="auto">
          <a:xfrm>
            <a:off x="-331470" y="0"/>
            <a:ext cx="12695266" cy="6858000"/>
          </a:xfrm>
          <a:prstGeom prst="rect">
            <a:avLst/>
          </a:prstGeom>
          <a:noFill/>
          <a:ln w="9525">
            <a:noFill/>
            <a:miter lim="800000"/>
            <a:headEnd/>
            <a:tailEnd/>
          </a:ln>
          <a:effectLst/>
        </p:spPr>
      </p:pic>
      <p:sp>
        <p:nvSpPr>
          <p:cNvPr id="7" name="Rectangle 17">
            <a:extLst>
              <a:ext uri="{FF2B5EF4-FFF2-40B4-BE49-F238E27FC236}">
                <a16:creationId xmlns:a16="http://schemas.microsoft.com/office/drawing/2014/main" id="{93EA80FD-6AE6-A6B1-2613-1E732903CAD0}"/>
              </a:ext>
            </a:extLst>
          </p:cNvPr>
          <p:cNvSpPr/>
          <p:nvPr/>
        </p:nvSpPr>
        <p:spPr>
          <a:xfrm>
            <a:off x="4571999" y="1974469"/>
            <a:ext cx="7791797" cy="2476379"/>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p:txBody>
      </p:sp>
      <p:sp>
        <p:nvSpPr>
          <p:cNvPr id="8" name="Textfeld 7">
            <a:extLst>
              <a:ext uri="{FF2B5EF4-FFF2-40B4-BE49-F238E27FC236}">
                <a16:creationId xmlns:a16="http://schemas.microsoft.com/office/drawing/2014/main" id="{7B0CEEB3-667A-EAC6-D44C-F256BC6A5537}"/>
              </a:ext>
            </a:extLst>
          </p:cNvPr>
          <p:cNvSpPr txBox="1"/>
          <p:nvPr/>
        </p:nvSpPr>
        <p:spPr>
          <a:xfrm>
            <a:off x="4892471" y="2022589"/>
            <a:ext cx="7647709" cy="230832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40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Register for </a:t>
            </a:r>
            <a:r>
              <a:rPr kumimoji="0" lang="de-CH" sz="40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mn-cs"/>
              </a:rPr>
              <a:t>the</a:t>
            </a:r>
            <a:r>
              <a:rPr kumimoji="0" lang="de-CH" sz="40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 C</a:t>
            </a:r>
            <a:r>
              <a:rPr kumimoji="0" lang="de-CH" sz="40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mn-cs"/>
              </a:rPr>
              <a:t>limat</a:t>
            </a:r>
            <a:r>
              <a:rPr kumimoji="0" lang="de-CH" sz="40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e Test 2026 </a:t>
            </a: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40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Jakob Thomä, Theia Finance Labs</a:t>
            </a:r>
          </a:p>
        </p:txBody>
      </p:sp>
    </p:spTree>
    <p:extLst>
      <p:ext uri="{BB962C8B-B14F-4D97-AF65-F5344CB8AC3E}">
        <p14:creationId xmlns:p14="http://schemas.microsoft.com/office/powerpoint/2010/main" val="3206231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304A-32D1-C1A2-62FD-8E2592CD93FC}"/>
              </a:ext>
            </a:extLst>
          </p:cNvPr>
          <p:cNvSpPr>
            <a:spLocks noGrp="1"/>
          </p:cNvSpPr>
          <p:nvPr>
            <p:ph type="title"/>
          </p:nvPr>
        </p:nvSpPr>
        <p:spPr>
          <a:xfrm>
            <a:off x="838199" y="365125"/>
            <a:ext cx="10614891" cy="974577"/>
          </a:xfrm>
        </p:spPr>
        <p:txBody>
          <a:bodyPr anchor="ctr">
            <a:normAutofit fontScale="90000"/>
          </a:bodyPr>
          <a:lstStyle/>
          <a:p>
            <a:r>
              <a:rPr lang="de-DE" b="1" dirty="0" err="1"/>
              <a:t>What</a:t>
            </a:r>
            <a:r>
              <a:rPr lang="de-DE" b="1" dirty="0"/>
              <a:t> </a:t>
            </a:r>
            <a:r>
              <a:rPr lang="de-DE" b="1" dirty="0" err="1"/>
              <a:t>is</a:t>
            </a:r>
            <a:r>
              <a:rPr lang="de-DE" b="1" dirty="0"/>
              <a:t> </a:t>
            </a:r>
            <a:r>
              <a:rPr lang="de-DE" b="1" dirty="0" err="1"/>
              <a:t>the</a:t>
            </a:r>
            <a:r>
              <a:rPr lang="de-DE" b="1" dirty="0"/>
              <a:t> Transition Monitor </a:t>
            </a:r>
            <a:r>
              <a:rPr lang="de-DE" b="1" dirty="0" err="1"/>
              <a:t>Platform</a:t>
            </a:r>
            <a:endParaRPr lang="en-GB" b="1" dirty="0"/>
          </a:p>
        </p:txBody>
      </p:sp>
      <p:sp>
        <p:nvSpPr>
          <p:cNvPr id="4" name="Text Placeholder 3">
            <a:extLst>
              <a:ext uri="{FF2B5EF4-FFF2-40B4-BE49-F238E27FC236}">
                <a16:creationId xmlns:a16="http://schemas.microsoft.com/office/drawing/2014/main" id="{9BF8BE43-87D3-5C6E-648C-6602601DA5FD}"/>
              </a:ext>
            </a:extLst>
          </p:cNvPr>
          <p:cNvSpPr>
            <a:spLocks noGrp="1"/>
          </p:cNvSpPr>
          <p:nvPr>
            <p:ph sz="half" idx="1"/>
          </p:nvPr>
        </p:nvSpPr>
        <p:spPr>
          <a:xfrm>
            <a:off x="838200" y="1558851"/>
            <a:ext cx="10414000" cy="4702249"/>
          </a:xfrm>
        </p:spPr>
        <p:txBody>
          <a:bodyPr>
            <a:normAutofit fontScale="55000" lnSpcReduction="20000"/>
          </a:bodyPr>
          <a:lstStyle/>
          <a:p>
            <a:pPr marL="285750" indent="-285750">
              <a:lnSpc>
                <a:spcPct val="120000"/>
              </a:lnSpc>
              <a:buFont typeface="Arial" panose="020B0604020202020204" pitchFamily="34" charset="0"/>
              <a:buChar char="•"/>
            </a:pPr>
            <a:r>
              <a:rPr lang="de-DE" sz="4400" dirty="0"/>
              <a:t>The Transition Monitor </a:t>
            </a:r>
            <a:r>
              <a:rPr lang="de-DE" sz="4400" dirty="0" err="1"/>
              <a:t>hosts</a:t>
            </a:r>
            <a:r>
              <a:rPr lang="de-DE" sz="4400" dirty="0"/>
              <a:t> </a:t>
            </a:r>
            <a:r>
              <a:rPr lang="de-DE" sz="4400" dirty="0" err="1"/>
              <a:t>the</a:t>
            </a:r>
            <a:r>
              <a:rPr lang="de-DE" sz="4400" dirty="0"/>
              <a:t> Climate Test 2026.</a:t>
            </a:r>
          </a:p>
          <a:p>
            <a:pPr marL="285750" indent="-285750">
              <a:lnSpc>
                <a:spcPct val="120000"/>
              </a:lnSpc>
            </a:pPr>
            <a:r>
              <a:rPr lang="en-GB" sz="4400" dirty="0"/>
              <a:t>The FOEN does not have access to the platform; your participation is anonymous from the federal government's perspective. </a:t>
            </a:r>
          </a:p>
          <a:p>
            <a:pPr marL="285750" indent="-285750">
              <a:lnSpc>
                <a:spcPct val="120000"/>
              </a:lnSpc>
            </a:pPr>
            <a:r>
              <a:rPr lang="en-GB" sz="4400" dirty="0"/>
              <a:t>After registering, you can submit your portfolios for review on the platform, complete the online survey, and be redirected to the real estate and mortgage module. Your individual results will also be available for download on the platform.</a:t>
            </a:r>
            <a:endParaRPr lang="de-DE" sz="4400" dirty="0"/>
          </a:p>
          <a:p>
            <a:pPr marL="285750" indent="-285750">
              <a:lnSpc>
                <a:spcPct val="120000"/>
              </a:lnSpc>
            </a:pPr>
            <a:r>
              <a:rPr lang="en-GB" sz="4400" dirty="0"/>
              <a:t>The modules relevant to Switzerland's Climate Test are available in German, French, and English.</a:t>
            </a:r>
          </a:p>
          <a:p>
            <a:pPr marL="285750" indent="-285750">
              <a:lnSpc>
                <a:spcPct val="120000"/>
              </a:lnSpc>
            </a:pPr>
            <a:r>
              <a:rPr lang="de-DE" sz="4400" dirty="0"/>
              <a:t>Link: </a:t>
            </a:r>
            <a:r>
              <a:rPr lang="de-DE" sz="4400" dirty="0">
                <a:solidFill>
                  <a:schemeClr val="accent1"/>
                </a:solidFill>
                <a:hlinkClick r:id="rId2"/>
              </a:rPr>
              <a:t>https://platform.transitionmonitor.com/suisse/en/</a:t>
            </a:r>
            <a:endParaRPr lang="de-DE" sz="4400" dirty="0">
              <a:solidFill>
                <a:schemeClr val="accent1"/>
              </a:solidFill>
            </a:endParaRPr>
          </a:p>
          <a:p>
            <a:pPr marL="285750" indent="-285750"/>
            <a:endParaRPr lang="de-DE" dirty="0"/>
          </a:p>
        </p:txBody>
      </p:sp>
      <p:sp>
        <p:nvSpPr>
          <p:cNvPr id="5" name="Slide Number Placeholder 4">
            <a:extLst>
              <a:ext uri="{FF2B5EF4-FFF2-40B4-BE49-F238E27FC236}">
                <a16:creationId xmlns:a16="http://schemas.microsoft.com/office/drawing/2014/main" id="{F2D62646-0385-33D4-C696-FE4F947FED2A}"/>
              </a:ext>
            </a:extLst>
          </p:cNvPr>
          <p:cNvSpPr>
            <a:spLocks noGrp="1"/>
          </p:cNvSpPr>
          <p:nvPr>
            <p:ph type="sldNum" sz="quarter" idx="12"/>
          </p:nvPr>
        </p:nvSpPr>
        <p:spPr>
          <a:xfrm>
            <a:off x="8610600" y="6356349"/>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2679367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837E4-50C2-8254-C14A-955B1FB0B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7B315B-6359-B53B-1C31-C7251153230C}"/>
              </a:ext>
            </a:extLst>
          </p:cNvPr>
          <p:cNvSpPr>
            <a:spLocks noGrp="1"/>
          </p:cNvSpPr>
          <p:nvPr>
            <p:ph type="title"/>
          </p:nvPr>
        </p:nvSpPr>
        <p:spPr>
          <a:xfrm>
            <a:off x="838200" y="365125"/>
            <a:ext cx="10515600" cy="974577"/>
          </a:xfrm>
        </p:spPr>
        <p:txBody>
          <a:bodyPr anchor="ctr">
            <a:normAutofit/>
          </a:bodyPr>
          <a:lstStyle/>
          <a:p>
            <a:r>
              <a:rPr lang="de-DE" b="1" dirty="0"/>
              <a:t>Registration for </a:t>
            </a:r>
            <a:r>
              <a:rPr lang="de-DE" b="1" dirty="0" err="1"/>
              <a:t>participants</a:t>
            </a:r>
            <a:endParaRPr lang="en-GB" b="1" dirty="0"/>
          </a:p>
        </p:txBody>
      </p:sp>
      <p:sp>
        <p:nvSpPr>
          <p:cNvPr id="4" name="Text Placeholder 3">
            <a:extLst>
              <a:ext uri="{FF2B5EF4-FFF2-40B4-BE49-F238E27FC236}">
                <a16:creationId xmlns:a16="http://schemas.microsoft.com/office/drawing/2014/main" id="{97D64DDC-9827-13E0-3FB9-0021F23AB20D}"/>
              </a:ext>
            </a:extLst>
          </p:cNvPr>
          <p:cNvSpPr>
            <a:spLocks noGrp="1"/>
          </p:cNvSpPr>
          <p:nvPr>
            <p:ph sz="half" idx="1"/>
          </p:nvPr>
        </p:nvSpPr>
        <p:spPr>
          <a:xfrm>
            <a:off x="838200" y="1309799"/>
            <a:ext cx="11251019" cy="974577"/>
          </a:xfrm>
        </p:spPr>
        <p:txBody>
          <a:bodyPr>
            <a:noAutofit/>
          </a:bodyPr>
          <a:lstStyle/>
          <a:p>
            <a:pPr marL="0" indent="0">
              <a:lnSpc>
                <a:spcPct val="100000"/>
              </a:lnSpc>
              <a:buNone/>
            </a:pPr>
            <a:r>
              <a:rPr lang="en-GB" sz="2400" b="1" dirty="0"/>
              <a:t>Important: </a:t>
            </a:r>
            <a:r>
              <a:rPr lang="en-GB" sz="2400" dirty="0"/>
              <a:t>Please create only one account per organization</a:t>
            </a:r>
          </a:p>
          <a:p>
            <a:pPr marL="0" indent="0">
              <a:lnSpc>
                <a:spcPct val="100000"/>
              </a:lnSpc>
              <a:buNone/>
            </a:pPr>
            <a:r>
              <a:rPr lang="en-GB" sz="2400" b="1" dirty="0"/>
              <a:t>Step 1: </a:t>
            </a:r>
            <a:r>
              <a:rPr lang="en-GB" sz="2400" dirty="0"/>
              <a:t>Go to the </a:t>
            </a:r>
            <a:r>
              <a:rPr lang="en-GB" sz="2400" dirty="0">
                <a:hlinkClick r:id="rId3"/>
              </a:rPr>
              <a:t>Transition Monitor</a:t>
            </a:r>
            <a:r>
              <a:rPr lang="en-GB" sz="2400" dirty="0"/>
              <a:t> and click “Register”</a:t>
            </a:r>
            <a:endParaRPr lang="de-DE" dirty="0"/>
          </a:p>
        </p:txBody>
      </p:sp>
      <p:pic>
        <p:nvPicPr>
          <p:cNvPr id="7" name="Picture Placeholder 6">
            <a:extLst>
              <a:ext uri="{FF2B5EF4-FFF2-40B4-BE49-F238E27FC236}">
                <a16:creationId xmlns:a16="http://schemas.microsoft.com/office/drawing/2014/main" id="{EFAAFE93-ECE2-8C63-D121-887CAF9D825F}"/>
              </a:ext>
            </a:extLst>
          </p:cNvPr>
          <p:cNvPicPr>
            <a:picLocks noGrp="1" noChangeAspect="1"/>
          </p:cNvPicPr>
          <p:nvPr>
            <p:ph sz="half" idx="2"/>
          </p:nvPr>
        </p:nvPicPr>
        <p:blipFill>
          <a:blip r:embed="rId4"/>
          <a:srcRect l="1458" r="1458"/>
          <a:stretch/>
        </p:blipFill>
        <p:spPr>
          <a:xfrm>
            <a:off x="2052734" y="2409501"/>
            <a:ext cx="7341636" cy="3946849"/>
          </a:xfrm>
          <a:prstGeom prst="rect">
            <a:avLst/>
          </a:prstGeom>
          <a:noFill/>
        </p:spPr>
      </p:pic>
      <p:sp>
        <p:nvSpPr>
          <p:cNvPr id="5" name="Slide Number Placeholder 4">
            <a:extLst>
              <a:ext uri="{FF2B5EF4-FFF2-40B4-BE49-F238E27FC236}">
                <a16:creationId xmlns:a16="http://schemas.microsoft.com/office/drawing/2014/main" id="{728A3C55-4F6A-6A78-A146-7CE818469686}"/>
              </a:ext>
            </a:extLst>
          </p:cNvPr>
          <p:cNvSpPr>
            <a:spLocks noGrp="1"/>
          </p:cNvSpPr>
          <p:nvPr>
            <p:ph type="sldNum" sz="quarter" idx="12"/>
          </p:nvPr>
        </p:nvSpPr>
        <p:spPr>
          <a:xfrm>
            <a:off x="8610600" y="6356350"/>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cxnSp>
        <p:nvCxnSpPr>
          <p:cNvPr id="13" name="Straight Arrow Connector 12">
            <a:extLst>
              <a:ext uri="{FF2B5EF4-FFF2-40B4-BE49-F238E27FC236}">
                <a16:creationId xmlns:a16="http://schemas.microsoft.com/office/drawing/2014/main" id="{D1CCAC27-F591-7CB7-ED35-E60C16BF47CB}"/>
              </a:ext>
            </a:extLst>
          </p:cNvPr>
          <p:cNvCxnSpPr>
            <a:cxnSpLocks/>
          </p:cNvCxnSpPr>
          <p:nvPr/>
        </p:nvCxnSpPr>
        <p:spPr>
          <a:xfrm>
            <a:off x="5348177" y="2284376"/>
            <a:ext cx="2825439" cy="2969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77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CD40E-5269-C558-3E2F-7CAD25BDE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920A1-C15E-7831-F4D0-3EEFED938891}"/>
              </a:ext>
            </a:extLst>
          </p:cNvPr>
          <p:cNvSpPr>
            <a:spLocks noGrp="1"/>
          </p:cNvSpPr>
          <p:nvPr>
            <p:ph type="title"/>
          </p:nvPr>
        </p:nvSpPr>
        <p:spPr>
          <a:xfrm>
            <a:off x="838200" y="365125"/>
            <a:ext cx="10515600" cy="974577"/>
          </a:xfrm>
        </p:spPr>
        <p:txBody>
          <a:bodyPr anchor="ctr">
            <a:normAutofit/>
          </a:bodyPr>
          <a:lstStyle/>
          <a:p>
            <a:r>
              <a:rPr lang="de-DE" b="1" dirty="0"/>
              <a:t>Registration for </a:t>
            </a:r>
            <a:r>
              <a:rPr lang="de-DE" b="1" dirty="0" err="1"/>
              <a:t>participants</a:t>
            </a:r>
            <a:endParaRPr lang="en-GB" b="1" dirty="0"/>
          </a:p>
        </p:txBody>
      </p:sp>
      <p:sp>
        <p:nvSpPr>
          <p:cNvPr id="4" name="Text Placeholder 3">
            <a:extLst>
              <a:ext uri="{FF2B5EF4-FFF2-40B4-BE49-F238E27FC236}">
                <a16:creationId xmlns:a16="http://schemas.microsoft.com/office/drawing/2014/main" id="{8870F8FE-6AE2-41E6-F875-73D9647853D9}"/>
              </a:ext>
            </a:extLst>
          </p:cNvPr>
          <p:cNvSpPr>
            <a:spLocks noGrp="1"/>
          </p:cNvSpPr>
          <p:nvPr>
            <p:ph sz="half" idx="1"/>
          </p:nvPr>
        </p:nvSpPr>
        <p:spPr>
          <a:xfrm>
            <a:off x="838200" y="1401953"/>
            <a:ext cx="9865659" cy="723836"/>
          </a:xfrm>
        </p:spPr>
        <p:txBody>
          <a:bodyPr>
            <a:normAutofit/>
          </a:bodyPr>
          <a:lstStyle/>
          <a:p>
            <a:pPr marL="0" indent="0">
              <a:buNone/>
            </a:pPr>
            <a:r>
              <a:rPr lang="en-GB" sz="2400" b="1" dirty="0"/>
              <a:t>Step 2: </a:t>
            </a:r>
            <a:r>
              <a:rPr lang="en-GB" sz="2400" dirty="0"/>
              <a:t>Fill out all the information on the form</a:t>
            </a:r>
            <a:endParaRPr lang="de-DE" dirty="0"/>
          </a:p>
        </p:txBody>
      </p:sp>
      <p:sp>
        <p:nvSpPr>
          <p:cNvPr id="5" name="Slide Number Placeholder 4">
            <a:extLst>
              <a:ext uri="{FF2B5EF4-FFF2-40B4-BE49-F238E27FC236}">
                <a16:creationId xmlns:a16="http://schemas.microsoft.com/office/drawing/2014/main" id="{4A5C3FFB-291D-85CD-0809-6EF1BD5EE1D8}"/>
              </a:ext>
            </a:extLst>
          </p:cNvPr>
          <p:cNvSpPr>
            <a:spLocks noGrp="1"/>
          </p:cNvSpPr>
          <p:nvPr>
            <p:ph type="sldNum" sz="quarter" idx="12"/>
          </p:nvPr>
        </p:nvSpPr>
        <p:spPr>
          <a:xfrm>
            <a:off x="8610600" y="6356350"/>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pic>
        <p:nvPicPr>
          <p:cNvPr id="9" name="Picture 8">
            <a:extLst>
              <a:ext uri="{FF2B5EF4-FFF2-40B4-BE49-F238E27FC236}">
                <a16:creationId xmlns:a16="http://schemas.microsoft.com/office/drawing/2014/main" id="{E02313EB-FA75-AD49-80F9-F9616BB3C492}"/>
              </a:ext>
            </a:extLst>
          </p:cNvPr>
          <p:cNvPicPr>
            <a:picLocks noChangeAspect="1"/>
          </p:cNvPicPr>
          <p:nvPr/>
        </p:nvPicPr>
        <p:blipFill>
          <a:blip r:embed="rId2"/>
          <a:srcRect/>
          <a:stretch/>
        </p:blipFill>
        <p:spPr>
          <a:xfrm>
            <a:off x="8382006" y="1818648"/>
            <a:ext cx="3315734" cy="4058756"/>
          </a:xfrm>
          <a:prstGeom prst="rect">
            <a:avLst/>
          </a:prstGeom>
        </p:spPr>
      </p:pic>
      <p:sp>
        <p:nvSpPr>
          <p:cNvPr id="10" name="TextBox 9">
            <a:extLst>
              <a:ext uri="{FF2B5EF4-FFF2-40B4-BE49-F238E27FC236}">
                <a16:creationId xmlns:a16="http://schemas.microsoft.com/office/drawing/2014/main" id="{A24B2ED3-2CD1-5511-46E5-669CB601F4C3}"/>
              </a:ext>
            </a:extLst>
          </p:cNvPr>
          <p:cNvSpPr txBox="1"/>
          <p:nvPr/>
        </p:nvSpPr>
        <p:spPr>
          <a:xfrm>
            <a:off x="920397" y="1947637"/>
            <a:ext cx="7274180"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First 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Last 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Email Address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Note: Please use a general email address. This will also be required to access the results and complete the online survey. Email addresses from 2024 are valid, but you will need to re-register.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Type of Organization (assignment to peer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Organization 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Password </a:t>
            </a:r>
            <a:endParaRPr kumimoji="0" lang="de-DE"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260778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085B-7484-A861-6DC8-69FF96ACD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2BE52-DC44-FE3C-4F8F-EF2A5D8D25CE}"/>
              </a:ext>
            </a:extLst>
          </p:cNvPr>
          <p:cNvSpPr>
            <a:spLocks noGrp="1"/>
          </p:cNvSpPr>
          <p:nvPr>
            <p:ph type="title"/>
          </p:nvPr>
        </p:nvSpPr>
        <p:spPr>
          <a:xfrm>
            <a:off x="838200" y="365125"/>
            <a:ext cx="10515600" cy="974577"/>
          </a:xfrm>
        </p:spPr>
        <p:txBody>
          <a:bodyPr anchor="ctr">
            <a:normAutofit/>
          </a:bodyPr>
          <a:lstStyle/>
          <a:p>
            <a:r>
              <a:rPr lang="de-DE" b="1" dirty="0"/>
              <a:t>Registration for </a:t>
            </a:r>
            <a:r>
              <a:rPr lang="de-DE" b="1" dirty="0" err="1"/>
              <a:t>participants</a:t>
            </a:r>
            <a:endParaRPr lang="en-GB" b="1" dirty="0"/>
          </a:p>
        </p:txBody>
      </p:sp>
      <p:sp>
        <p:nvSpPr>
          <p:cNvPr id="4" name="Text Placeholder 3">
            <a:extLst>
              <a:ext uri="{FF2B5EF4-FFF2-40B4-BE49-F238E27FC236}">
                <a16:creationId xmlns:a16="http://schemas.microsoft.com/office/drawing/2014/main" id="{4207D172-C6C1-6320-A1B0-9FD9D309AF9C}"/>
              </a:ext>
            </a:extLst>
          </p:cNvPr>
          <p:cNvSpPr>
            <a:spLocks noGrp="1"/>
          </p:cNvSpPr>
          <p:nvPr>
            <p:ph sz="half" idx="1"/>
          </p:nvPr>
        </p:nvSpPr>
        <p:spPr>
          <a:xfrm>
            <a:off x="885722" y="1542803"/>
            <a:ext cx="9818137" cy="866698"/>
          </a:xfrm>
        </p:spPr>
        <p:txBody>
          <a:bodyPr>
            <a:noAutofit/>
          </a:bodyPr>
          <a:lstStyle/>
          <a:p>
            <a:pPr marL="0" indent="0">
              <a:lnSpc>
                <a:spcPct val="100000"/>
              </a:lnSpc>
              <a:buNone/>
            </a:pPr>
            <a:r>
              <a:rPr lang="en-GB" sz="2400" b="1" dirty="0"/>
              <a:t>Step 3: </a:t>
            </a:r>
            <a:r>
              <a:rPr lang="en-GB" sz="2400" dirty="0"/>
              <a:t>You will receive an email (be sure to check your spam folder). Click the confirmation link in the email.</a:t>
            </a:r>
            <a:endParaRPr lang="de-DE" dirty="0"/>
          </a:p>
        </p:txBody>
      </p:sp>
      <p:sp>
        <p:nvSpPr>
          <p:cNvPr id="5" name="Slide Number Placeholder 4">
            <a:extLst>
              <a:ext uri="{FF2B5EF4-FFF2-40B4-BE49-F238E27FC236}">
                <a16:creationId xmlns:a16="http://schemas.microsoft.com/office/drawing/2014/main" id="{6135BA88-0234-DFE0-34AD-5A8917FB0025}"/>
              </a:ext>
            </a:extLst>
          </p:cNvPr>
          <p:cNvSpPr>
            <a:spLocks noGrp="1"/>
          </p:cNvSpPr>
          <p:nvPr>
            <p:ph type="sldNum" sz="quarter" idx="12"/>
          </p:nvPr>
        </p:nvSpPr>
        <p:spPr>
          <a:xfrm>
            <a:off x="8610600" y="6356350"/>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pic>
        <p:nvPicPr>
          <p:cNvPr id="6" name="Picture 5">
            <a:extLst>
              <a:ext uri="{FF2B5EF4-FFF2-40B4-BE49-F238E27FC236}">
                <a16:creationId xmlns:a16="http://schemas.microsoft.com/office/drawing/2014/main" id="{C2C1BADA-24BD-3B34-8EF1-E425B14BBA24}"/>
              </a:ext>
            </a:extLst>
          </p:cNvPr>
          <p:cNvPicPr>
            <a:picLocks noChangeAspect="1"/>
          </p:cNvPicPr>
          <p:nvPr/>
        </p:nvPicPr>
        <p:blipFill>
          <a:blip r:embed="rId2"/>
          <a:stretch>
            <a:fillRect/>
          </a:stretch>
        </p:blipFill>
        <p:spPr>
          <a:xfrm>
            <a:off x="4445515" y="2409502"/>
            <a:ext cx="6643663" cy="3951103"/>
          </a:xfrm>
          <a:prstGeom prst="rect">
            <a:avLst/>
          </a:prstGeom>
        </p:spPr>
      </p:pic>
      <p:sp>
        <p:nvSpPr>
          <p:cNvPr id="7" name="TextBox 6">
            <a:extLst>
              <a:ext uri="{FF2B5EF4-FFF2-40B4-BE49-F238E27FC236}">
                <a16:creationId xmlns:a16="http://schemas.microsoft.com/office/drawing/2014/main" id="{BA1C9EE1-4422-B751-5F72-BF4EABFA5D6B}"/>
              </a:ext>
            </a:extLst>
          </p:cNvPr>
          <p:cNvSpPr txBox="1"/>
          <p:nvPr/>
        </p:nvSpPr>
        <p:spPr>
          <a:xfrm>
            <a:off x="885722" y="3175120"/>
            <a:ext cx="28499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You have 24 hours to confirm your email address.</a:t>
            </a:r>
          </a:p>
        </p:txBody>
      </p:sp>
      <p:cxnSp>
        <p:nvCxnSpPr>
          <p:cNvPr id="11" name="Straight Arrow Connector 10">
            <a:extLst>
              <a:ext uri="{FF2B5EF4-FFF2-40B4-BE49-F238E27FC236}">
                <a16:creationId xmlns:a16="http://schemas.microsoft.com/office/drawing/2014/main" id="{3FC50665-CEF5-142D-3DE0-3CF3CE7F4F21}"/>
              </a:ext>
            </a:extLst>
          </p:cNvPr>
          <p:cNvCxnSpPr>
            <a:cxnSpLocks/>
            <a:stCxn id="7" idx="3"/>
          </p:cNvCxnSpPr>
          <p:nvPr/>
        </p:nvCxnSpPr>
        <p:spPr>
          <a:xfrm>
            <a:off x="3735677" y="3775285"/>
            <a:ext cx="4440760" cy="10513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81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0453FF-0DF9-CF88-5E32-62A63B92EA3B}"/>
              </a:ext>
            </a:extLst>
          </p:cNvPr>
          <p:cNvSpPr>
            <a:spLocks noGrp="1"/>
          </p:cNvSpPr>
          <p:nvPr>
            <p:ph type="title"/>
          </p:nvPr>
        </p:nvSpPr>
        <p:spPr/>
        <p:txBody>
          <a:bodyPr/>
          <a:lstStyle/>
          <a:p>
            <a:r>
              <a:rPr lang="de-CH" b="1" dirty="0" err="1"/>
              <a:t>Navigating</a:t>
            </a:r>
            <a:r>
              <a:rPr lang="de-CH" b="1" dirty="0"/>
              <a:t> </a:t>
            </a:r>
            <a:r>
              <a:rPr lang="de-CH" b="1" dirty="0" err="1"/>
              <a:t>the</a:t>
            </a:r>
            <a:r>
              <a:rPr lang="de-CH" b="1" dirty="0"/>
              <a:t> </a:t>
            </a:r>
            <a:r>
              <a:rPr lang="de-CH" b="1" dirty="0" err="1"/>
              <a:t>platform</a:t>
            </a:r>
            <a:endParaRPr lang="de-CH" b="1" dirty="0"/>
          </a:p>
        </p:txBody>
      </p:sp>
      <p:pic>
        <p:nvPicPr>
          <p:cNvPr id="7" name="Content Placeholder 6">
            <a:extLst>
              <a:ext uri="{FF2B5EF4-FFF2-40B4-BE49-F238E27FC236}">
                <a16:creationId xmlns:a16="http://schemas.microsoft.com/office/drawing/2014/main" id="{4C7CF655-A9C6-4189-2DE1-B9B3C0C242BD}"/>
              </a:ext>
            </a:extLst>
          </p:cNvPr>
          <p:cNvPicPr>
            <a:picLocks noGrp="1" noChangeAspect="1"/>
          </p:cNvPicPr>
          <p:nvPr>
            <p:ph sz="half" idx="2"/>
          </p:nvPr>
        </p:nvPicPr>
        <p:blipFill>
          <a:blip r:embed="rId2"/>
          <a:srcRect/>
          <a:stretch/>
        </p:blipFill>
        <p:spPr>
          <a:xfrm>
            <a:off x="980490" y="1215890"/>
            <a:ext cx="10728910" cy="1428975"/>
          </a:xfrm>
          <a:prstGeom prst="rect">
            <a:avLst/>
          </a:prstGeom>
        </p:spPr>
      </p:pic>
      <p:sp>
        <p:nvSpPr>
          <p:cNvPr id="5" name="Foliennummernplatzhalter 4">
            <a:extLst>
              <a:ext uri="{FF2B5EF4-FFF2-40B4-BE49-F238E27FC236}">
                <a16:creationId xmlns:a16="http://schemas.microsoft.com/office/drawing/2014/main" id="{3BB1387A-3B50-AC70-E453-D81C5F1937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3" name="TextBox 2">
            <a:extLst>
              <a:ext uri="{FF2B5EF4-FFF2-40B4-BE49-F238E27FC236}">
                <a16:creationId xmlns:a16="http://schemas.microsoft.com/office/drawing/2014/main" id="{CCE7F9EA-F6C6-707C-A478-3EBBAF8DD9C9}"/>
              </a:ext>
            </a:extLst>
          </p:cNvPr>
          <p:cNvSpPr txBox="1"/>
          <p:nvPr/>
        </p:nvSpPr>
        <p:spPr>
          <a:xfrm>
            <a:off x="1094233" y="1728802"/>
            <a:ext cx="92321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You can use these 6 tabs to navigate the platform.</a:t>
            </a:r>
          </a:p>
        </p:txBody>
      </p:sp>
      <p:graphicFrame>
        <p:nvGraphicFramePr>
          <p:cNvPr id="11" name="Tabelle 10">
            <a:extLst>
              <a:ext uri="{FF2B5EF4-FFF2-40B4-BE49-F238E27FC236}">
                <a16:creationId xmlns:a16="http://schemas.microsoft.com/office/drawing/2014/main" id="{DBD0E9A9-5127-F323-464F-748E6210D74E}"/>
              </a:ext>
            </a:extLst>
          </p:cNvPr>
          <p:cNvGraphicFramePr>
            <a:graphicFrameLocks noGrp="1"/>
          </p:cNvGraphicFramePr>
          <p:nvPr/>
        </p:nvGraphicFramePr>
        <p:xfrm>
          <a:off x="980492" y="2733503"/>
          <a:ext cx="9430609" cy="3622847"/>
        </p:xfrm>
        <a:graphic>
          <a:graphicData uri="http://schemas.openxmlformats.org/drawingml/2006/table">
            <a:tbl>
              <a:tblPr firstRow="1" bandRow="1">
                <a:tableStyleId>{F5AB1C69-6EDB-4FF4-983F-18BD219EF322}</a:tableStyleId>
              </a:tblPr>
              <a:tblGrid>
                <a:gridCol w="4172809">
                  <a:extLst>
                    <a:ext uri="{9D8B030D-6E8A-4147-A177-3AD203B41FA5}">
                      <a16:colId xmlns:a16="http://schemas.microsoft.com/office/drawing/2014/main" val="2548147166"/>
                    </a:ext>
                  </a:extLst>
                </a:gridCol>
                <a:gridCol w="2374900">
                  <a:extLst>
                    <a:ext uri="{9D8B030D-6E8A-4147-A177-3AD203B41FA5}">
                      <a16:colId xmlns:a16="http://schemas.microsoft.com/office/drawing/2014/main" val="2992791217"/>
                    </a:ext>
                  </a:extLst>
                </a:gridCol>
                <a:gridCol w="2882900">
                  <a:extLst>
                    <a:ext uri="{9D8B030D-6E8A-4147-A177-3AD203B41FA5}">
                      <a16:colId xmlns:a16="http://schemas.microsoft.com/office/drawing/2014/main" val="2914333242"/>
                    </a:ext>
                  </a:extLst>
                </a:gridCol>
              </a:tblGrid>
              <a:tr h="1150895">
                <a:tc>
                  <a:txBody>
                    <a:bodyPr/>
                    <a:lstStyle/>
                    <a:p>
                      <a:r>
                        <a:rPr lang="de-CH" sz="2000" dirty="0" err="1">
                          <a:latin typeface="Helvetica" panose="020B0604020202020204" pitchFamily="34" charset="0"/>
                          <a:cs typeface="Helvetica" panose="020B0604020202020204" pitchFamily="34" charset="0"/>
                        </a:rPr>
                        <a:t>Instructions</a:t>
                      </a:r>
                      <a:endParaRPr lang="de-CH" sz="2000" dirty="0">
                        <a:latin typeface="Helvetica" panose="020B0604020202020204" pitchFamily="34" charset="0"/>
                        <a:cs typeface="Helvetica" panose="020B0604020202020204" pitchFamily="34" charset="0"/>
                      </a:endParaRPr>
                    </a:p>
                  </a:txBody>
                  <a:tcPr/>
                </a:tc>
                <a:tc>
                  <a:txBody>
                    <a:bodyPr/>
                    <a:lstStyle/>
                    <a:p>
                      <a:r>
                        <a:rPr lang="de-CH" sz="2000" dirty="0">
                          <a:latin typeface="Helvetica" panose="020B0604020202020204" pitchFamily="34" charset="0"/>
                          <a:cs typeface="Helvetica" panose="020B0604020202020204" pitchFamily="34" charset="0"/>
                        </a:rPr>
                        <a:t>Equity &amp; Corporate Bonds</a:t>
                      </a:r>
                    </a:p>
                  </a:txBody>
                  <a:tcPr/>
                </a:tc>
                <a:tc>
                  <a:txBody>
                    <a:bodyPr/>
                    <a:lstStyle/>
                    <a:p>
                      <a:r>
                        <a:rPr lang="de-CH" sz="2000" dirty="0">
                          <a:latin typeface="Helvetica" panose="020B0604020202020204" pitchFamily="34" charset="0"/>
                          <a:cs typeface="Helvetica" panose="020B0604020202020204" pitchFamily="34" charset="0"/>
                        </a:rPr>
                        <a:t>Real Estate &amp; </a:t>
                      </a:r>
                      <a:r>
                        <a:rPr lang="de-CH" sz="2000" dirty="0" err="1">
                          <a:latin typeface="Helvetica" panose="020B0604020202020204" pitchFamily="34" charset="0"/>
                          <a:cs typeface="Helvetica" panose="020B0604020202020204" pitchFamily="34" charset="0"/>
                        </a:rPr>
                        <a:t>Mortgages</a:t>
                      </a:r>
                      <a:endParaRPr lang="de-CH" sz="20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236235317"/>
                  </a:ext>
                </a:extLst>
              </a:tr>
              <a:tr h="247195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dirty="0">
                          <a:latin typeface="Helvetica" panose="020B0604020202020204" pitchFamily="34" charset="0"/>
                          <a:cs typeface="Helvetica" panose="020B0604020202020204" pitchFamily="34" charset="0"/>
                        </a:rPr>
                        <a:t>General information about the climate test, including: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Helvetica" panose="020B0604020202020204" pitchFamily="34" charset="0"/>
                          <a:cs typeface="Helvetica" panose="020B0604020202020204" pitchFamily="34" charset="0"/>
                        </a:rPr>
                        <a:t>A pre-signed, general NDA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Helvetica" panose="020B0604020202020204" pitchFamily="34" charset="0"/>
                          <a:cs typeface="Helvetica" panose="020B0604020202020204" pitchFamily="34" charset="0"/>
                        </a:rPr>
                        <a:t>PDF questionnaire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Helvetica" panose="020B0604020202020204" pitchFamily="34" charset="0"/>
                          <a:cs typeface="Helvetica" panose="020B0604020202020204" pitchFamily="34" charset="0"/>
                        </a:rPr>
                        <a:t>Webinar recordings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Helvetica" panose="020B0604020202020204" pitchFamily="34" charset="0"/>
                          <a:cs typeface="Helvetica" panose="020B0604020202020204" pitchFamily="34" charset="0"/>
                        </a:rPr>
                        <a:t>Email addresses for questions</a:t>
                      </a:r>
                      <a:endParaRPr lang="de-DE" sz="2000" dirty="0">
                        <a:latin typeface="Helvetica" panose="020B0604020202020204" pitchFamily="34" charset="0"/>
                        <a:cs typeface="Helvetica"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latin typeface="Helvetica" panose="020B0604020202020204" pitchFamily="34" charset="0"/>
                          <a:cs typeface="Helvetica" panose="020B0604020202020204" pitchFamily="34" charset="0"/>
                        </a:rPr>
                        <a:t>Template and Upload Area</a:t>
                      </a:r>
                      <a:endParaRPr lang="de-CH" sz="2000" dirty="0">
                        <a:latin typeface="Helvetica" panose="020B0604020202020204" pitchFamily="34" charset="0"/>
                        <a:cs typeface="Helvetica"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Helvetica" panose="020B0604020202020204" pitchFamily="34" charset="0"/>
                          <a:cs typeface="Helvetica" panose="020B0604020202020204" pitchFamily="34" charset="0"/>
                        </a:rPr>
                        <a:t>Redirect to the Real Estate and Mortgage Module   -&gt; FPRE Platform, including: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Helvetica" panose="020B0604020202020204" pitchFamily="34" charset="0"/>
                          <a:cs typeface="Helvetica" panose="020B0604020202020204" pitchFamily="34" charset="0"/>
                        </a:rPr>
                        <a:t>NDA Mortgages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Helvetica" panose="020B0604020202020204" pitchFamily="34" charset="0"/>
                          <a:cs typeface="Helvetica" panose="020B0604020202020204" pitchFamily="34" charset="0"/>
                        </a:rPr>
                        <a:t>Template (DE/FR)</a:t>
                      </a:r>
                      <a:endParaRPr lang="de-CH" sz="20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621965667"/>
                  </a:ext>
                </a:extLst>
              </a:tr>
            </a:tbl>
          </a:graphicData>
        </a:graphic>
      </p:graphicFrame>
      <p:cxnSp>
        <p:nvCxnSpPr>
          <p:cNvPr id="12" name="Connector: Elbow 8">
            <a:extLst>
              <a:ext uri="{FF2B5EF4-FFF2-40B4-BE49-F238E27FC236}">
                <a16:creationId xmlns:a16="http://schemas.microsoft.com/office/drawing/2014/main" id="{EA20C8AB-98C8-CD95-9349-1FED42EFB858}"/>
              </a:ext>
            </a:extLst>
          </p:cNvPr>
          <p:cNvCxnSpPr>
            <a:cxnSpLocks/>
          </p:cNvCxnSpPr>
          <p:nvPr/>
        </p:nvCxnSpPr>
        <p:spPr>
          <a:xfrm rot="10800000">
            <a:off x="3276600" y="2498045"/>
            <a:ext cx="1872694" cy="561193"/>
          </a:xfrm>
          <a:prstGeom prst="bentConnector3">
            <a:avLst>
              <a:gd name="adj1" fmla="val 50000"/>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8">
            <a:extLst>
              <a:ext uri="{FF2B5EF4-FFF2-40B4-BE49-F238E27FC236}">
                <a16:creationId xmlns:a16="http://schemas.microsoft.com/office/drawing/2014/main" id="{DE3802AB-52B5-9A77-9F0F-0FD9FBE83F68}"/>
              </a:ext>
            </a:extLst>
          </p:cNvPr>
          <p:cNvCxnSpPr>
            <a:cxnSpLocks/>
          </p:cNvCxnSpPr>
          <p:nvPr/>
        </p:nvCxnSpPr>
        <p:spPr>
          <a:xfrm rot="16200000" flipV="1">
            <a:off x="1715300" y="2607359"/>
            <a:ext cx="252287" cy="1"/>
          </a:xfrm>
          <a:prstGeom prst="bentConnector3">
            <a:avLst>
              <a:gd name="adj1" fmla="val 50000"/>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A7EACC48-7FF6-C6BC-6E4E-C3028A524462}"/>
              </a:ext>
            </a:extLst>
          </p:cNvPr>
          <p:cNvCxnSpPr>
            <a:cxnSpLocks/>
          </p:cNvCxnSpPr>
          <p:nvPr/>
        </p:nvCxnSpPr>
        <p:spPr>
          <a:xfrm rot="10800000">
            <a:off x="5412218" y="2481217"/>
            <a:ext cx="3255621" cy="252287"/>
          </a:xfrm>
          <a:prstGeom prst="bentConnector3">
            <a:avLst>
              <a:gd name="adj1" fmla="val 39"/>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300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A96E1-970F-DF47-1433-BD9D4112EE7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E559916-4845-D0B5-E1E6-A11595777693}"/>
              </a:ext>
            </a:extLst>
          </p:cNvPr>
          <p:cNvSpPr>
            <a:spLocks noGrp="1"/>
          </p:cNvSpPr>
          <p:nvPr>
            <p:ph sz="quarter" idx="10"/>
          </p:nvPr>
        </p:nvSpPr>
        <p:spPr/>
        <p:txBody>
          <a:bodyPr/>
          <a:lstStyle/>
          <a:p>
            <a:endParaRPr lang="de-CH" dirty="0"/>
          </a:p>
        </p:txBody>
      </p:sp>
      <p:sp>
        <p:nvSpPr>
          <p:cNvPr id="3" name="Foliennummernplatzhalter 2">
            <a:extLst>
              <a:ext uri="{FF2B5EF4-FFF2-40B4-BE49-F238E27FC236}">
                <a16:creationId xmlns:a16="http://schemas.microsoft.com/office/drawing/2014/main" id="{8841426E-32BF-E40F-9A64-C97330FC7762}"/>
              </a:ext>
            </a:extLst>
          </p:cNvPr>
          <p:cNvSpPr>
            <a:spLocks noGrp="1"/>
          </p:cNvSpPr>
          <p:nvPr>
            <p:ph type="sldNum" sz="quarter" idx="11"/>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7D21FFDD-132D-4B5B-AD6B-BCC06A41D268}" type="slidenum">
              <a:rPr kumimoji="0" lang="de-CH" sz="1200" b="0" i="0" u="none" strike="noStrike" kern="1200" cap="none" spc="0" normalizeH="0" baseline="0" noProof="0">
                <a:ln>
                  <a:noFill/>
                </a:ln>
                <a:solidFill>
                  <a:prstClr val="black"/>
                </a:solidFill>
                <a:effectLst/>
                <a:uLnTx/>
                <a:uFillTx/>
                <a:latin typeface="Arial"/>
                <a:ea typeface="+mn-ea"/>
                <a:cs typeface="+mn-cs"/>
              </a:rPr>
              <a:t>2</a:t>
            </a:fld>
            <a:endParaRPr kumimoji="0" lang="de-CH"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el 3">
            <a:extLst>
              <a:ext uri="{FF2B5EF4-FFF2-40B4-BE49-F238E27FC236}">
                <a16:creationId xmlns:a16="http://schemas.microsoft.com/office/drawing/2014/main" id="{9396DA11-7BF0-6C37-1B0E-5F0798DBB9FE}"/>
              </a:ext>
            </a:extLst>
          </p:cNvPr>
          <p:cNvSpPr>
            <a:spLocks noGrp="1"/>
          </p:cNvSpPr>
          <p:nvPr>
            <p:ph type="title"/>
          </p:nvPr>
        </p:nvSpPr>
        <p:spPr/>
        <p:txBody>
          <a:bodyPr/>
          <a:lstStyle/>
          <a:p>
            <a:endParaRPr lang="de-CH" dirty="0"/>
          </a:p>
        </p:txBody>
      </p:sp>
      <p:sp>
        <p:nvSpPr>
          <p:cNvPr id="11" name="Fußzeilenplatzhalter 10">
            <a:extLst>
              <a:ext uri="{FF2B5EF4-FFF2-40B4-BE49-F238E27FC236}">
                <a16:creationId xmlns:a16="http://schemas.microsoft.com/office/drawing/2014/main" id="{92CFDDBE-6221-2C2E-33BA-3D51DD3D2F8D}"/>
              </a:ext>
            </a:extLst>
          </p:cNvPr>
          <p:cNvSpPr>
            <a:spLocks noGrp="1"/>
          </p:cNvSpPr>
          <p:nvPr>
            <p:ph type="ftr" sz="quarter" idx="4294967295"/>
          </p:nvPr>
        </p:nvSpPr>
        <p:spPr>
          <a:xfrm>
            <a:off x="0" y="6340475"/>
            <a:ext cx="6262688" cy="430213"/>
          </a:xfrm>
          <a:prstGeom prst="rect">
            <a:avLst/>
          </a:prstGeom>
        </p:spPr>
        <p:txBody>
          <a:bodyPr vert="horz" lIns="0" tIns="0" rIns="0" bIns="0" rtlCol="0" anchor="t"/>
          <a:lstStyle>
            <a:defPPr>
              <a:defRPr lang="de-DE"/>
            </a:defPPr>
            <a:lvl1pPr marL="0" algn="l" defTabSz="914400" rtl="0" eaLnBrk="1" latinLnBrk="0" hangingPunct="1">
              <a:lnSpc>
                <a:spcPct val="100000"/>
              </a:lnSpc>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a:t>Sustainable Investments, Energy City Webinar</a:t>
            </a:r>
          </a:p>
          <a:p>
            <a:r>
              <a:rPr lang="de-CH" b="0"/>
              <a:t>8 May 2025, Silvia Ruprecht, FOEN</a:t>
            </a:r>
            <a:endParaRPr kumimoji="0" lang="de-CH"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Inhaltsplatzhalter 6">
            <a:extLst>
              <a:ext uri="{FF2B5EF4-FFF2-40B4-BE49-F238E27FC236}">
                <a16:creationId xmlns:a16="http://schemas.microsoft.com/office/drawing/2014/main" id="{DD891055-C767-4D46-5419-F30D8C08C0F5}"/>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19534" r="-1180" b="38714"/>
          <a:stretch/>
        </p:blipFill>
        <p:spPr bwMode="auto">
          <a:xfrm>
            <a:off x="-331470" y="0"/>
            <a:ext cx="12695266" cy="6858000"/>
          </a:xfrm>
          <a:prstGeom prst="rect">
            <a:avLst/>
          </a:prstGeom>
          <a:noFill/>
          <a:ln w="9525">
            <a:noFill/>
            <a:miter lim="800000"/>
            <a:headEnd/>
            <a:tailEnd/>
          </a:ln>
          <a:effectLst/>
        </p:spPr>
      </p:pic>
      <p:sp>
        <p:nvSpPr>
          <p:cNvPr id="7" name="Rectangle 17">
            <a:extLst>
              <a:ext uri="{FF2B5EF4-FFF2-40B4-BE49-F238E27FC236}">
                <a16:creationId xmlns:a16="http://schemas.microsoft.com/office/drawing/2014/main" id="{AE829EEA-6A9D-581C-9EAF-6FB2FCF2AD7D}"/>
              </a:ext>
            </a:extLst>
          </p:cNvPr>
          <p:cNvSpPr/>
          <p:nvPr/>
        </p:nvSpPr>
        <p:spPr>
          <a:xfrm>
            <a:off x="4571999" y="1974469"/>
            <a:ext cx="7791797" cy="2476379"/>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feld 7">
            <a:extLst>
              <a:ext uri="{FF2B5EF4-FFF2-40B4-BE49-F238E27FC236}">
                <a16:creationId xmlns:a16="http://schemas.microsoft.com/office/drawing/2014/main" id="{F064F127-00A6-F6BE-ED0F-ABC287B364F2}"/>
              </a:ext>
            </a:extLst>
          </p:cNvPr>
          <p:cNvSpPr txBox="1"/>
          <p:nvPr/>
        </p:nvSpPr>
        <p:spPr>
          <a:xfrm>
            <a:off x="4856377" y="1967061"/>
            <a:ext cx="7647709" cy="2923877"/>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lang="de-CH" sz="4000" b="1" dirty="0" err="1">
                <a:solidFill>
                  <a:prstClr val="white"/>
                </a:solidFill>
                <a:latin typeface="Arial"/>
              </a:rPr>
              <a:t>Overview</a:t>
            </a:r>
            <a:r>
              <a:rPr lang="de-CH" sz="4000" b="1" dirty="0">
                <a:solidFill>
                  <a:prstClr val="white"/>
                </a:solidFill>
                <a:latin typeface="Arial"/>
              </a:rPr>
              <a:t>, objectives and new developments </a:t>
            </a:r>
          </a:p>
          <a:p>
            <a:pPr marL="0" marR="0" lvl="0" indent="0" algn="l" defTabSz="1219170" rtl="0" eaLnBrk="0" fontAlgn="base" latinLnBrk="0" hangingPunct="0">
              <a:lnSpc>
                <a:spcPct val="100000"/>
              </a:lnSpc>
              <a:spcBef>
                <a:spcPct val="0"/>
              </a:spcBef>
              <a:spcAft>
                <a:spcPct val="0"/>
              </a:spcAft>
              <a:buClrTx/>
              <a:buSzTx/>
              <a:buFontTx/>
              <a:buNone/>
              <a:tabLst/>
              <a:defRPr/>
            </a:pPr>
            <a:endParaRPr lang="de-CH" sz="4000" b="1" dirty="0">
              <a:solidFill>
                <a:prstClr val="white"/>
              </a:solidFill>
              <a:latin typeface="Arial"/>
            </a:endParaRPr>
          </a:p>
          <a:p>
            <a:pPr defTabSz="1219170" eaLnBrk="0" fontAlgn="base" hangingPunct="0">
              <a:spcBef>
                <a:spcPct val="0"/>
              </a:spcBef>
              <a:spcAft>
                <a:spcPct val="0"/>
              </a:spcAft>
              <a:defRPr/>
            </a:pPr>
            <a:r>
              <a:rPr lang="de-CH" sz="2400" dirty="0">
                <a:solidFill>
                  <a:schemeClr val="bg1"/>
                </a:solidFill>
              </a:rPr>
              <a:t>Silvia Ruprecht, FOEN</a:t>
            </a:r>
            <a:endParaRPr lang="de-CH" sz="2400" b="1" dirty="0">
              <a:solidFill>
                <a:prstClr val="white"/>
              </a:solidFill>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4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8478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6A98B-50F8-A42D-2CE5-FB22FA5828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328A3BB-DEE1-E097-9573-6FDD5D3B8302}"/>
              </a:ext>
            </a:extLst>
          </p:cNvPr>
          <p:cNvSpPr>
            <a:spLocks noGrp="1"/>
          </p:cNvSpPr>
          <p:nvPr>
            <p:ph type="title"/>
          </p:nvPr>
        </p:nvSpPr>
        <p:spPr/>
        <p:txBody>
          <a:bodyPr/>
          <a:lstStyle/>
          <a:p>
            <a:r>
              <a:rPr lang="de-CH" b="1"/>
              <a:t>Navigating the platform</a:t>
            </a:r>
            <a:endParaRPr lang="de-CH" b="1" dirty="0"/>
          </a:p>
        </p:txBody>
      </p:sp>
      <p:pic>
        <p:nvPicPr>
          <p:cNvPr id="7" name="Content Placeholder 6">
            <a:extLst>
              <a:ext uri="{FF2B5EF4-FFF2-40B4-BE49-F238E27FC236}">
                <a16:creationId xmlns:a16="http://schemas.microsoft.com/office/drawing/2014/main" id="{2ED53308-C076-2D0E-924C-6C670E3C2C66}"/>
              </a:ext>
            </a:extLst>
          </p:cNvPr>
          <p:cNvPicPr>
            <a:picLocks noGrp="1" noChangeAspect="1"/>
          </p:cNvPicPr>
          <p:nvPr>
            <p:ph sz="half" idx="2"/>
          </p:nvPr>
        </p:nvPicPr>
        <p:blipFill>
          <a:blip r:embed="rId2"/>
          <a:srcRect/>
          <a:stretch/>
        </p:blipFill>
        <p:spPr>
          <a:xfrm>
            <a:off x="838200" y="1245146"/>
            <a:ext cx="10716210" cy="1428975"/>
          </a:xfrm>
          <a:prstGeom prst="rect">
            <a:avLst/>
          </a:prstGeom>
        </p:spPr>
      </p:pic>
      <p:sp>
        <p:nvSpPr>
          <p:cNvPr id="5" name="Foliennummernplatzhalter 4">
            <a:extLst>
              <a:ext uri="{FF2B5EF4-FFF2-40B4-BE49-F238E27FC236}">
                <a16:creationId xmlns:a16="http://schemas.microsoft.com/office/drawing/2014/main" id="{399EA80B-3020-9FCF-EF94-8C7FDA33C3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3" name="TextBox 2">
            <a:extLst>
              <a:ext uri="{FF2B5EF4-FFF2-40B4-BE49-F238E27FC236}">
                <a16:creationId xmlns:a16="http://schemas.microsoft.com/office/drawing/2014/main" id="{698316EA-96FA-F6DA-77A0-C217E2F14E4F}"/>
              </a:ext>
            </a:extLst>
          </p:cNvPr>
          <p:cNvSpPr txBox="1"/>
          <p:nvPr/>
        </p:nvSpPr>
        <p:spPr>
          <a:xfrm>
            <a:off x="1094233" y="1728802"/>
            <a:ext cx="92321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t>You can use these 6 tabs to navigate the platform.</a:t>
            </a:r>
            <a:endPar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graphicFrame>
        <p:nvGraphicFramePr>
          <p:cNvPr id="11" name="Tabelle 10">
            <a:extLst>
              <a:ext uri="{FF2B5EF4-FFF2-40B4-BE49-F238E27FC236}">
                <a16:creationId xmlns:a16="http://schemas.microsoft.com/office/drawing/2014/main" id="{1EF5144E-731A-A527-3372-00BA826C2F8B}"/>
              </a:ext>
            </a:extLst>
          </p:cNvPr>
          <p:cNvGraphicFramePr>
            <a:graphicFrameLocks noGrp="1"/>
          </p:cNvGraphicFramePr>
          <p:nvPr/>
        </p:nvGraphicFramePr>
        <p:xfrm>
          <a:off x="1094233" y="2759487"/>
          <a:ext cx="9318977" cy="3622847"/>
        </p:xfrm>
        <a:graphic>
          <a:graphicData uri="http://schemas.openxmlformats.org/drawingml/2006/table">
            <a:tbl>
              <a:tblPr firstRow="1" bandRow="1">
                <a:tableStyleId>{F5AB1C69-6EDB-4FF4-983F-18BD219EF322}</a:tableStyleId>
              </a:tblPr>
              <a:tblGrid>
                <a:gridCol w="2079977">
                  <a:extLst>
                    <a:ext uri="{9D8B030D-6E8A-4147-A177-3AD203B41FA5}">
                      <a16:colId xmlns:a16="http://schemas.microsoft.com/office/drawing/2014/main" val="2548147166"/>
                    </a:ext>
                  </a:extLst>
                </a:gridCol>
                <a:gridCol w="3591655">
                  <a:extLst>
                    <a:ext uri="{9D8B030D-6E8A-4147-A177-3AD203B41FA5}">
                      <a16:colId xmlns:a16="http://schemas.microsoft.com/office/drawing/2014/main" val="2992791217"/>
                    </a:ext>
                  </a:extLst>
                </a:gridCol>
                <a:gridCol w="3647345">
                  <a:extLst>
                    <a:ext uri="{9D8B030D-6E8A-4147-A177-3AD203B41FA5}">
                      <a16:colId xmlns:a16="http://schemas.microsoft.com/office/drawing/2014/main" val="2914333242"/>
                    </a:ext>
                  </a:extLst>
                </a:gridCol>
              </a:tblGrid>
              <a:tr h="1150895">
                <a:tc>
                  <a:txBody>
                    <a:bodyPr/>
                    <a:lstStyle/>
                    <a:p>
                      <a:r>
                        <a:rPr lang="de-CH" sz="2400" dirty="0">
                          <a:latin typeface="Helvetica" panose="020B0604020202020204" pitchFamily="34" charset="0"/>
                          <a:cs typeface="Helvetica" panose="020B0604020202020204" pitchFamily="34" charset="0"/>
                        </a:rPr>
                        <a:t>Survey</a:t>
                      </a:r>
                    </a:p>
                  </a:txBody>
                  <a:tcPr/>
                </a:tc>
                <a:tc>
                  <a:txBody>
                    <a:bodyPr/>
                    <a:lstStyle/>
                    <a:p>
                      <a:r>
                        <a:rPr lang="de-CH" sz="2400" dirty="0">
                          <a:latin typeface="Helvetica" panose="020B0604020202020204" pitchFamily="34" charset="0"/>
                          <a:cs typeface="Helvetica" panose="020B0604020202020204" pitchFamily="34" charset="0"/>
                        </a:rPr>
                        <a:t>Pilot </a:t>
                      </a:r>
                      <a:r>
                        <a:rPr lang="de-CH" sz="2400" dirty="0" err="1">
                          <a:latin typeface="Helvetica" panose="020B0604020202020204" pitchFamily="34" charset="0"/>
                          <a:cs typeface="Helvetica" panose="020B0604020202020204" pitchFamily="34" charset="0"/>
                        </a:rPr>
                        <a:t>Biodiversity</a:t>
                      </a:r>
                      <a:r>
                        <a:rPr lang="de-CH" sz="2400" dirty="0">
                          <a:latin typeface="Helvetica" panose="020B0604020202020204" pitchFamily="34" charset="0"/>
                          <a:cs typeface="Helvetica" panose="020B0604020202020204" pitchFamily="34" charset="0"/>
                        </a:rPr>
                        <a:t> Module</a:t>
                      </a:r>
                    </a:p>
                  </a:txBody>
                  <a:tcPr/>
                </a:tc>
                <a:tc>
                  <a:txBody>
                    <a:bodyPr/>
                    <a:lstStyle/>
                    <a:p>
                      <a:r>
                        <a:rPr lang="de-CH" sz="2400" dirty="0">
                          <a:latin typeface="Helvetica" panose="020B0604020202020204" pitchFamily="34" charset="0"/>
                          <a:cs typeface="Helvetica" panose="020B0604020202020204" pitchFamily="34" charset="0"/>
                        </a:rPr>
                        <a:t>Summary</a:t>
                      </a:r>
                    </a:p>
                  </a:txBody>
                  <a:tcPr/>
                </a:tc>
                <a:extLst>
                  <a:ext uri="{0D108BD9-81ED-4DB2-BD59-A6C34878D82A}">
                    <a16:rowId xmlns:a16="http://schemas.microsoft.com/office/drawing/2014/main" val="1236235317"/>
                  </a:ext>
                </a:extLst>
              </a:tr>
              <a:tr h="247195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400" dirty="0">
                          <a:latin typeface="Helvetica" panose="020B0604020202020204" pitchFamily="34" charset="0"/>
                          <a:cs typeface="Helvetica" panose="020B0604020202020204" pitchFamily="34" charset="0"/>
                        </a:rPr>
                        <a:t>Link to the online survey</a:t>
                      </a:r>
                      <a:endParaRPr lang="de-DE" sz="2400" dirty="0">
                        <a:latin typeface="Helvetica" panose="020B0604020202020204" pitchFamily="34" charset="0"/>
                        <a:cs typeface="Helvetica" panose="020B0604020202020204" pitchFamily="34" charset="0"/>
                      </a:endParaRPr>
                    </a:p>
                  </a:txBody>
                  <a:tcPr/>
                </a:tc>
                <a:tc>
                  <a:txBody>
                    <a:bodyPr/>
                    <a:lstStyle/>
                    <a:p>
                      <a:r>
                        <a:rPr lang="en-GB" sz="2400" dirty="0">
                          <a:latin typeface="Helvetica" panose="020B0604020202020204" pitchFamily="34" charset="0"/>
                          <a:cs typeface="Helvetica" panose="020B0604020202020204" pitchFamily="34" charset="0"/>
                        </a:rPr>
                        <a:t>“Opt-in” for uploaded portfolios for biodiversity analysis. Specific briefing note and background information</a:t>
                      </a:r>
                      <a:endParaRPr lang="de-CH" sz="2400" dirty="0">
                        <a:latin typeface="Helvetica" panose="020B0604020202020204" pitchFamily="34" charset="0"/>
                        <a:cs typeface="Helvetica"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Helvetica" panose="020B0604020202020204" pitchFamily="34" charset="0"/>
                          <a:cs typeface="Helvetica" panose="020B0604020202020204" pitchFamily="34" charset="0"/>
                        </a:rPr>
                        <a:t>Overview of submitted portfolios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Helvetica" panose="020B0604020202020204" pitchFamily="34" charset="0"/>
                          <a:cs typeface="Helvetica" panose="020B0604020202020204" pitchFamily="34" charset="0"/>
                        </a:rPr>
                        <a:t>After analysis: Individual reports by asset class</a:t>
                      </a:r>
                      <a:endParaRPr lang="de-DE" sz="2400" dirty="0">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2621965667"/>
                  </a:ext>
                </a:extLst>
              </a:tr>
            </a:tbl>
          </a:graphicData>
        </a:graphic>
      </p:graphicFrame>
      <p:cxnSp>
        <p:nvCxnSpPr>
          <p:cNvPr id="12" name="Connector: Elbow 8">
            <a:extLst>
              <a:ext uri="{FF2B5EF4-FFF2-40B4-BE49-F238E27FC236}">
                <a16:creationId xmlns:a16="http://schemas.microsoft.com/office/drawing/2014/main" id="{5CAA4589-2A25-7E75-9959-82B34D098EA9}"/>
              </a:ext>
            </a:extLst>
          </p:cNvPr>
          <p:cNvCxnSpPr>
            <a:cxnSpLocks/>
          </p:cNvCxnSpPr>
          <p:nvPr/>
        </p:nvCxnSpPr>
        <p:spPr>
          <a:xfrm flipV="1">
            <a:off x="4553146" y="2473372"/>
            <a:ext cx="3189152" cy="286115"/>
          </a:xfrm>
          <a:prstGeom prst="bentConnector3">
            <a:avLst>
              <a:gd name="adj1" fmla="val 67735"/>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8">
            <a:extLst>
              <a:ext uri="{FF2B5EF4-FFF2-40B4-BE49-F238E27FC236}">
                <a16:creationId xmlns:a16="http://schemas.microsoft.com/office/drawing/2014/main" id="{04788488-81EA-A6ED-CF6D-4D2DA22ABF10}"/>
              </a:ext>
            </a:extLst>
          </p:cNvPr>
          <p:cNvCxnSpPr>
            <a:cxnSpLocks/>
          </p:cNvCxnSpPr>
          <p:nvPr/>
        </p:nvCxnSpPr>
        <p:spPr>
          <a:xfrm flipV="1">
            <a:off x="2121031" y="2498042"/>
            <a:ext cx="4110087" cy="261445"/>
          </a:xfrm>
          <a:prstGeom prst="bentConnector3">
            <a:avLst>
              <a:gd name="adj1" fmla="val 459"/>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289F48A3-7B60-2320-19B0-F6782657691D}"/>
              </a:ext>
            </a:extLst>
          </p:cNvPr>
          <p:cNvCxnSpPr>
            <a:cxnSpLocks/>
          </p:cNvCxnSpPr>
          <p:nvPr/>
        </p:nvCxnSpPr>
        <p:spPr>
          <a:xfrm rot="16200000" flipV="1">
            <a:off x="8531409" y="2582843"/>
            <a:ext cx="353284" cy="3"/>
          </a:xfrm>
          <a:prstGeom prst="bentConnector3">
            <a:avLst>
              <a:gd name="adj1" fmla="val 50000"/>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202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81A40-3D59-B891-8B6C-165AE8EF3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E2FB1-75BE-BCE1-E55B-433BEE9F4BAD}"/>
              </a:ext>
            </a:extLst>
          </p:cNvPr>
          <p:cNvSpPr>
            <a:spLocks noGrp="1"/>
          </p:cNvSpPr>
          <p:nvPr>
            <p:ph type="title"/>
          </p:nvPr>
        </p:nvSpPr>
        <p:spPr>
          <a:xfrm>
            <a:off x="838200" y="208106"/>
            <a:ext cx="10515600" cy="1325563"/>
          </a:xfrm>
        </p:spPr>
        <p:txBody>
          <a:bodyPr>
            <a:normAutofit/>
          </a:bodyPr>
          <a:lstStyle/>
          <a:p>
            <a:r>
              <a:rPr lang="en-GB" sz="4200" b="1"/>
              <a:t>Data Security &amp; Confidentiality</a:t>
            </a:r>
            <a:endParaRPr lang="en-GB" sz="4200" b="1" dirty="0"/>
          </a:p>
        </p:txBody>
      </p:sp>
      <p:sp>
        <p:nvSpPr>
          <p:cNvPr id="3" name="Content Placeholder 2">
            <a:extLst>
              <a:ext uri="{FF2B5EF4-FFF2-40B4-BE49-F238E27FC236}">
                <a16:creationId xmlns:a16="http://schemas.microsoft.com/office/drawing/2014/main" id="{7F9B18BF-724B-EB32-41D9-C422A5B0F07F}"/>
              </a:ext>
            </a:extLst>
          </p:cNvPr>
          <p:cNvSpPr>
            <a:spLocks noGrp="1"/>
          </p:cNvSpPr>
          <p:nvPr>
            <p:ph idx="1"/>
          </p:nvPr>
        </p:nvSpPr>
        <p:spPr>
          <a:xfrm>
            <a:off x="838200" y="1428461"/>
            <a:ext cx="10515600" cy="4351338"/>
          </a:xfrm>
        </p:spPr>
        <p:txBody>
          <a:bodyPr>
            <a:normAutofit/>
          </a:bodyPr>
          <a:lstStyle/>
          <a:p>
            <a:pPr>
              <a:lnSpc>
                <a:spcPct val="100000"/>
              </a:lnSpc>
            </a:pPr>
            <a:r>
              <a:rPr lang="en-GB" sz="2400" dirty="0"/>
              <a:t>Anonymized, aggregated results are reported to the FOEN. </a:t>
            </a:r>
          </a:p>
          <a:p>
            <a:pPr>
              <a:lnSpc>
                <a:spcPct val="100000"/>
              </a:lnSpc>
            </a:pPr>
            <a:r>
              <a:rPr lang="en-GB" sz="2400" dirty="0"/>
              <a:t>The FOEN does not receive any individual portfolios or results.</a:t>
            </a:r>
          </a:p>
          <a:p>
            <a:pPr>
              <a:lnSpc>
                <a:spcPct val="100000"/>
              </a:lnSpc>
            </a:pPr>
            <a:r>
              <a:rPr lang="en-GB" sz="2400" dirty="0"/>
              <a:t>The server is located in Germany (Theia) and complies with DIN ISO/IEC 27001. The server for the real estate/mortgage module is located in Switzerland (FPRE).</a:t>
            </a:r>
          </a:p>
          <a:p>
            <a:pPr>
              <a:lnSpc>
                <a:spcPct val="100000"/>
              </a:lnSpc>
            </a:pPr>
            <a:r>
              <a:rPr lang="en-GB" sz="2400" dirty="0"/>
              <a:t>No disclosure of data to third parties.</a:t>
            </a:r>
          </a:p>
          <a:p>
            <a:pPr>
              <a:lnSpc>
                <a:spcPct val="100000"/>
              </a:lnSpc>
            </a:pPr>
            <a:r>
              <a:rPr lang="en-GB" sz="2400" dirty="0"/>
              <a:t>Portfolio data will be irrevocably and permanently deleted by June 30, 2027, at the latest. </a:t>
            </a:r>
            <a:endParaRPr lang="de-CH" sz="2400" noProof="0" dirty="0"/>
          </a:p>
        </p:txBody>
      </p:sp>
      <p:sp>
        <p:nvSpPr>
          <p:cNvPr id="4" name="Slide Number Placeholder 3">
            <a:extLst>
              <a:ext uri="{FF2B5EF4-FFF2-40B4-BE49-F238E27FC236}">
                <a16:creationId xmlns:a16="http://schemas.microsoft.com/office/drawing/2014/main" id="{2BD4D6C9-7DF4-2724-4D99-DEE19ED735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1607829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68D2E-7169-5AA4-CBC4-4B07A32ED1B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597C59-F5BA-4639-F541-AEB110C062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2" name="Title 1">
            <a:extLst>
              <a:ext uri="{FF2B5EF4-FFF2-40B4-BE49-F238E27FC236}">
                <a16:creationId xmlns:a16="http://schemas.microsoft.com/office/drawing/2014/main" id="{6CF30319-9DA6-9250-C0C7-DC726091EF73}"/>
              </a:ext>
            </a:extLst>
          </p:cNvPr>
          <p:cNvSpPr>
            <a:spLocks noGrp="1"/>
          </p:cNvSpPr>
          <p:nvPr>
            <p:ph type="title" idx="4294967295"/>
          </p:nvPr>
        </p:nvSpPr>
        <p:spPr>
          <a:xfrm>
            <a:off x="1236320" y="558418"/>
            <a:ext cx="8764206" cy="853693"/>
          </a:xfrm>
        </p:spPr>
        <p:txBody>
          <a:bodyPr>
            <a:noAutofit/>
          </a:bodyPr>
          <a:lstStyle/>
          <a:p>
            <a:r>
              <a:rPr lang="en-GB" sz="3600" b="1" dirty="0"/>
              <a:t>Here's how to contact the Climate Test Team if you have any questions</a:t>
            </a:r>
          </a:p>
        </p:txBody>
      </p:sp>
      <p:sp>
        <p:nvSpPr>
          <p:cNvPr id="4" name="Text Placeholder 3">
            <a:extLst>
              <a:ext uri="{FF2B5EF4-FFF2-40B4-BE49-F238E27FC236}">
                <a16:creationId xmlns:a16="http://schemas.microsoft.com/office/drawing/2014/main" id="{DB55B51F-AC3E-114C-2470-BB6702133CF1}"/>
              </a:ext>
            </a:extLst>
          </p:cNvPr>
          <p:cNvSpPr>
            <a:spLocks noGrp="1"/>
          </p:cNvSpPr>
          <p:nvPr>
            <p:ph type="body" sz="half" idx="4294967295"/>
          </p:nvPr>
        </p:nvSpPr>
        <p:spPr>
          <a:xfrm>
            <a:off x="1099160" y="1784383"/>
            <a:ext cx="9467539" cy="4398963"/>
          </a:xfrm>
        </p:spPr>
        <p:txBody>
          <a:bodyPr>
            <a:noAutofit/>
          </a:bodyPr>
          <a:lstStyle/>
          <a:p>
            <a:pPr marL="285750" indent="-285750">
              <a:lnSpc>
                <a:spcPct val="100000"/>
              </a:lnSpc>
            </a:pPr>
            <a:r>
              <a:rPr lang="en-GB" sz="2000" dirty="0">
                <a:ea typeface="Roboto"/>
                <a:cs typeface="Roboto"/>
              </a:rPr>
              <a:t>Questions regarding </a:t>
            </a:r>
            <a:r>
              <a:rPr lang="en-GB" sz="2000" b="1" dirty="0">
                <a:ea typeface="Roboto"/>
                <a:cs typeface="Roboto"/>
              </a:rPr>
              <a:t>registration</a:t>
            </a:r>
            <a:r>
              <a:rPr lang="en-GB" sz="2000" dirty="0">
                <a:ea typeface="Roboto"/>
                <a:cs typeface="Roboto"/>
              </a:rPr>
              <a:t> and the </a:t>
            </a:r>
            <a:r>
              <a:rPr lang="de-CH" sz="2000" b="1" dirty="0">
                <a:cs typeface="Helvetica" panose="020B0604020202020204" pitchFamily="34" charset="0"/>
              </a:rPr>
              <a:t>Equity &amp; Corporate Bonds </a:t>
            </a:r>
            <a:r>
              <a:rPr lang="en-GB" sz="2000" b="1" dirty="0">
                <a:ea typeface="Roboto"/>
                <a:cs typeface="Roboto"/>
              </a:rPr>
              <a:t>module </a:t>
            </a:r>
            <a:r>
              <a:rPr lang="en-GB" sz="2000" dirty="0">
                <a:ea typeface="Roboto"/>
                <a:cs typeface="Roboto"/>
              </a:rPr>
              <a:t>should be directed to </a:t>
            </a:r>
            <a:r>
              <a:rPr lang="en-GB" sz="2000" b="1" dirty="0">
                <a:ea typeface="Roboto"/>
                <a:cs typeface="Roboto"/>
              </a:rPr>
              <a:t>Theia</a:t>
            </a:r>
            <a:r>
              <a:rPr lang="en-GB" sz="2000" dirty="0">
                <a:ea typeface="Roboto"/>
                <a:cs typeface="Roboto"/>
              </a:rPr>
              <a:t>: </a:t>
            </a:r>
            <a:r>
              <a:rPr lang="de-DE" sz="2000" dirty="0">
                <a:ea typeface="Roboto"/>
                <a:cs typeface="Roboto"/>
                <a:hlinkClick r:id="rId2"/>
              </a:rPr>
              <a:t>climatetest2026@theiafinance.org</a:t>
            </a:r>
            <a:r>
              <a:rPr lang="de-DE" sz="2000" dirty="0">
                <a:ea typeface="Roboto"/>
                <a:cs typeface="Roboto"/>
              </a:rPr>
              <a:t> </a:t>
            </a:r>
            <a:r>
              <a:rPr lang="en-GB" sz="2000" dirty="0">
                <a:ea typeface="Roboto"/>
                <a:cs typeface="Roboto"/>
              </a:rPr>
              <a:t>(Responses are typically provided within 3 business days)</a:t>
            </a:r>
            <a:endParaRPr lang="de-DE" sz="2000" dirty="0">
              <a:ea typeface="Roboto"/>
              <a:cs typeface="Roboto"/>
            </a:endParaRPr>
          </a:p>
          <a:p>
            <a:pPr marL="285750" indent="-285750">
              <a:lnSpc>
                <a:spcPct val="100000"/>
              </a:lnSpc>
            </a:pPr>
            <a:r>
              <a:rPr lang="en-GB" sz="2000" dirty="0">
                <a:ea typeface="Roboto"/>
                <a:cs typeface="Roboto"/>
              </a:rPr>
              <a:t>Questions regarding the </a:t>
            </a:r>
            <a:r>
              <a:rPr lang="en-GB" sz="2000" b="1" dirty="0">
                <a:ea typeface="Roboto"/>
                <a:cs typeface="Roboto"/>
              </a:rPr>
              <a:t>Real Estate and Mortgages module </a:t>
            </a:r>
            <a:r>
              <a:rPr lang="en-GB" sz="2000" dirty="0">
                <a:ea typeface="Roboto"/>
                <a:cs typeface="Roboto"/>
              </a:rPr>
              <a:t>and the </a:t>
            </a:r>
            <a:r>
              <a:rPr lang="en-GB" sz="2000" b="1" dirty="0">
                <a:ea typeface="Roboto"/>
                <a:cs typeface="Roboto"/>
              </a:rPr>
              <a:t>survey</a:t>
            </a:r>
            <a:r>
              <a:rPr lang="en-GB" sz="2000" dirty="0">
                <a:ea typeface="Roboto"/>
                <a:cs typeface="Roboto"/>
              </a:rPr>
              <a:t> should be directed to </a:t>
            </a:r>
            <a:r>
              <a:rPr lang="en-GB" sz="2000" b="1" dirty="0">
                <a:ea typeface="Roboto"/>
                <a:cs typeface="Roboto"/>
              </a:rPr>
              <a:t>FPRE</a:t>
            </a:r>
            <a:r>
              <a:rPr lang="en-GB" sz="2000" dirty="0">
                <a:ea typeface="Roboto"/>
                <a:cs typeface="Roboto"/>
              </a:rPr>
              <a:t>: </a:t>
            </a:r>
            <a:r>
              <a:rPr lang="de-DE" sz="2000" dirty="0">
                <a:ea typeface="Roboto"/>
                <a:cs typeface="Roboto"/>
                <a:hlinkClick r:id="rId3"/>
              </a:rPr>
              <a:t>climate-test@fpre.ch</a:t>
            </a:r>
            <a:endParaRPr lang="de-DE" sz="2000" dirty="0">
              <a:ea typeface="Roboto"/>
              <a:cs typeface="Roboto"/>
            </a:endParaRPr>
          </a:p>
          <a:p>
            <a:pPr marL="285750" indent="-285750">
              <a:lnSpc>
                <a:spcPct val="100000"/>
              </a:lnSpc>
            </a:pPr>
            <a:r>
              <a:rPr lang="en-GB" sz="2000" dirty="0">
                <a:ea typeface="Roboto"/>
                <a:cs typeface="Roboto"/>
              </a:rPr>
              <a:t>Questions regarding the Biodiversity Pilot Module to Theia </a:t>
            </a:r>
            <a:r>
              <a:rPr lang="de-DE" sz="2000" dirty="0">
                <a:ea typeface="Roboto"/>
                <a:cs typeface="Roboto"/>
              </a:rPr>
              <a:t>(</a:t>
            </a:r>
            <a:r>
              <a:rPr lang="de-DE" sz="2000" dirty="0">
                <a:ea typeface="Roboto"/>
                <a:cs typeface="Roboto"/>
                <a:hlinkClick r:id="rId2"/>
              </a:rPr>
              <a:t>climatetest2026@theiafinance.org</a:t>
            </a:r>
            <a:r>
              <a:rPr lang="de-DE" sz="2000" dirty="0">
                <a:ea typeface="Roboto"/>
                <a:cs typeface="Roboto"/>
              </a:rPr>
              <a:t>)</a:t>
            </a:r>
            <a:r>
              <a:rPr lang="en-GB" sz="2000" dirty="0">
                <a:ea typeface="Roboto"/>
                <a:cs typeface="Roboto"/>
              </a:rPr>
              <a:t>; these will be forwarded anonymously to CDC </a:t>
            </a:r>
            <a:r>
              <a:rPr lang="en-GB" sz="2000" dirty="0" err="1">
                <a:ea typeface="Roboto"/>
                <a:cs typeface="Roboto"/>
              </a:rPr>
              <a:t>Biodiversité</a:t>
            </a:r>
            <a:r>
              <a:rPr lang="en-GB" sz="2000" dirty="0">
                <a:ea typeface="Roboto"/>
                <a:cs typeface="Roboto"/>
              </a:rPr>
              <a:t>, and Theia will forward the responses accordingly. </a:t>
            </a:r>
            <a:endParaRPr lang="de-DE" sz="2000" dirty="0">
              <a:ea typeface="Roboto"/>
              <a:cs typeface="Roboto"/>
            </a:endParaRPr>
          </a:p>
          <a:p>
            <a:pPr marL="0" indent="0">
              <a:lnSpc>
                <a:spcPct val="100000"/>
              </a:lnSpc>
              <a:buNone/>
            </a:pPr>
            <a:r>
              <a:rPr lang="en-GB" sz="2000" dirty="0">
                <a:ea typeface="Roboto"/>
                <a:cs typeface="Roboto"/>
              </a:rPr>
              <a:t>We will notify you by email as soon as the results are available. After receiving the results, the FOEN will also organize </a:t>
            </a:r>
            <a:r>
              <a:rPr lang="en-GB" sz="2000" b="1" dirty="0">
                <a:ea typeface="Roboto"/>
                <a:cs typeface="Roboto"/>
              </a:rPr>
              <a:t>webinars/workshops</a:t>
            </a:r>
            <a:r>
              <a:rPr lang="en-GB" sz="2000" dirty="0">
                <a:ea typeface="Roboto"/>
                <a:cs typeface="Roboto"/>
              </a:rPr>
              <a:t>, and Theia will offer </a:t>
            </a:r>
            <a:r>
              <a:rPr lang="en-GB" sz="2000" b="1" dirty="0">
                <a:ea typeface="Roboto"/>
                <a:cs typeface="Roboto"/>
              </a:rPr>
              <a:t>helpdesks</a:t>
            </a:r>
            <a:r>
              <a:rPr lang="en-GB" sz="2000" dirty="0">
                <a:ea typeface="Roboto"/>
                <a:cs typeface="Roboto"/>
              </a:rPr>
              <a:t>.</a:t>
            </a:r>
            <a:endParaRPr lang="de-DE" sz="2000" dirty="0">
              <a:ea typeface="Roboto"/>
              <a:cs typeface="Roboto"/>
            </a:endParaRPr>
          </a:p>
        </p:txBody>
      </p:sp>
    </p:spTree>
    <p:extLst>
      <p:ext uri="{BB962C8B-B14F-4D97-AF65-F5344CB8AC3E}">
        <p14:creationId xmlns:p14="http://schemas.microsoft.com/office/powerpoint/2010/main" val="1757102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097EE-E534-77BC-B8E4-25FC025605D7}"/>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FE7DDBB1-34E2-B7CF-3E7F-9967019D58D2}"/>
              </a:ext>
            </a:extLst>
          </p:cNvPr>
          <p:cNvSpPr>
            <a:spLocks noGrp="1"/>
          </p:cNvSpPr>
          <p:nvPr>
            <p:ph sz="quarter" idx="10"/>
          </p:nvPr>
        </p:nvSpPr>
        <p:spPr/>
        <p:txBody>
          <a:bodyPr/>
          <a:lstStyle/>
          <a:p>
            <a:endParaRPr lang="de-CH" dirty="0"/>
          </a:p>
        </p:txBody>
      </p:sp>
      <p:sp>
        <p:nvSpPr>
          <p:cNvPr id="3" name="Foliennummernplatzhalter 2">
            <a:extLst>
              <a:ext uri="{FF2B5EF4-FFF2-40B4-BE49-F238E27FC236}">
                <a16:creationId xmlns:a16="http://schemas.microsoft.com/office/drawing/2014/main" id="{7D18F201-C488-F1F4-AF8F-F29521D6D87F}"/>
              </a:ext>
            </a:extLst>
          </p:cNvPr>
          <p:cNvSpPr>
            <a:spLocks noGrp="1"/>
          </p:cNvSpPr>
          <p:nvPr>
            <p:ph type="sldNum" sz="quarter" idx="11"/>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7D21FFDD-132D-4B5B-AD6B-BCC06A41D268}" type="slidenum">
              <a:rPr kumimoji="0" lang="de-CH" sz="1200" b="0" i="0" u="none" strike="noStrike" kern="1200" cap="none" spc="0" normalizeH="0" baseline="0" noProof="0">
                <a:ln>
                  <a:noFill/>
                </a:ln>
                <a:solidFill>
                  <a:prstClr val="black"/>
                </a:solidFill>
                <a:effectLst/>
                <a:uLnTx/>
                <a:uFillTx/>
                <a:latin typeface="Arial"/>
                <a:ea typeface="+mn-ea"/>
                <a:cs typeface="+mn-cs"/>
              </a:rPr>
              <a:t>23</a:t>
            </a:fld>
            <a:endParaRPr kumimoji="0" lang="de-CH"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el 3">
            <a:extLst>
              <a:ext uri="{FF2B5EF4-FFF2-40B4-BE49-F238E27FC236}">
                <a16:creationId xmlns:a16="http://schemas.microsoft.com/office/drawing/2014/main" id="{F799E6B4-198A-3386-F636-3E2B7885428E}"/>
              </a:ext>
            </a:extLst>
          </p:cNvPr>
          <p:cNvSpPr>
            <a:spLocks noGrp="1"/>
          </p:cNvSpPr>
          <p:nvPr>
            <p:ph type="title"/>
          </p:nvPr>
        </p:nvSpPr>
        <p:spPr/>
        <p:txBody>
          <a:bodyPr/>
          <a:lstStyle/>
          <a:p>
            <a:endParaRPr lang="de-CH" dirty="0"/>
          </a:p>
        </p:txBody>
      </p:sp>
      <p:sp>
        <p:nvSpPr>
          <p:cNvPr id="11" name="Fußzeilenplatzhalter 10">
            <a:extLst>
              <a:ext uri="{FF2B5EF4-FFF2-40B4-BE49-F238E27FC236}">
                <a16:creationId xmlns:a16="http://schemas.microsoft.com/office/drawing/2014/main" id="{89568533-0265-3ECB-1C82-7FA5A9471A02}"/>
              </a:ext>
            </a:extLst>
          </p:cNvPr>
          <p:cNvSpPr>
            <a:spLocks noGrp="1"/>
          </p:cNvSpPr>
          <p:nvPr>
            <p:ph type="ftr" sz="quarter" idx="12"/>
          </p:nvPr>
        </p:nvSpPr>
        <p:spPr>
          <a:xfrm>
            <a:off x="0" y="6340475"/>
            <a:ext cx="6262688" cy="430213"/>
          </a:xfrm>
          <a:prstGeom prst="rect">
            <a:avLst/>
          </a:prstGeom>
        </p:spPr>
        <p:txBody>
          <a:bodyPr vert="horz" lIns="0" tIns="0" rIns="0" bIns="0" rtlCol="0" anchor="t"/>
          <a:lstStyle>
            <a:defPPr>
              <a:defRPr lang="de-DE"/>
            </a:defPPr>
            <a:lvl1pPr marL="0" algn="l" defTabSz="914400" rtl="0" eaLnBrk="1" latinLnBrk="0" hangingPunct="1">
              <a:lnSpc>
                <a:spcPct val="100000"/>
              </a:lnSpc>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a:t>Sustainable Investments, Energy City Webinar</a:t>
            </a:r>
          </a:p>
          <a:p>
            <a:r>
              <a:rPr lang="de-CH" b="0"/>
              <a:t>8 May 2025, Silvia Ruprecht, FOEN</a:t>
            </a:r>
            <a:endParaRPr kumimoji="0" lang="de-CH"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Inhaltsplatzhalter 6">
            <a:extLst>
              <a:ext uri="{FF2B5EF4-FFF2-40B4-BE49-F238E27FC236}">
                <a16:creationId xmlns:a16="http://schemas.microsoft.com/office/drawing/2014/main" id="{17CDDA33-97FE-6CB7-0A13-8755765AED59}"/>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19534" r="-1180" b="38714"/>
          <a:stretch/>
        </p:blipFill>
        <p:spPr bwMode="auto">
          <a:xfrm>
            <a:off x="-331470" y="0"/>
            <a:ext cx="12695266" cy="6858000"/>
          </a:xfrm>
          <a:prstGeom prst="rect">
            <a:avLst/>
          </a:prstGeom>
          <a:noFill/>
          <a:ln w="9525">
            <a:noFill/>
            <a:miter lim="800000"/>
            <a:headEnd/>
            <a:tailEnd/>
          </a:ln>
          <a:effectLst/>
        </p:spPr>
      </p:pic>
      <p:sp>
        <p:nvSpPr>
          <p:cNvPr id="7" name="Rectangle 17">
            <a:extLst>
              <a:ext uri="{FF2B5EF4-FFF2-40B4-BE49-F238E27FC236}">
                <a16:creationId xmlns:a16="http://schemas.microsoft.com/office/drawing/2014/main" id="{2272EE17-5EF0-C8F1-E5F8-D4F3459FE951}"/>
              </a:ext>
            </a:extLst>
          </p:cNvPr>
          <p:cNvSpPr/>
          <p:nvPr/>
        </p:nvSpPr>
        <p:spPr>
          <a:xfrm>
            <a:off x="4571999" y="1837085"/>
            <a:ext cx="7791797" cy="2476379"/>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feld 7">
            <a:extLst>
              <a:ext uri="{FF2B5EF4-FFF2-40B4-BE49-F238E27FC236}">
                <a16:creationId xmlns:a16="http://schemas.microsoft.com/office/drawing/2014/main" id="{A4AF2001-79D9-7ACF-CC93-467C9460FCD7}"/>
              </a:ext>
            </a:extLst>
          </p:cNvPr>
          <p:cNvSpPr txBox="1"/>
          <p:nvPr/>
        </p:nvSpPr>
        <p:spPr>
          <a:xfrm>
            <a:off x="4892471" y="2217320"/>
            <a:ext cx="7647709" cy="230832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4000" b="1" i="0" u="none" strike="noStrike" kern="1200" cap="none" spc="0" normalizeH="0" baseline="0" noProof="0" dirty="0">
                <a:ln>
                  <a:noFill/>
                </a:ln>
                <a:solidFill>
                  <a:prstClr val="white"/>
                </a:solidFill>
                <a:effectLst/>
                <a:uLnTx/>
                <a:uFillTx/>
                <a:latin typeface="Arial"/>
                <a:ea typeface="+mn-ea"/>
                <a:cs typeface="+mn-cs"/>
              </a:rPr>
              <a:t>Survey</a:t>
            </a:r>
          </a:p>
          <a:p>
            <a:pPr marL="0" marR="0" lvl="0" indent="0" algn="l" defTabSz="1219170" rtl="0" eaLnBrk="0" fontAlgn="base" latinLnBrk="0" hangingPunct="0">
              <a:lnSpc>
                <a:spcPct val="100000"/>
              </a:lnSpc>
              <a:spcBef>
                <a:spcPct val="0"/>
              </a:spcBef>
              <a:spcAft>
                <a:spcPct val="0"/>
              </a:spcAft>
              <a:buClrTx/>
              <a:buSzTx/>
              <a:buFontTx/>
              <a:buNone/>
              <a:tabLst/>
              <a:defRPr/>
            </a:pPr>
            <a:endParaRPr lang="de-CH" sz="4000" b="1" dirty="0">
              <a:solidFill>
                <a:prstClr val="white"/>
              </a:solidFill>
              <a:latin typeface="Arial"/>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2400" i="0" u="none" strike="noStrike" kern="1200" cap="none" spc="0" normalizeH="0" baseline="0" noProof="0" dirty="0">
                <a:ln>
                  <a:noFill/>
                </a:ln>
                <a:solidFill>
                  <a:prstClr val="white"/>
                </a:solidFill>
                <a:effectLst/>
                <a:uLnTx/>
                <a:uFillTx/>
                <a:latin typeface="Arial"/>
                <a:ea typeface="+mn-ea"/>
                <a:cs typeface="+mn-cs"/>
              </a:rPr>
              <a:t>Silvia Ruprecht, FOEN</a:t>
            </a:r>
          </a:p>
          <a:p>
            <a:pPr marL="0" marR="0" lvl="0" indent="0" algn="l" defTabSz="1219170" rtl="0" eaLnBrk="0" fontAlgn="base" latinLnBrk="0" hangingPunct="0">
              <a:lnSpc>
                <a:spcPct val="100000"/>
              </a:lnSpc>
              <a:spcBef>
                <a:spcPct val="0"/>
              </a:spcBef>
              <a:spcAft>
                <a:spcPct val="0"/>
              </a:spcAft>
              <a:buClrTx/>
              <a:buSzTx/>
              <a:buFontTx/>
              <a:buNone/>
              <a:tabLst/>
              <a:defRPr/>
            </a:pPr>
            <a:endParaRPr lang="de-CH" sz="4000" b="1" dirty="0">
              <a:solidFill>
                <a:prstClr val="white"/>
              </a:solidFill>
              <a:latin typeface="Arial"/>
            </a:endParaRPr>
          </a:p>
        </p:txBody>
      </p:sp>
    </p:spTree>
    <p:extLst>
      <p:ext uri="{BB962C8B-B14F-4D97-AF65-F5344CB8AC3E}">
        <p14:creationId xmlns:p14="http://schemas.microsoft.com/office/powerpoint/2010/main" val="1299347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401B3-522E-D764-503D-58906980AD9A}"/>
            </a:ext>
          </a:extLst>
        </p:cNvPr>
        <p:cNvGrpSpPr/>
        <p:nvPr/>
      </p:nvGrpSpPr>
      <p:grpSpPr>
        <a:xfrm>
          <a:off x="0" y="0"/>
          <a:ext cx="0" cy="0"/>
          <a:chOff x="0" y="0"/>
          <a:chExt cx="0" cy="0"/>
        </a:xfrm>
      </p:grpSpPr>
      <p:sp>
        <p:nvSpPr>
          <p:cNvPr id="9" name="Rechteck 8">
            <a:extLst>
              <a:ext uri="{FF2B5EF4-FFF2-40B4-BE49-F238E27FC236}">
                <a16:creationId xmlns:a16="http://schemas.microsoft.com/office/drawing/2014/main" id="{0E48D119-F518-BDB2-9C2A-FEC9EC73EC44}"/>
              </a:ext>
            </a:extLst>
          </p:cNvPr>
          <p:cNvSpPr/>
          <p:nvPr/>
        </p:nvSpPr>
        <p:spPr>
          <a:xfrm>
            <a:off x="4079318" y="3425283"/>
            <a:ext cx="2016682" cy="963930"/>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2000" b="1" dirty="0">
                <a:solidFill>
                  <a:srgbClr val="375172"/>
                </a:solidFill>
              </a:rPr>
              <a:t>Survey</a:t>
            </a:r>
          </a:p>
        </p:txBody>
      </p:sp>
      <p:sp>
        <p:nvSpPr>
          <p:cNvPr id="10" name="Rechteck 9">
            <a:extLst>
              <a:ext uri="{FF2B5EF4-FFF2-40B4-BE49-F238E27FC236}">
                <a16:creationId xmlns:a16="http://schemas.microsoft.com/office/drawing/2014/main" id="{BBCD3ECD-D8AB-3511-A6D3-427F03E43DD5}"/>
              </a:ext>
            </a:extLst>
          </p:cNvPr>
          <p:cNvSpPr/>
          <p:nvPr/>
        </p:nvSpPr>
        <p:spPr>
          <a:xfrm>
            <a:off x="4079317" y="4740956"/>
            <a:ext cx="2016681" cy="988656"/>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e-CH" sz="2000" dirty="0">
                <a:solidFill>
                  <a:srgbClr val="375172"/>
                </a:solidFill>
              </a:rPr>
              <a:t>SBTI indicator</a:t>
            </a:r>
          </a:p>
          <a:p>
            <a:pPr algn="ctr"/>
            <a:r>
              <a:rPr lang="de-CH" sz="2000" dirty="0" err="1">
                <a:solidFill>
                  <a:srgbClr val="375172"/>
                </a:solidFill>
              </a:rPr>
              <a:t>Refurbishment</a:t>
            </a:r>
            <a:r>
              <a:rPr lang="de-CH" sz="2000" dirty="0">
                <a:solidFill>
                  <a:srgbClr val="375172"/>
                </a:solidFill>
              </a:rPr>
              <a:t> plans</a:t>
            </a:r>
          </a:p>
        </p:txBody>
      </p:sp>
      <p:sp>
        <p:nvSpPr>
          <p:cNvPr id="11" name="Rechteck 10">
            <a:extLst>
              <a:ext uri="{FF2B5EF4-FFF2-40B4-BE49-F238E27FC236}">
                <a16:creationId xmlns:a16="http://schemas.microsoft.com/office/drawing/2014/main" id="{0B5D0640-991F-D9E9-233C-F911DD7739E1}"/>
              </a:ext>
            </a:extLst>
          </p:cNvPr>
          <p:cNvSpPr/>
          <p:nvPr/>
        </p:nvSpPr>
        <p:spPr>
          <a:xfrm>
            <a:off x="7521385" y="4766926"/>
            <a:ext cx="2149088" cy="945471"/>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e-CH" sz="2000" dirty="0">
                <a:solidFill>
                  <a:srgbClr val="375172"/>
                </a:solidFill>
              </a:rPr>
              <a:t>Quantitative test modules</a:t>
            </a:r>
          </a:p>
        </p:txBody>
      </p:sp>
      <p:sp>
        <p:nvSpPr>
          <p:cNvPr id="13" name="Rechteck 12">
            <a:extLst>
              <a:ext uri="{FF2B5EF4-FFF2-40B4-BE49-F238E27FC236}">
                <a16:creationId xmlns:a16="http://schemas.microsoft.com/office/drawing/2014/main" id="{2EB9870B-ABA2-F4B7-37A3-8F89B3CD4F8B}"/>
              </a:ext>
            </a:extLst>
          </p:cNvPr>
          <p:cNvSpPr/>
          <p:nvPr/>
        </p:nvSpPr>
        <p:spPr>
          <a:xfrm>
            <a:off x="7521383" y="1409801"/>
            <a:ext cx="2149089" cy="839112"/>
          </a:xfrm>
          <a:prstGeom prst="rect">
            <a:avLst/>
          </a:prstGeom>
          <a:ln>
            <a:solidFill>
              <a:srgbClr val="6284C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chemeClr val="tx1"/>
                </a:solidFill>
                <a:effectLst/>
                <a:uLnTx/>
                <a:uFillTx/>
                <a:latin typeface="Arial"/>
                <a:ea typeface="+mn-ea"/>
                <a:cs typeface="+mn-cs"/>
              </a:rPr>
              <a:t>Policy measures</a:t>
            </a:r>
          </a:p>
        </p:txBody>
      </p:sp>
      <p:grpSp>
        <p:nvGrpSpPr>
          <p:cNvPr id="62" name="Gruppieren 61">
            <a:extLst>
              <a:ext uri="{FF2B5EF4-FFF2-40B4-BE49-F238E27FC236}">
                <a16:creationId xmlns:a16="http://schemas.microsoft.com/office/drawing/2014/main" id="{013465D3-5ED8-5A54-C71E-E22B07027A92}"/>
              </a:ext>
            </a:extLst>
          </p:cNvPr>
          <p:cNvGrpSpPr/>
          <p:nvPr/>
        </p:nvGrpSpPr>
        <p:grpSpPr>
          <a:xfrm>
            <a:off x="676012" y="1343891"/>
            <a:ext cx="2703482" cy="914400"/>
            <a:chOff x="709977" y="1741325"/>
            <a:chExt cx="2703482" cy="914400"/>
          </a:xfrm>
        </p:grpSpPr>
        <p:pic>
          <p:nvPicPr>
            <p:cNvPr id="20" name="Grafik 19" descr="Bank mit einfarbiger Füllung">
              <a:extLst>
                <a:ext uri="{FF2B5EF4-FFF2-40B4-BE49-F238E27FC236}">
                  <a16:creationId xmlns:a16="http://schemas.microsoft.com/office/drawing/2014/main" id="{DB7A7CA4-480E-841C-9BA6-FF5011ED77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9977" y="1741325"/>
              <a:ext cx="914400" cy="914400"/>
            </a:xfrm>
            <a:prstGeom prst="rect">
              <a:avLst/>
            </a:prstGeom>
          </p:spPr>
        </p:pic>
        <p:sp>
          <p:nvSpPr>
            <p:cNvPr id="27" name="Textfeld 26">
              <a:extLst>
                <a:ext uri="{FF2B5EF4-FFF2-40B4-BE49-F238E27FC236}">
                  <a16:creationId xmlns:a16="http://schemas.microsoft.com/office/drawing/2014/main" id="{33C87021-80FC-821C-825F-5A33F6FC9C10}"/>
                </a:ext>
              </a:extLst>
            </p:cNvPr>
            <p:cNvSpPr txBox="1"/>
            <p:nvPr/>
          </p:nvSpPr>
          <p:spPr>
            <a:xfrm flipH="1">
              <a:off x="1772918" y="2069952"/>
              <a:ext cx="1640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a:ea typeface="+mn-ea"/>
                  <a:cs typeface="+mn-cs"/>
                </a:rPr>
                <a:t>Policy</a:t>
              </a:r>
            </a:p>
          </p:txBody>
        </p:sp>
      </p:grpSp>
      <p:sp>
        <p:nvSpPr>
          <p:cNvPr id="31" name="Textfeld 30">
            <a:extLst>
              <a:ext uri="{FF2B5EF4-FFF2-40B4-BE49-F238E27FC236}">
                <a16:creationId xmlns:a16="http://schemas.microsoft.com/office/drawing/2014/main" id="{F08D38CF-221B-96A4-4E40-699450EE33BA}"/>
              </a:ext>
            </a:extLst>
          </p:cNvPr>
          <p:cNvSpPr txBox="1"/>
          <p:nvPr/>
        </p:nvSpPr>
        <p:spPr>
          <a:xfrm flipH="1">
            <a:off x="1682831" y="4800288"/>
            <a:ext cx="21547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Financial flows </a:t>
            </a:r>
            <a:r>
              <a:rPr kumimoji="0" lang="de-CH" sz="2000" b="0" i="0" u="none" strike="noStrike" kern="1200" cap="none" spc="0" normalizeH="0" noProof="0" dirty="0">
                <a:ln>
                  <a:noFill/>
                </a:ln>
                <a:solidFill>
                  <a:prstClr val="black"/>
                </a:solidFill>
                <a:effectLst/>
                <a:uLnTx/>
                <a:uFillTx/>
                <a:latin typeface="Arial"/>
                <a:ea typeface="+mn-ea"/>
                <a:cs typeface="+mn-cs"/>
              </a:rPr>
              <a:t>influence </a:t>
            </a:r>
            <a:r>
              <a:rPr kumimoji="0" lang="de-CH" sz="2000" b="1" i="0" u="none" strike="noStrike" kern="1200" cap="none" spc="0" normalizeH="0" noProof="0" dirty="0">
                <a:ln>
                  <a:noFill/>
                </a:ln>
                <a:solidFill>
                  <a:prstClr val="black"/>
                </a:solidFill>
                <a:effectLst/>
                <a:uLnTx/>
                <a:uFillTx/>
                <a:latin typeface="Arial"/>
                <a:ea typeface="+mn-ea"/>
                <a:cs typeface="+mn-cs"/>
              </a:rPr>
              <a:t>the real economy</a:t>
            </a:r>
            <a:endParaRPr kumimoji="0" lang="de-CH" sz="2000" b="1" i="0" u="none" strike="noStrike" kern="1200" cap="none" spc="0" normalizeH="0" baseline="0" noProof="0" dirty="0">
              <a:ln>
                <a:noFill/>
              </a:ln>
              <a:solidFill>
                <a:prstClr val="black"/>
              </a:solidFill>
              <a:effectLst/>
              <a:uLnTx/>
              <a:uFillTx/>
              <a:latin typeface="Arial"/>
              <a:ea typeface="+mn-ea"/>
              <a:cs typeface="+mn-cs"/>
            </a:endParaRPr>
          </a:p>
          <a:p>
            <a:pPr marL="273050" marR="0" lvl="0" indent="-2730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CH" sz="2000" i="1" dirty="0">
                <a:solidFill>
                  <a:prstClr val="black"/>
                </a:solidFill>
                <a:latin typeface="Arial"/>
              </a:rPr>
              <a:t>Climate impact</a:t>
            </a:r>
            <a:endParaRPr kumimoji="0" lang="de-CH" sz="2000" i="1" u="none" strike="noStrike" kern="1200" cap="none" spc="0" normalizeH="0" baseline="0" noProof="0" dirty="0">
              <a:ln>
                <a:noFill/>
              </a:ln>
              <a:solidFill>
                <a:prstClr val="black"/>
              </a:solidFill>
              <a:effectLst/>
              <a:uLnTx/>
              <a:uFillTx/>
              <a:latin typeface="Arial"/>
              <a:ea typeface="+mn-ea"/>
              <a:cs typeface="+mn-cs"/>
            </a:endParaRPr>
          </a:p>
        </p:txBody>
      </p:sp>
      <p:sp>
        <p:nvSpPr>
          <p:cNvPr id="32" name="Textfeld 31">
            <a:extLst>
              <a:ext uri="{FF2B5EF4-FFF2-40B4-BE49-F238E27FC236}">
                <a16:creationId xmlns:a16="http://schemas.microsoft.com/office/drawing/2014/main" id="{344D9956-AF25-9F8E-01CB-2C93CD68C560}"/>
              </a:ext>
            </a:extLst>
          </p:cNvPr>
          <p:cNvSpPr txBox="1"/>
          <p:nvPr/>
        </p:nvSpPr>
        <p:spPr>
          <a:xfrm>
            <a:off x="4500436" y="816062"/>
            <a:ext cx="13727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b="1" dirty="0">
                <a:solidFill>
                  <a:prstClr val="black"/>
                </a:solidFill>
                <a:latin typeface="Arial"/>
              </a:rPr>
              <a:t>GOALS</a:t>
            </a:r>
            <a:endParaRPr kumimoji="0" lang="de-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33" name="Textfeld 32">
            <a:extLst>
              <a:ext uri="{FF2B5EF4-FFF2-40B4-BE49-F238E27FC236}">
                <a16:creationId xmlns:a16="http://schemas.microsoft.com/office/drawing/2014/main" id="{963B5DE3-69EB-1BEB-0B87-9FA037D1A45A}"/>
              </a:ext>
            </a:extLst>
          </p:cNvPr>
          <p:cNvSpPr txBox="1"/>
          <p:nvPr/>
        </p:nvSpPr>
        <p:spPr>
          <a:xfrm>
            <a:off x="6983300" y="886519"/>
            <a:ext cx="49518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MEASURES / ACTIONS</a:t>
            </a:r>
          </a:p>
        </p:txBody>
      </p:sp>
      <p:cxnSp>
        <p:nvCxnSpPr>
          <p:cNvPr id="36" name="Gerade Verbindung mit Pfeil 35">
            <a:extLst>
              <a:ext uri="{FF2B5EF4-FFF2-40B4-BE49-F238E27FC236}">
                <a16:creationId xmlns:a16="http://schemas.microsoft.com/office/drawing/2014/main" id="{B1C30F94-0BA8-9639-B794-598755E5D15F}"/>
              </a:ext>
            </a:extLst>
          </p:cNvPr>
          <p:cNvCxnSpPr>
            <a:cxnSpLocks/>
            <a:stCxn id="12" idx="2"/>
            <a:endCxn id="11" idx="0"/>
          </p:cNvCxnSpPr>
          <p:nvPr/>
        </p:nvCxnSpPr>
        <p:spPr>
          <a:xfrm flipH="1">
            <a:off x="8595929" y="4377807"/>
            <a:ext cx="4666" cy="389119"/>
          </a:xfrm>
          <a:prstGeom prst="straightConnector1">
            <a:avLst/>
          </a:prstGeom>
          <a:ln w="19050">
            <a:headEnd type="none"/>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1EC7A33A-6A3C-F6AB-59ED-80C91F8E4C62}"/>
              </a:ext>
            </a:extLst>
          </p:cNvPr>
          <p:cNvCxnSpPr>
            <a:cxnSpLocks/>
            <a:stCxn id="9" idx="3"/>
            <a:endCxn id="12" idx="1"/>
          </p:cNvCxnSpPr>
          <p:nvPr/>
        </p:nvCxnSpPr>
        <p:spPr>
          <a:xfrm flipV="1">
            <a:off x="6096000" y="3896665"/>
            <a:ext cx="1434717" cy="105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7383726C-B6F9-340F-EA91-BAC31A47756C}"/>
              </a:ext>
            </a:extLst>
          </p:cNvPr>
          <p:cNvCxnSpPr>
            <a:cxnSpLocks/>
          </p:cNvCxnSpPr>
          <p:nvPr/>
        </p:nvCxnSpPr>
        <p:spPr>
          <a:xfrm flipH="1">
            <a:off x="6118563" y="4235918"/>
            <a:ext cx="1600861" cy="694560"/>
          </a:xfrm>
          <a:prstGeom prst="straightConnector1">
            <a:avLst/>
          </a:prstGeom>
          <a:ln w="3175">
            <a:headEnd type="none"/>
            <a:tailEnd type="triangle"/>
          </a:ln>
        </p:spPr>
        <p:style>
          <a:lnRef idx="1">
            <a:schemeClr val="dk1"/>
          </a:lnRef>
          <a:fillRef idx="0">
            <a:schemeClr val="dk1"/>
          </a:fillRef>
          <a:effectRef idx="0">
            <a:schemeClr val="dk1"/>
          </a:effectRef>
          <a:fontRef idx="minor">
            <a:schemeClr val="tx1"/>
          </a:fontRef>
        </p:style>
      </p:cxnSp>
      <p:cxnSp>
        <p:nvCxnSpPr>
          <p:cNvPr id="53" name="Gerade Verbindung mit Pfeil 52">
            <a:extLst>
              <a:ext uri="{FF2B5EF4-FFF2-40B4-BE49-F238E27FC236}">
                <a16:creationId xmlns:a16="http://schemas.microsoft.com/office/drawing/2014/main" id="{31D32A32-B764-4C13-FCCE-95AAFC9290ED}"/>
              </a:ext>
            </a:extLst>
          </p:cNvPr>
          <p:cNvCxnSpPr>
            <a:cxnSpLocks/>
            <a:stCxn id="10" idx="3"/>
            <a:endCxn id="11" idx="1"/>
          </p:cNvCxnSpPr>
          <p:nvPr/>
        </p:nvCxnSpPr>
        <p:spPr>
          <a:xfrm>
            <a:off x="6095998" y="5235284"/>
            <a:ext cx="1425387" cy="4378"/>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nvGrpSpPr>
          <p:cNvPr id="72" name="Gruppieren 71">
            <a:extLst>
              <a:ext uri="{FF2B5EF4-FFF2-40B4-BE49-F238E27FC236}">
                <a16:creationId xmlns:a16="http://schemas.microsoft.com/office/drawing/2014/main" id="{01CE7FF1-9DB8-6200-41BA-C01B65E743DC}"/>
              </a:ext>
            </a:extLst>
          </p:cNvPr>
          <p:cNvGrpSpPr/>
          <p:nvPr/>
        </p:nvGrpSpPr>
        <p:grpSpPr>
          <a:xfrm>
            <a:off x="6602632" y="2204503"/>
            <a:ext cx="1252266" cy="974815"/>
            <a:chOff x="7113971" y="2223267"/>
            <a:chExt cx="1252266" cy="974815"/>
          </a:xfrm>
        </p:grpSpPr>
        <p:cxnSp>
          <p:nvCxnSpPr>
            <p:cNvPr id="57" name="Gerade Verbindung mit Pfeil 56">
              <a:extLst>
                <a:ext uri="{FF2B5EF4-FFF2-40B4-BE49-F238E27FC236}">
                  <a16:creationId xmlns:a16="http://schemas.microsoft.com/office/drawing/2014/main" id="{CEEA912D-36AF-5F25-7A53-D961632AD984}"/>
                </a:ext>
              </a:extLst>
            </p:cNvPr>
            <p:cNvCxnSpPr>
              <a:cxnSpLocks/>
            </p:cNvCxnSpPr>
            <p:nvPr/>
          </p:nvCxnSpPr>
          <p:spPr>
            <a:xfrm flipV="1">
              <a:off x="8332321" y="2223267"/>
              <a:ext cx="0" cy="97481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61" name="Textfeld 60">
              <a:extLst>
                <a:ext uri="{FF2B5EF4-FFF2-40B4-BE49-F238E27FC236}">
                  <a16:creationId xmlns:a16="http://schemas.microsoft.com/office/drawing/2014/main" id="{DEB75A68-150C-8002-39E9-3802EF7ECEAC}"/>
                </a:ext>
              </a:extLst>
            </p:cNvPr>
            <p:cNvSpPr txBox="1"/>
            <p:nvPr/>
          </p:nvSpPr>
          <p:spPr>
            <a:xfrm>
              <a:off x="7113971" y="2458393"/>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prstClr val="black"/>
                  </a:solidFill>
                  <a:effectLst/>
                  <a:uLnTx/>
                  <a:uFillTx/>
                  <a:latin typeface="Arial"/>
                  <a:ea typeface="+mn-ea"/>
                  <a:cs typeface="+mn-cs"/>
                </a:rPr>
                <a:t>informs</a:t>
              </a:r>
            </a:p>
          </p:txBody>
        </p:sp>
      </p:grpSp>
      <p:sp>
        <p:nvSpPr>
          <p:cNvPr id="64" name="Rechteck 63">
            <a:extLst>
              <a:ext uri="{FF2B5EF4-FFF2-40B4-BE49-F238E27FC236}">
                <a16:creationId xmlns:a16="http://schemas.microsoft.com/office/drawing/2014/main" id="{D3DC7E70-9F89-A3AA-5031-6B164EDF67A9}"/>
              </a:ext>
            </a:extLst>
          </p:cNvPr>
          <p:cNvSpPr/>
          <p:nvPr/>
        </p:nvSpPr>
        <p:spPr>
          <a:xfrm>
            <a:off x="3813899" y="3181738"/>
            <a:ext cx="6136006" cy="2924772"/>
          </a:xfrm>
          <a:custGeom>
            <a:avLst/>
            <a:gdLst>
              <a:gd name="csX0" fmla="*/ 0 w 6136006"/>
              <a:gd name="csY0" fmla="*/ 0 h 2924772"/>
              <a:gd name="csX1" fmla="*/ 620418 w 6136006"/>
              <a:gd name="csY1" fmla="*/ 0 h 2924772"/>
              <a:gd name="csX2" fmla="*/ 1118117 w 6136006"/>
              <a:gd name="csY2" fmla="*/ 0 h 2924772"/>
              <a:gd name="csX3" fmla="*/ 1615815 w 6136006"/>
              <a:gd name="csY3" fmla="*/ 0 h 2924772"/>
              <a:gd name="csX4" fmla="*/ 2236233 w 6136006"/>
              <a:gd name="csY4" fmla="*/ 0 h 2924772"/>
              <a:gd name="csX5" fmla="*/ 2795292 w 6136006"/>
              <a:gd name="csY5" fmla="*/ 0 h 2924772"/>
              <a:gd name="csX6" fmla="*/ 3354350 w 6136006"/>
              <a:gd name="csY6" fmla="*/ 0 h 2924772"/>
              <a:gd name="csX7" fmla="*/ 4097488 w 6136006"/>
              <a:gd name="csY7" fmla="*/ 0 h 2924772"/>
              <a:gd name="csX8" fmla="*/ 4595187 w 6136006"/>
              <a:gd name="csY8" fmla="*/ 0 h 2924772"/>
              <a:gd name="csX9" fmla="*/ 5399685 w 6136006"/>
              <a:gd name="csY9" fmla="*/ 0 h 2924772"/>
              <a:gd name="csX10" fmla="*/ 6136006 w 6136006"/>
              <a:gd name="csY10" fmla="*/ 0 h 2924772"/>
              <a:gd name="csX11" fmla="*/ 6136006 w 6136006"/>
              <a:gd name="csY11" fmla="*/ 497211 h 2924772"/>
              <a:gd name="csX12" fmla="*/ 6136006 w 6136006"/>
              <a:gd name="csY12" fmla="*/ 994422 h 2924772"/>
              <a:gd name="csX13" fmla="*/ 6136006 w 6136006"/>
              <a:gd name="csY13" fmla="*/ 1491634 h 2924772"/>
              <a:gd name="csX14" fmla="*/ 6136006 w 6136006"/>
              <a:gd name="csY14" fmla="*/ 2018093 h 2924772"/>
              <a:gd name="csX15" fmla="*/ 6136006 w 6136006"/>
              <a:gd name="csY15" fmla="*/ 2924772 h 2924772"/>
              <a:gd name="csX16" fmla="*/ 5331507 w 6136006"/>
              <a:gd name="csY16" fmla="*/ 2924772 h 2924772"/>
              <a:gd name="csX17" fmla="*/ 4588369 w 6136006"/>
              <a:gd name="csY17" fmla="*/ 2924772 h 2924772"/>
              <a:gd name="csX18" fmla="*/ 4029311 w 6136006"/>
              <a:gd name="csY18" fmla="*/ 2924772 h 2924772"/>
              <a:gd name="csX19" fmla="*/ 3224812 w 6136006"/>
              <a:gd name="csY19" fmla="*/ 2924772 h 2924772"/>
              <a:gd name="csX20" fmla="*/ 2727114 w 6136006"/>
              <a:gd name="csY20" fmla="*/ 2924772 h 2924772"/>
              <a:gd name="csX21" fmla="*/ 2168055 w 6136006"/>
              <a:gd name="csY21" fmla="*/ 2924772 h 2924772"/>
              <a:gd name="csX22" fmla="*/ 1670357 w 6136006"/>
              <a:gd name="csY22" fmla="*/ 2924772 h 2924772"/>
              <a:gd name="csX23" fmla="*/ 927219 w 6136006"/>
              <a:gd name="csY23" fmla="*/ 2924772 h 2924772"/>
              <a:gd name="csX24" fmla="*/ 0 w 6136006"/>
              <a:gd name="csY24" fmla="*/ 2924772 h 2924772"/>
              <a:gd name="csX25" fmla="*/ 0 w 6136006"/>
              <a:gd name="csY25" fmla="*/ 2310570 h 2924772"/>
              <a:gd name="csX26" fmla="*/ 0 w 6136006"/>
              <a:gd name="csY26" fmla="*/ 1725615 h 2924772"/>
              <a:gd name="csX27" fmla="*/ 0 w 6136006"/>
              <a:gd name="csY27" fmla="*/ 1199157 h 2924772"/>
              <a:gd name="csX28" fmla="*/ 0 w 6136006"/>
              <a:gd name="csY28" fmla="*/ 614202 h 2924772"/>
              <a:gd name="csX29" fmla="*/ 0 w 6136006"/>
              <a:gd name="csY29" fmla="*/ 0 h 29247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136006" h="2924772" extrusionOk="0">
                <a:moveTo>
                  <a:pt x="0" y="0"/>
                </a:moveTo>
                <a:cubicBezTo>
                  <a:pt x="220852" y="15017"/>
                  <a:pt x="418118" y="962"/>
                  <a:pt x="620418" y="0"/>
                </a:cubicBezTo>
                <a:cubicBezTo>
                  <a:pt x="822718" y="-962"/>
                  <a:pt x="877014" y="1122"/>
                  <a:pt x="1118117" y="0"/>
                </a:cubicBezTo>
                <a:cubicBezTo>
                  <a:pt x="1359220" y="-1122"/>
                  <a:pt x="1445442" y="-3345"/>
                  <a:pt x="1615815" y="0"/>
                </a:cubicBezTo>
                <a:cubicBezTo>
                  <a:pt x="1786188" y="3345"/>
                  <a:pt x="2082986" y="23486"/>
                  <a:pt x="2236233" y="0"/>
                </a:cubicBezTo>
                <a:cubicBezTo>
                  <a:pt x="2389480" y="-23486"/>
                  <a:pt x="2678379" y="18294"/>
                  <a:pt x="2795292" y="0"/>
                </a:cubicBezTo>
                <a:cubicBezTo>
                  <a:pt x="2912205" y="-18294"/>
                  <a:pt x="3194360" y="26624"/>
                  <a:pt x="3354350" y="0"/>
                </a:cubicBezTo>
                <a:cubicBezTo>
                  <a:pt x="3514340" y="-26624"/>
                  <a:pt x="3754637" y="33178"/>
                  <a:pt x="4097488" y="0"/>
                </a:cubicBezTo>
                <a:cubicBezTo>
                  <a:pt x="4440339" y="-33178"/>
                  <a:pt x="4482799" y="-14153"/>
                  <a:pt x="4595187" y="0"/>
                </a:cubicBezTo>
                <a:cubicBezTo>
                  <a:pt x="4707575" y="14153"/>
                  <a:pt x="5155825" y="25298"/>
                  <a:pt x="5399685" y="0"/>
                </a:cubicBezTo>
                <a:cubicBezTo>
                  <a:pt x="5643545" y="-25298"/>
                  <a:pt x="5794440" y="28942"/>
                  <a:pt x="6136006" y="0"/>
                </a:cubicBezTo>
                <a:cubicBezTo>
                  <a:pt x="6140725" y="155354"/>
                  <a:pt x="6136296" y="279443"/>
                  <a:pt x="6136006" y="497211"/>
                </a:cubicBezTo>
                <a:cubicBezTo>
                  <a:pt x="6135716" y="714979"/>
                  <a:pt x="6145723" y="829115"/>
                  <a:pt x="6136006" y="994422"/>
                </a:cubicBezTo>
                <a:cubicBezTo>
                  <a:pt x="6126289" y="1159729"/>
                  <a:pt x="6116392" y="1306378"/>
                  <a:pt x="6136006" y="1491634"/>
                </a:cubicBezTo>
                <a:cubicBezTo>
                  <a:pt x="6155620" y="1676890"/>
                  <a:pt x="6131406" y="1897924"/>
                  <a:pt x="6136006" y="2018093"/>
                </a:cubicBezTo>
                <a:cubicBezTo>
                  <a:pt x="6140606" y="2138262"/>
                  <a:pt x="6145669" y="2476211"/>
                  <a:pt x="6136006" y="2924772"/>
                </a:cubicBezTo>
                <a:cubicBezTo>
                  <a:pt x="5759334" y="2953323"/>
                  <a:pt x="5622672" y="2949827"/>
                  <a:pt x="5331507" y="2924772"/>
                </a:cubicBezTo>
                <a:cubicBezTo>
                  <a:pt x="5040342" y="2899717"/>
                  <a:pt x="4897352" y="2929971"/>
                  <a:pt x="4588369" y="2924772"/>
                </a:cubicBezTo>
                <a:cubicBezTo>
                  <a:pt x="4279386" y="2919573"/>
                  <a:pt x="4141841" y="2924661"/>
                  <a:pt x="4029311" y="2924772"/>
                </a:cubicBezTo>
                <a:cubicBezTo>
                  <a:pt x="3916781" y="2924883"/>
                  <a:pt x="3527384" y="2888683"/>
                  <a:pt x="3224812" y="2924772"/>
                </a:cubicBezTo>
                <a:cubicBezTo>
                  <a:pt x="2922240" y="2960861"/>
                  <a:pt x="2843576" y="2930605"/>
                  <a:pt x="2727114" y="2924772"/>
                </a:cubicBezTo>
                <a:cubicBezTo>
                  <a:pt x="2610652" y="2918939"/>
                  <a:pt x="2410072" y="2925874"/>
                  <a:pt x="2168055" y="2924772"/>
                </a:cubicBezTo>
                <a:cubicBezTo>
                  <a:pt x="1926038" y="2923670"/>
                  <a:pt x="1917503" y="2906410"/>
                  <a:pt x="1670357" y="2924772"/>
                </a:cubicBezTo>
                <a:cubicBezTo>
                  <a:pt x="1423211" y="2943134"/>
                  <a:pt x="1142457" y="2905792"/>
                  <a:pt x="927219" y="2924772"/>
                </a:cubicBezTo>
                <a:cubicBezTo>
                  <a:pt x="711981" y="2943752"/>
                  <a:pt x="448923" y="2890042"/>
                  <a:pt x="0" y="2924772"/>
                </a:cubicBezTo>
                <a:cubicBezTo>
                  <a:pt x="25865" y="2656456"/>
                  <a:pt x="-2986" y="2612722"/>
                  <a:pt x="0" y="2310570"/>
                </a:cubicBezTo>
                <a:cubicBezTo>
                  <a:pt x="2986" y="2008418"/>
                  <a:pt x="12093" y="2017230"/>
                  <a:pt x="0" y="1725615"/>
                </a:cubicBezTo>
                <a:cubicBezTo>
                  <a:pt x="-12093" y="1434000"/>
                  <a:pt x="-22352" y="1426346"/>
                  <a:pt x="0" y="1199157"/>
                </a:cubicBezTo>
                <a:cubicBezTo>
                  <a:pt x="22352" y="971968"/>
                  <a:pt x="26376" y="886272"/>
                  <a:pt x="0" y="614202"/>
                </a:cubicBezTo>
                <a:cubicBezTo>
                  <a:pt x="-26376" y="342133"/>
                  <a:pt x="7665" y="246048"/>
                  <a:pt x="0" y="0"/>
                </a:cubicBezTo>
                <a:close/>
              </a:path>
            </a:pathLst>
          </a:custGeom>
          <a:noFill/>
          <a:ln w="9525">
            <a:solidFill>
              <a:srgbClr val="6284C6"/>
            </a:solidFill>
            <a:prstDash val="dash"/>
            <a:extLst>
              <a:ext uri="{C807C97D-BFC1-408E-A445-0C87EB9F89A2}">
                <ask:lineSketchStyleProps xmlns:ask="http://schemas.microsoft.com/office/drawing/2018/sketchyshapes" sd="4203785122">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20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67" name="Gerade Verbindung mit Pfeil 66">
            <a:extLst>
              <a:ext uri="{FF2B5EF4-FFF2-40B4-BE49-F238E27FC236}">
                <a16:creationId xmlns:a16="http://schemas.microsoft.com/office/drawing/2014/main" id="{C3F42DF9-CA46-9850-0353-119F53CD9C0A}"/>
              </a:ext>
            </a:extLst>
          </p:cNvPr>
          <p:cNvCxnSpPr>
            <a:cxnSpLocks/>
          </p:cNvCxnSpPr>
          <p:nvPr/>
        </p:nvCxnSpPr>
        <p:spPr>
          <a:xfrm flipH="1">
            <a:off x="4813762" y="2186231"/>
            <a:ext cx="2" cy="977235"/>
          </a:xfrm>
          <a:prstGeom prst="straightConnector1">
            <a:avLst/>
          </a:prstGeom>
          <a:ln>
            <a:solidFill>
              <a:srgbClr val="6284C6"/>
            </a:solidFill>
            <a:tailEnd type="triangle"/>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74631E3D-7129-F884-6D8C-46B719B25E86}"/>
              </a:ext>
            </a:extLst>
          </p:cNvPr>
          <p:cNvSpPr txBox="1"/>
          <p:nvPr/>
        </p:nvSpPr>
        <p:spPr>
          <a:xfrm>
            <a:off x="3738742" y="2429885"/>
            <a:ext cx="10246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i="1" noProof="0" dirty="0" err="1">
                <a:solidFill>
                  <a:srgbClr val="6284C6"/>
                </a:solidFill>
                <a:latin typeface="Arial"/>
              </a:rPr>
              <a:t>spec</a:t>
            </a:r>
            <a:r>
              <a:rPr lang="de-CH" sz="2000" i="1" noProof="0" dirty="0">
                <a:solidFill>
                  <a:srgbClr val="6284C6"/>
                </a:solidFill>
                <a:latin typeface="Arial"/>
              </a:rPr>
              <a:t>ifies</a:t>
            </a:r>
            <a:endParaRPr kumimoji="0" lang="de-CH" sz="2000" b="0" i="1" u="none" strike="noStrike" kern="1200" cap="none" spc="0" normalizeH="0" baseline="0" noProof="0" dirty="0">
              <a:ln>
                <a:noFill/>
              </a:ln>
              <a:solidFill>
                <a:srgbClr val="6284C6"/>
              </a:solidFill>
              <a:effectLst/>
              <a:uLnTx/>
              <a:uFillTx/>
              <a:latin typeface="Arial"/>
              <a:ea typeface="+mn-ea"/>
              <a:cs typeface="+mn-cs"/>
            </a:endParaRPr>
          </a:p>
        </p:txBody>
      </p:sp>
      <p:cxnSp>
        <p:nvCxnSpPr>
          <p:cNvPr id="77" name="Gerade Verbindung mit Pfeil 76">
            <a:extLst>
              <a:ext uri="{FF2B5EF4-FFF2-40B4-BE49-F238E27FC236}">
                <a16:creationId xmlns:a16="http://schemas.microsoft.com/office/drawing/2014/main" id="{8BA81CB8-0846-D5AB-04ED-66872FA1F665}"/>
              </a:ext>
            </a:extLst>
          </p:cNvPr>
          <p:cNvCxnSpPr>
            <a:cxnSpLocks/>
          </p:cNvCxnSpPr>
          <p:nvPr/>
        </p:nvCxnSpPr>
        <p:spPr>
          <a:xfrm>
            <a:off x="8552801" y="2231043"/>
            <a:ext cx="0" cy="962284"/>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feld 77">
            <a:extLst>
              <a:ext uri="{FF2B5EF4-FFF2-40B4-BE49-F238E27FC236}">
                <a16:creationId xmlns:a16="http://schemas.microsoft.com/office/drawing/2014/main" id="{BE46567F-D606-18F1-4B6F-98EAEDA6C1EB}"/>
              </a:ext>
            </a:extLst>
          </p:cNvPr>
          <p:cNvSpPr txBox="1"/>
          <p:nvPr/>
        </p:nvSpPr>
        <p:spPr>
          <a:xfrm>
            <a:off x="8548275" y="2459351"/>
            <a:ext cx="1410964"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schemeClr val="accent2">
                    <a:lumMod val="60000"/>
                    <a:lumOff val="40000"/>
                  </a:schemeClr>
                </a:solidFill>
                <a:effectLst/>
                <a:uLnTx/>
                <a:uFillTx/>
                <a:latin typeface="Arial"/>
                <a:ea typeface="+mn-ea"/>
                <a:cs typeface="+mn-cs"/>
              </a:rPr>
              <a:t>influences</a:t>
            </a:r>
          </a:p>
        </p:txBody>
      </p:sp>
      <p:cxnSp>
        <p:nvCxnSpPr>
          <p:cNvPr id="83" name="Gerade Verbindung mit Pfeil 82">
            <a:extLst>
              <a:ext uri="{FF2B5EF4-FFF2-40B4-BE49-F238E27FC236}">
                <a16:creationId xmlns:a16="http://schemas.microsoft.com/office/drawing/2014/main" id="{DE037911-7290-7FC0-7EB7-FE66EF9B1692}"/>
              </a:ext>
            </a:extLst>
          </p:cNvPr>
          <p:cNvCxnSpPr>
            <a:cxnSpLocks/>
          </p:cNvCxnSpPr>
          <p:nvPr/>
        </p:nvCxnSpPr>
        <p:spPr>
          <a:xfrm flipV="1">
            <a:off x="5759330" y="2185739"/>
            <a:ext cx="9334" cy="993579"/>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cxnSp>
        <p:nvCxnSpPr>
          <p:cNvPr id="90" name="Gerade Verbindung mit Pfeil 89">
            <a:extLst>
              <a:ext uri="{FF2B5EF4-FFF2-40B4-BE49-F238E27FC236}">
                <a16:creationId xmlns:a16="http://schemas.microsoft.com/office/drawing/2014/main" id="{D4F9C4A9-2E5A-5BEC-2B9F-AA67905BFAD5}"/>
              </a:ext>
            </a:extLst>
          </p:cNvPr>
          <p:cNvCxnSpPr>
            <a:cxnSpLocks/>
          </p:cNvCxnSpPr>
          <p:nvPr/>
        </p:nvCxnSpPr>
        <p:spPr>
          <a:xfrm flipV="1">
            <a:off x="5904168" y="4164982"/>
            <a:ext cx="1595888" cy="6754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cxnSp>
        <p:nvCxnSpPr>
          <p:cNvPr id="94" name="Gerade Verbindung mit Pfeil 93">
            <a:extLst>
              <a:ext uri="{FF2B5EF4-FFF2-40B4-BE49-F238E27FC236}">
                <a16:creationId xmlns:a16="http://schemas.microsoft.com/office/drawing/2014/main" id="{75D882DD-4F1A-5940-DE98-CA707A183A4E}"/>
              </a:ext>
            </a:extLst>
          </p:cNvPr>
          <p:cNvCxnSpPr>
            <a:cxnSpLocks/>
          </p:cNvCxnSpPr>
          <p:nvPr/>
        </p:nvCxnSpPr>
        <p:spPr>
          <a:xfrm flipV="1">
            <a:off x="8721780" y="4207335"/>
            <a:ext cx="1" cy="633668"/>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cxnSp>
        <p:nvCxnSpPr>
          <p:cNvPr id="96" name="Gerade Verbindung mit Pfeil 95">
            <a:extLst>
              <a:ext uri="{FF2B5EF4-FFF2-40B4-BE49-F238E27FC236}">
                <a16:creationId xmlns:a16="http://schemas.microsoft.com/office/drawing/2014/main" id="{171BCB1A-0D06-E76A-0A2C-0A1D6DC0ADDE}"/>
              </a:ext>
            </a:extLst>
          </p:cNvPr>
          <p:cNvCxnSpPr>
            <a:cxnSpLocks/>
          </p:cNvCxnSpPr>
          <p:nvPr/>
        </p:nvCxnSpPr>
        <p:spPr>
          <a:xfrm>
            <a:off x="6118563" y="1825933"/>
            <a:ext cx="1425385" cy="6059"/>
          </a:xfrm>
          <a:prstGeom prst="straightConnector1">
            <a:avLst/>
          </a:prstGeom>
          <a:ln>
            <a:solidFill>
              <a:srgbClr val="6284C6"/>
            </a:solidFill>
            <a:tailEnd type="triangle"/>
          </a:ln>
        </p:spPr>
        <p:style>
          <a:lnRef idx="1">
            <a:schemeClr val="accent1"/>
          </a:lnRef>
          <a:fillRef idx="0">
            <a:schemeClr val="accent1"/>
          </a:fillRef>
          <a:effectRef idx="0">
            <a:schemeClr val="accent1"/>
          </a:effectRef>
          <a:fontRef idx="minor">
            <a:schemeClr val="tx1"/>
          </a:fontRef>
        </p:style>
      </p:cxnSp>
      <p:grpSp>
        <p:nvGrpSpPr>
          <p:cNvPr id="112" name="Gruppieren 111">
            <a:extLst>
              <a:ext uri="{FF2B5EF4-FFF2-40B4-BE49-F238E27FC236}">
                <a16:creationId xmlns:a16="http://schemas.microsoft.com/office/drawing/2014/main" id="{BEC94BC4-3A87-F0F6-A23C-A0B8D1634FA2}"/>
              </a:ext>
            </a:extLst>
          </p:cNvPr>
          <p:cNvGrpSpPr/>
          <p:nvPr/>
        </p:nvGrpSpPr>
        <p:grpSpPr>
          <a:xfrm>
            <a:off x="279969" y="4708255"/>
            <a:ext cx="1331940" cy="1021357"/>
            <a:chOff x="535626" y="4757285"/>
            <a:chExt cx="1307218" cy="1021357"/>
          </a:xfrm>
        </p:grpSpPr>
        <p:pic>
          <p:nvPicPr>
            <p:cNvPr id="22" name="Grafik 21" descr="Münzen mit einfarbiger Füllung">
              <a:extLst>
                <a:ext uri="{FF2B5EF4-FFF2-40B4-BE49-F238E27FC236}">
                  <a16:creationId xmlns:a16="http://schemas.microsoft.com/office/drawing/2014/main" id="{A164B758-A866-28FB-D5AE-B25638AA0E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3661" y="4961959"/>
              <a:ext cx="637226" cy="637226"/>
            </a:xfrm>
            <a:prstGeom prst="rect">
              <a:avLst/>
            </a:prstGeom>
          </p:spPr>
        </p:pic>
        <p:pic>
          <p:nvPicPr>
            <p:cNvPr id="86" name="Grafik 85" descr="Produktion mit einfarbiger Füllung">
              <a:extLst>
                <a:ext uri="{FF2B5EF4-FFF2-40B4-BE49-F238E27FC236}">
                  <a16:creationId xmlns:a16="http://schemas.microsoft.com/office/drawing/2014/main" id="{870C7587-D7F6-20B8-EF07-41A4DDF907D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3622" y="5293427"/>
              <a:ext cx="468000" cy="468000"/>
            </a:xfrm>
            <a:prstGeom prst="rect">
              <a:avLst/>
            </a:prstGeom>
          </p:spPr>
        </p:pic>
        <p:pic>
          <p:nvPicPr>
            <p:cNvPr id="88" name="Grafik 87" descr="Windkraftanlagen mit einfarbiger Füllung">
              <a:extLst>
                <a:ext uri="{FF2B5EF4-FFF2-40B4-BE49-F238E27FC236}">
                  <a16:creationId xmlns:a16="http://schemas.microsoft.com/office/drawing/2014/main" id="{B4609C8D-00E6-F254-CFDD-2C6DAAEEDA4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33788" y="4771501"/>
              <a:ext cx="409056" cy="409056"/>
            </a:xfrm>
            <a:prstGeom prst="rect">
              <a:avLst/>
            </a:prstGeom>
          </p:spPr>
        </p:pic>
        <p:grpSp>
          <p:nvGrpSpPr>
            <p:cNvPr id="109" name="Gruppieren 108">
              <a:extLst>
                <a:ext uri="{FF2B5EF4-FFF2-40B4-BE49-F238E27FC236}">
                  <a16:creationId xmlns:a16="http://schemas.microsoft.com/office/drawing/2014/main" id="{726EF62E-6C93-0A36-4581-3BD395329389}"/>
                </a:ext>
              </a:extLst>
            </p:cNvPr>
            <p:cNvGrpSpPr/>
            <p:nvPr/>
          </p:nvGrpSpPr>
          <p:grpSpPr>
            <a:xfrm>
              <a:off x="535626" y="4757285"/>
              <a:ext cx="407023" cy="376767"/>
              <a:chOff x="2344731" y="4083173"/>
              <a:chExt cx="914400" cy="914400"/>
            </a:xfrm>
          </p:grpSpPr>
          <p:pic>
            <p:nvPicPr>
              <p:cNvPr id="104" name="Grafik 103" descr="Renoviertes Haus funkelnd Silhouette">
                <a:extLst>
                  <a:ext uri="{FF2B5EF4-FFF2-40B4-BE49-F238E27FC236}">
                    <a16:creationId xmlns:a16="http://schemas.microsoft.com/office/drawing/2014/main" id="{5C722EEE-85D3-0124-1867-B9D5B1A4953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44731" y="4083173"/>
                <a:ext cx="914400" cy="914400"/>
              </a:xfrm>
              <a:prstGeom prst="rect">
                <a:avLst/>
              </a:prstGeom>
            </p:spPr>
          </p:pic>
          <p:pic>
            <p:nvPicPr>
              <p:cNvPr id="106" name="Grafik 105" descr="Erneuerbare Energien mit einfarbiger Füllung">
                <a:extLst>
                  <a:ext uri="{FF2B5EF4-FFF2-40B4-BE49-F238E27FC236}">
                    <a16:creationId xmlns:a16="http://schemas.microsoft.com/office/drawing/2014/main" id="{00798F89-5C5C-B012-47FD-B06A0C63C0D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685361" y="4392959"/>
                <a:ext cx="221098" cy="221098"/>
              </a:xfrm>
              <a:prstGeom prst="rect">
                <a:avLst/>
              </a:prstGeom>
            </p:spPr>
          </p:pic>
        </p:grpSp>
        <p:pic>
          <p:nvPicPr>
            <p:cNvPr id="111" name="Grafik 110" descr="Elektroauto mit einfarbiger Füllung">
              <a:extLst>
                <a:ext uri="{FF2B5EF4-FFF2-40B4-BE49-F238E27FC236}">
                  <a16:creationId xmlns:a16="http://schemas.microsoft.com/office/drawing/2014/main" id="{36CE7FDB-7562-ACB9-5C6F-ACCBB568306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460657" y="5419728"/>
              <a:ext cx="358914" cy="358914"/>
            </a:xfrm>
            <a:prstGeom prst="rect">
              <a:avLst/>
            </a:prstGeom>
          </p:spPr>
        </p:pic>
      </p:grpSp>
      <p:sp>
        <p:nvSpPr>
          <p:cNvPr id="2" name="Geschweifte Klammer rechts 1">
            <a:extLst>
              <a:ext uri="{FF2B5EF4-FFF2-40B4-BE49-F238E27FC236}">
                <a16:creationId xmlns:a16="http://schemas.microsoft.com/office/drawing/2014/main" id="{12E2EAE7-0D63-8688-1A2C-19FD21350112}"/>
              </a:ext>
            </a:extLst>
          </p:cNvPr>
          <p:cNvSpPr/>
          <p:nvPr/>
        </p:nvSpPr>
        <p:spPr>
          <a:xfrm>
            <a:off x="9848193" y="3179318"/>
            <a:ext cx="679798" cy="2924772"/>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de-CH" sz="2000"/>
          </a:p>
        </p:txBody>
      </p:sp>
      <p:sp>
        <p:nvSpPr>
          <p:cNvPr id="3" name="Textfeld 2">
            <a:extLst>
              <a:ext uri="{FF2B5EF4-FFF2-40B4-BE49-F238E27FC236}">
                <a16:creationId xmlns:a16="http://schemas.microsoft.com/office/drawing/2014/main" id="{6B5D192D-3143-EB3A-4635-32650EEAC5E1}"/>
              </a:ext>
            </a:extLst>
          </p:cNvPr>
          <p:cNvSpPr txBox="1"/>
          <p:nvPr/>
        </p:nvSpPr>
        <p:spPr>
          <a:xfrm>
            <a:off x="10555266" y="4161731"/>
            <a:ext cx="1609023" cy="707886"/>
          </a:xfrm>
          <a:prstGeom prst="rect">
            <a:avLst/>
          </a:prstGeom>
          <a:noFill/>
        </p:spPr>
        <p:txBody>
          <a:bodyPr wrap="square" rtlCol="0">
            <a:spAutoFit/>
          </a:bodyPr>
          <a:lstStyle/>
          <a:p>
            <a:r>
              <a:rPr lang="de-CH" sz="2000" b="1" dirty="0">
                <a:solidFill>
                  <a:srgbClr val="6284C6"/>
                </a:solidFill>
                <a:latin typeface="Arial"/>
              </a:rPr>
              <a:t>CLIMATE TEST</a:t>
            </a:r>
          </a:p>
        </p:txBody>
      </p:sp>
      <p:pic>
        <p:nvPicPr>
          <p:cNvPr id="5" name="Grafik 4" descr="Sparschwein mit einfarbiger Füllung">
            <a:extLst>
              <a:ext uri="{FF2B5EF4-FFF2-40B4-BE49-F238E27FC236}">
                <a16:creationId xmlns:a16="http://schemas.microsoft.com/office/drawing/2014/main" id="{6995AC5F-37DB-68EE-6C2B-28D6F074905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43302" y="3299967"/>
            <a:ext cx="914400" cy="914400"/>
          </a:xfrm>
          <a:prstGeom prst="rect">
            <a:avLst/>
          </a:prstGeom>
        </p:spPr>
      </p:pic>
      <p:sp>
        <p:nvSpPr>
          <p:cNvPr id="6" name="Textfeld 5">
            <a:extLst>
              <a:ext uri="{FF2B5EF4-FFF2-40B4-BE49-F238E27FC236}">
                <a16:creationId xmlns:a16="http://schemas.microsoft.com/office/drawing/2014/main" id="{5E034E94-6CB8-AA99-304B-25E65346A599}"/>
              </a:ext>
            </a:extLst>
          </p:cNvPr>
          <p:cNvSpPr txBox="1"/>
          <p:nvPr/>
        </p:nvSpPr>
        <p:spPr>
          <a:xfrm flipH="1">
            <a:off x="1668695" y="3443456"/>
            <a:ext cx="1640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Financial institutions (FIs)</a:t>
            </a:r>
          </a:p>
        </p:txBody>
      </p:sp>
      <p:sp>
        <p:nvSpPr>
          <p:cNvPr id="16" name="Titel 3">
            <a:extLst>
              <a:ext uri="{FF2B5EF4-FFF2-40B4-BE49-F238E27FC236}">
                <a16:creationId xmlns:a16="http://schemas.microsoft.com/office/drawing/2014/main" id="{E807427F-6CB9-6518-D783-2697099CFD83}"/>
              </a:ext>
            </a:extLst>
          </p:cNvPr>
          <p:cNvSpPr>
            <a:spLocks noGrp="1"/>
          </p:cNvSpPr>
          <p:nvPr>
            <p:ph type="title"/>
          </p:nvPr>
        </p:nvSpPr>
        <p:spPr>
          <a:xfrm>
            <a:off x="1774600" y="203008"/>
            <a:ext cx="10417400" cy="665239"/>
          </a:xfrm>
        </p:spPr>
        <p:txBody>
          <a:bodyPr/>
          <a:lstStyle/>
          <a:p>
            <a:r>
              <a:rPr lang="de-CH" sz="3200" b="0" kern="1200" dirty="0">
                <a:solidFill>
                  <a:srgbClr val="375172"/>
                </a:solidFill>
                <a:latin typeface="+mn-lt"/>
                <a:ea typeface="+mn-ea"/>
                <a:cs typeface="+mn-cs"/>
              </a:rPr>
              <a:t>How are the questions answered (schematically)?</a:t>
            </a:r>
          </a:p>
        </p:txBody>
      </p:sp>
      <p:sp>
        <p:nvSpPr>
          <p:cNvPr id="8" name="Rechteck 7">
            <a:extLst>
              <a:ext uri="{FF2B5EF4-FFF2-40B4-BE49-F238E27FC236}">
                <a16:creationId xmlns:a16="http://schemas.microsoft.com/office/drawing/2014/main" id="{3BBA9907-0A20-0BF4-FE08-3C6E9CAACEEA}"/>
              </a:ext>
            </a:extLst>
          </p:cNvPr>
          <p:cNvSpPr/>
          <p:nvPr/>
        </p:nvSpPr>
        <p:spPr>
          <a:xfrm>
            <a:off x="3752835" y="1310934"/>
            <a:ext cx="2867975" cy="1678948"/>
          </a:xfrm>
          <a:prstGeom prst="rect">
            <a:avLst/>
          </a:prstGeom>
          <a:solidFill>
            <a:schemeClr val="lt1"/>
          </a:solidFill>
          <a:ln>
            <a:solidFill>
              <a:srgbClr val="6284C6"/>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de-CH" sz="2000" dirty="0">
                <a:solidFill>
                  <a:prstClr val="black"/>
                </a:solidFill>
              </a:rPr>
              <a:t>:</a:t>
            </a:r>
          </a:p>
          <a:p>
            <a:pPr algn="ctr"/>
            <a:r>
              <a:rPr lang="de-CH" sz="2000" dirty="0">
                <a:solidFill>
                  <a:srgbClr val="375172"/>
                </a:solidFill>
              </a:rPr>
              <a:t>such </a:t>
            </a:r>
            <a:r>
              <a:rPr lang="de-CH" sz="2000" dirty="0" err="1">
                <a:solidFill>
                  <a:srgbClr val="375172"/>
                </a:solidFill>
              </a:rPr>
              <a:t>as</a:t>
            </a:r>
            <a:r>
              <a:rPr lang="de-CH" sz="2000" dirty="0">
                <a:solidFill>
                  <a:srgbClr val="375172"/>
                </a:solidFill>
              </a:rPr>
              <a:t> </a:t>
            </a:r>
            <a:r>
              <a:rPr lang="de-CH" sz="2000" dirty="0" err="1">
                <a:solidFill>
                  <a:srgbClr val="375172"/>
                </a:solidFill>
              </a:rPr>
              <a:t>climat</a:t>
            </a:r>
            <a:r>
              <a:rPr lang="de-CH" sz="2000" dirty="0">
                <a:solidFill>
                  <a:srgbClr val="375172"/>
                </a:solidFill>
              </a:rPr>
              <a:t> </a:t>
            </a:r>
            <a:r>
              <a:rPr lang="de-CH" sz="2000" dirty="0" err="1">
                <a:solidFill>
                  <a:srgbClr val="375172"/>
                </a:solidFill>
              </a:rPr>
              <a:t>targets</a:t>
            </a:r>
            <a:r>
              <a:rPr lang="de-CH" sz="2000" dirty="0">
                <a:solidFill>
                  <a:srgbClr val="375172"/>
                </a:solidFill>
              </a:rPr>
              <a:t>;</a:t>
            </a:r>
          </a:p>
          <a:p>
            <a:pPr algn="ctr"/>
            <a:r>
              <a:rPr lang="de-CH" sz="2000" dirty="0">
                <a:solidFill>
                  <a:srgbClr val="375172"/>
                </a:solidFill>
              </a:rPr>
              <a:t>Global phase-out of fossil fuels;</a:t>
            </a:r>
          </a:p>
          <a:p>
            <a:pPr algn="ctr"/>
            <a:r>
              <a:rPr lang="de-CH" sz="2000" dirty="0">
                <a:solidFill>
                  <a:srgbClr val="375172"/>
                </a:solidFill>
              </a:rPr>
              <a:t>Tripling of renewables</a:t>
            </a:r>
          </a:p>
          <a:p>
            <a:pPr lvl="0" algn="ctr">
              <a:defRPr/>
            </a:pPr>
            <a:endParaRPr lang="de-CH" sz="2000" dirty="0">
              <a:solidFill>
                <a:prstClr val="black"/>
              </a:solidFill>
            </a:endParaRPr>
          </a:p>
        </p:txBody>
      </p:sp>
      <p:sp>
        <p:nvSpPr>
          <p:cNvPr id="12" name="Rechteck 11">
            <a:extLst>
              <a:ext uri="{FF2B5EF4-FFF2-40B4-BE49-F238E27FC236}">
                <a16:creationId xmlns:a16="http://schemas.microsoft.com/office/drawing/2014/main" id="{A5F2253A-BD2B-1A38-C572-AD4F7EEE7C24}"/>
              </a:ext>
            </a:extLst>
          </p:cNvPr>
          <p:cNvSpPr/>
          <p:nvPr/>
        </p:nvSpPr>
        <p:spPr>
          <a:xfrm>
            <a:off x="7530717" y="3415523"/>
            <a:ext cx="2139756" cy="962284"/>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de-CH" sz="2000" b="1" dirty="0">
                <a:solidFill>
                  <a:srgbClr val="375172"/>
                </a:solidFill>
              </a:rPr>
              <a:t>Survey</a:t>
            </a:r>
          </a:p>
        </p:txBody>
      </p:sp>
    </p:spTree>
    <p:extLst>
      <p:ext uri="{BB962C8B-B14F-4D97-AF65-F5344CB8AC3E}">
        <p14:creationId xmlns:p14="http://schemas.microsoft.com/office/powerpoint/2010/main" val="176204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F9550-EF89-1A28-C2BC-7B3F690A3EF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860A993-2BBE-0DF8-DA90-820B53D46A2A}"/>
              </a:ext>
            </a:extLst>
          </p:cNvPr>
          <p:cNvSpPr>
            <a:spLocks noGrp="1"/>
          </p:cNvSpPr>
          <p:nvPr>
            <p:ph sz="quarter" idx="10"/>
          </p:nvPr>
        </p:nvSpPr>
        <p:spPr>
          <a:xfrm>
            <a:off x="1727201" y="1138105"/>
            <a:ext cx="9986963" cy="4985603"/>
          </a:xfrm>
        </p:spPr>
        <p:txBody>
          <a:bodyPr/>
          <a:lstStyle/>
          <a:p>
            <a:r>
              <a:rPr lang="de-CH" sz="2400" dirty="0"/>
              <a:t>Sections 1, 2 and 3: Introduction and email address</a:t>
            </a:r>
          </a:p>
          <a:p>
            <a:r>
              <a:rPr lang="de-CH" sz="2400" dirty="0"/>
              <a:t>Section 4: Asset classes and self-declaration</a:t>
            </a:r>
          </a:p>
          <a:p>
            <a:r>
              <a:rPr lang="de-CH" sz="2400" dirty="0"/>
              <a:t>Section 5: </a:t>
            </a:r>
            <a:r>
              <a:rPr lang="de-CH" sz="2400" b="1" dirty="0"/>
              <a:t>Net-zero targets, </a:t>
            </a:r>
            <a:r>
              <a:rPr lang="de-CH" sz="2400" b="1" dirty="0" err="1"/>
              <a:t>transition plans</a:t>
            </a:r>
            <a:endParaRPr lang="de-CH" sz="2400" b="1" dirty="0"/>
          </a:p>
          <a:p>
            <a:r>
              <a:rPr lang="de-CH" sz="2400" dirty="0"/>
              <a:t>Section 6: </a:t>
            </a:r>
            <a:r>
              <a:rPr lang="de-CH" sz="2400" b="1" dirty="0"/>
              <a:t>Transparency requirements</a:t>
            </a:r>
          </a:p>
          <a:p>
            <a:r>
              <a:rPr lang="de-CH" sz="2400" dirty="0"/>
              <a:t>Section 7: In-depth look at </a:t>
            </a:r>
            <a:r>
              <a:rPr lang="de-CH" sz="2400" b="1" dirty="0"/>
              <a:t>mortgages</a:t>
            </a:r>
          </a:p>
          <a:p>
            <a:r>
              <a:rPr lang="de-CH" sz="2400" dirty="0"/>
              <a:t>Section 8: In-depth analysis of </a:t>
            </a:r>
            <a:r>
              <a:rPr lang="de-CH" sz="2400" b="1" dirty="0"/>
              <a:t>equities/corporate bonds</a:t>
            </a:r>
          </a:p>
          <a:p>
            <a:r>
              <a:rPr lang="de-CH" sz="2400" dirty="0"/>
              <a:t>Section 9: In-depth look at </a:t>
            </a:r>
            <a:r>
              <a:rPr lang="de-CH" sz="2400" b="1" dirty="0"/>
              <a:t>other asset classes </a:t>
            </a:r>
            <a:r>
              <a:rPr lang="de-CH" sz="2400" dirty="0"/>
              <a:t>and </a:t>
            </a:r>
            <a:r>
              <a:rPr lang="de-CH" sz="2400" b="1" dirty="0"/>
              <a:t>measures</a:t>
            </a:r>
          </a:p>
          <a:p>
            <a:r>
              <a:rPr lang="de-CH" sz="2400" dirty="0"/>
              <a:t>Section 10: Motivation for participation </a:t>
            </a:r>
          </a:p>
          <a:p>
            <a:endParaRPr lang="de-CH" sz="2400" dirty="0"/>
          </a:p>
          <a:p>
            <a:pPr marL="266700" indent="-266700">
              <a:buFont typeface="Wingdings" panose="05000000000000000000" pitchFamily="2" charset="2"/>
              <a:buChar char="Ø"/>
            </a:pPr>
            <a:r>
              <a:rPr lang="de-CH" sz="2400" dirty="0"/>
              <a:t> Results particularly relevant to </a:t>
            </a:r>
            <a:r>
              <a:rPr lang="de-CH" sz="2400" dirty="0" err="1"/>
              <a:t>the</a:t>
            </a:r>
            <a:r>
              <a:rPr lang="de-CH" sz="2400" dirty="0"/>
              <a:t> </a:t>
            </a:r>
            <a:r>
              <a:rPr lang="de-CH" sz="2400" b="1" dirty="0" err="1"/>
              <a:t>general</a:t>
            </a:r>
            <a:r>
              <a:rPr lang="de-CH" sz="2400" b="1" dirty="0"/>
              <a:t> </a:t>
            </a:r>
            <a:r>
              <a:rPr lang="de-CH" sz="2400" b="1" dirty="0" err="1"/>
              <a:t>report</a:t>
            </a:r>
            <a:endParaRPr lang="de-CH" sz="2400" b="1" dirty="0"/>
          </a:p>
          <a:p>
            <a:pPr marL="360363" indent="-360363">
              <a:buFont typeface="Wingdings" panose="05000000000000000000" pitchFamily="2" charset="2"/>
              <a:buChar char="Ø"/>
            </a:pPr>
            <a:r>
              <a:rPr lang="de-CH" sz="2400" dirty="0"/>
              <a:t>Peer </a:t>
            </a:r>
            <a:r>
              <a:rPr lang="de-CH" sz="2400" dirty="0" err="1"/>
              <a:t>learning</a:t>
            </a:r>
            <a:r>
              <a:rPr lang="de-CH" sz="2400" dirty="0"/>
              <a:t> and </a:t>
            </a:r>
            <a:r>
              <a:rPr lang="de-CH" sz="2400" dirty="0" err="1"/>
              <a:t>best</a:t>
            </a:r>
            <a:r>
              <a:rPr lang="de-CH" sz="2400" dirty="0"/>
              <a:t> </a:t>
            </a:r>
            <a:r>
              <a:rPr lang="de-CH" sz="2400" dirty="0" err="1"/>
              <a:t>practice</a:t>
            </a:r>
            <a:r>
              <a:rPr lang="de-CH" sz="2400" dirty="0"/>
              <a:t> in </a:t>
            </a:r>
            <a:r>
              <a:rPr lang="de-CH" sz="2400" dirty="0" err="1"/>
              <a:t>the</a:t>
            </a:r>
            <a:r>
              <a:rPr lang="de-CH" sz="2400" dirty="0"/>
              <a:t> </a:t>
            </a:r>
            <a:r>
              <a:rPr lang="de-CH" sz="2400" dirty="0" err="1"/>
              <a:t>participant</a:t>
            </a:r>
            <a:r>
              <a:rPr lang="de-CH" sz="2400" dirty="0"/>
              <a:t> </a:t>
            </a:r>
            <a:r>
              <a:rPr lang="de-CH" sz="2400" dirty="0" err="1"/>
              <a:t>report</a:t>
            </a:r>
            <a:endParaRPr lang="de-CH" sz="2400" dirty="0"/>
          </a:p>
        </p:txBody>
      </p:sp>
      <p:sp>
        <p:nvSpPr>
          <p:cNvPr id="3" name="Foliennummernplatzhalter 2">
            <a:extLst>
              <a:ext uri="{FF2B5EF4-FFF2-40B4-BE49-F238E27FC236}">
                <a16:creationId xmlns:a16="http://schemas.microsoft.com/office/drawing/2014/main" id="{82206052-7313-BB29-2F07-FE6C2F88BE24}"/>
              </a:ext>
            </a:extLst>
          </p:cNvPr>
          <p:cNvSpPr>
            <a:spLocks noGrp="1"/>
          </p:cNvSpPr>
          <p:nvPr>
            <p:ph type="sldNum" sz="quarter" idx="11"/>
          </p:nvPr>
        </p:nvSpPr>
        <p:spPr/>
        <p:txBody>
          <a:bodyPr/>
          <a:lstStyle/>
          <a:p>
            <a:fld id="{7D21FFDD-132D-4B5B-AD6B-BCC06A41D268}" type="slidenum">
              <a:rPr lang="de-CH" smtClean="0"/>
              <a:t>25</a:t>
            </a:fld>
            <a:endParaRPr lang="de-CH" dirty="0"/>
          </a:p>
        </p:txBody>
      </p:sp>
      <p:sp>
        <p:nvSpPr>
          <p:cNvPr id="5" name="Titel 3">
            <a:extLst>
              <a:ext uri="{FF2B5EF4-FFF2-40B4-BE49-F238E27FC236}">
                <a16:creationId xmlns:a16="http://schemas.microsoft.com/office/drawing/2014/main" id="{5278C94A-595B-2976-2B10-D855D28E9DF3}"/>
              </a:ext>
            </a:extLst>
          </p:cNvPr>
          <p:cNvSpPr>
            <a:spLocks noGrp="1"/>
          </p:cNvSpPr>
          <p:nvPr>
            <p:ph type="title"/>
          </p:nvPr>
        </p:nvSpPr>
        <p:spPr>
          <a:xfrm>
            <a:off x="1727200" y="210125"/>
            <a:ext cx="9972675" cy="900113"/>
          </a:xfrm>
        </p:spPr>
        <p:txBody>
          <a:bodyPr/>
          <a:lstStyle/>
          <a:p>
            <a:r>
              <a:rPr lang="de-CH" sz="3200" b="0" kern="1200" dirty="0">
                <a:solidFill>
                  <a:srgbClr val="375172"/>
                </a:solidFill>
                <a:latin typeface="+mn-lt"/>
                <a:ea typeface="+mn-ea"/>
                <a:cs typeface="+mn-cs"/>
              </a:rPr>
              <a:t>Structure of </a:t>
            </a:r>
            <a:r>
              <a:rPr lang="de-CH" sz="3200" b="0" kern="1200" dirty="0" err="1">
                <a:solidFill>
                  <a:srgbClr val="375172"/>
                </a:solidFill>
                <a:latin typeface="+mn-lt"/>
                <a:ea typeface="+mn-ea"/>
                <a:cs typeface="+mn-cs"/>
              </a:rPr>
              <a:t>the</a:t>
            </a:r>
            <a:r>
              <a:rPr lang="de-CH" sz="3200" b="0" kern="1200" dirty="0">
                <a:solidFill>
                  <a:srgbClr val="375172"/>
                </a:solidFill>
                <a:latin typeface="+mn-lt"/>
                <a:ea typeface="+mn-ea"/>
                <a:cs typeface="+mn-cs"/>
              </a:rPr>
              <a:t> </a:t>
            </a:r>
            <a:r>
              <a:rPr lang="de-CH" sz="3200" b="0" kern="1200" dirty="0" err="1">
                <a:solidFill>
                  <a:srgbClr val="375172"/>
                </a:solidFill>
                <a:latin typeface="+mn-lt"/>
                <a:ea typeface="+mn-ea"/>
                <a:cs typeface="+mn-cs"/>
              </a:rPr>
              <a:t>survey</a:t>
            </a:r>
            <a:endParaRPr lang="de-CH" sz="3200" b="0" kern="1200" dirty="0">
              <a:solidFill>
                <a:srgbClr val="375172"/>
              </a:solidFill>
              <a:latin typeface="+mn-lt"/>
              <a:ea typeface="+mn-ea"/>
              <a:cs typeface="+mn-cs"/>
            </a:endParaRPr>
          </a:p>
        </p:txBody>
      </p:sp>
    </p:spTree>
    <p:extLst>
      <p:ext uri="{BB962C8B-B14F-4D97-AF65-F5344CB8AC3E}">
        <p14:creationId xmlns:p14="http://schemas.microsoft.com/office/powerpoint/2010/main" val="124976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4F677-8EB0-629C-1F82-75F72EBD2B0E}"/>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AC642E-88CA-4BFA-EE0A-A01B5B23C9EC}"/>
              </a:ext>
            </a:extLst>
          </p:cNvPr>
          <p:cNvSpPr>
            <a:spLocks noGrp="1"/>
          </p:cNvSpPr>
          <p:nvPr>
            <p:ph sz="quarter" idx="10"/>
          </p:nvPr>
        </p:nvSpPr>
        <p:spPr>
          <a:xfrm>
            <a:off x="1727200" y="1179513"/>
            <a:ext cx="9986963" cy="4896434"/>
          </a:xfrm>
        </p:spPr>
        <p:txBody>
          <a:bodyPr/>
          <a:lstStyle/>
          <a:p>
            <a:pPr lvl="0">
              <a:lnSpc>
                <a:spcPct val="100000"/>
              </a:lnSpc>
              <a:spcAft>
                <a:spcPts val="1200"/>
              </a:spcAft>
            </a:pPr>
            <a:r>
              <a:rPr lang="de-CH" sz="2400" dirty="0"/>
              <a:t>The link on </a:t>
            </a:r>
            <a:r>
              <a:rPr lang="de-CH" sz="2400" dirty="0" err="1"/>
              <a:t>the</a:t>
            </a:r>
            <a:r>
              <a:rPr lang="de-CH" sz="2400" dirty="0"/>
              <a:t> </a:t>
            </a:r>
            <a:r>
              <a:rPr lang="de-CH" sz="2400" dirty="0" err="1"/>
              <a:t>platform</a:t>
            </a:r>
            <a:r>
              <a:rPr lang="de-CH" sz="2400" dirty="0"/>
              <a:t> </a:t>
            </a:r>
            <a:r>
              <a:rPr lang="de-CH" sz="2400" dirty="0" err="1"/>
              <a:t>is</a:t>
            </a:r>
            <a:r>
              <a:rPr lang="de-CH" sz="2400" dirty="0"/>
              <a:t> personalised; please enter </a:t>
            </a:r>
            <a:r>
              <a:rPr lang="de-CH" sz="2400" b="1" dirty="0"/>
              <a:t>the same email address </a:t>
            </a:r>
            <a:r>
              <a:rPr lang="de-CH" sz="2400" dirty="0"/>
              <a:t>you used when registering</a:t>
            </a:r>
          </a:p>
          <a:p>
            <a:pPr lvl="0">
              <a:lnSpc>
                <a:spcPct val="100000"/>
              </a:lnSpc>
              <a:spcAft>
                <a:spcPts val="1200"/>
              </a:spcAft>
            </a:pPr>
            <a:r>
              <a:rPr lang="de-CH" sz="2400" dirty="0"/>
              <a:t>Online </a:t>
            </a:r>
            <a:r>
              <a:rPr lang="de-CH" sz="2400" dirty="0" err="1"/>
              <a:t>survey</a:t>
            </a:r>
            <a:r>
              <a:rPr lang="de-CH" sz="2400" dirty="0"/>
              <a:t> </a:t>
            </a:r>
            <a:r>
              <a:rPr lang="de-CH" sz="2400" dirty="0" err="1"/>
              <a:t>to</a:t>
            </a:r>
            <a:r>
              <a:rPr lang="de-CH" sz="2400" dirty="0"/>
              <a:t> be completed</a:t>
            </a:r>
            <a:r>
              <a:rPr lang="de-CH" sz="2400" b="1" dirty="0"/>
              <a:t> once</a:t>
            </a:r>
            <a:r>
              <a:rPr lang="de-CH" sz="2400" dirty="0"/>
              <a:t> per financial institution, by one person. </a:t>
            </a:r>
            <a:r>
              <a:rPr lang="de-CH" sz="2400" b="1" dirty="0"/>
              <a:t>Please note: </a:t>
            </a:r>
            <a:r>
              <a:rPr lang="de-CH" sz="2400" dirty="0"/>
              <a:t>it is NOT possible to pause, continue later or make changes</a:t>
            </a:r>
          </a:p>
          <a:p>
            <a:pPr lvl="0">
              <a:lnSpc>
                <a:spcPct val="100000"/>
              </a:lnSpc>
              <a:spcAft>
                <a:spcPts val="1200"/>
              </a:spcAft>
            </a:pPr>
            <a:r>
              <a:rPr lang="de-CH" sz="2400" b="1" dirty="0"/>
              <a:t>Please prepare your answers</a:t>
            </a:r>
            <a:r>
              <a:rPr lang="de-CH" sz="2400" dirty="0"/>
              <a:t>: PDF </a:t>
            </a:r>
            <a:r>
              <a:rPr lang="de-CH" sz="2400" dirty="0" err="1"/>
              <a:t>survey</a:t>
            </a:r>
            <a:r>
              <a:rPr lang="de-CH" sz="2400" dirty="0"/>
              <a:t> </a:t>
            </a:r>
            <a:r>
              <a:rPr lang="de-CH" sz="2400" dirty="0" err="1"/>
              <a:t>available</a:t>
            </a:r>
            <a:r>
              <a:rPr lang="de-CH" sz="2400" dirty="0"/>
              <a:t> at</a:t>
            </a:r>
            <a:r>
              <a:rPr lang="de-CH" sz="2400" dirty="0">
                <a:hlinkClick r:id="rId3"/>
              </a:rPr>
              <a:t> www.bafu.admin.ch/pacta-klimatest </a:t>
            </a:r>
            <a:r>
              <a:rPr lang="de-CH" sz="2400" dirty="0"/>
              <a:t>-&gt; Documents (in DE/FR/EN) </a:t>
            </a:r>
          </a:p>
          <a:p>
            <a:pPr lvl="0">
              <a:lnSpc>
                <a:spcPct val="100000"/>
              </a:lnSpc>
              <a:spcAft>
                <a:spcPts val="1200"/>
              </a:spcAft>
            </a:pPr>
            <a:r>
              <a:rPr lang="de-CH" sz="2400" dirty="0"/>
              <a:t>Please </a:t>
            </a:r>
            <a:r>
              <a:rPr lang="de-CH" sz="2400" b="1" dirty="0"/>
              <a:t>complete in full </a:t>
            </a:r>
            <a:r>
              <a:rPr lang="de-CH" sz="2400" dirty="0"/>
              <a:t>(if not invested, e.g. "no"/"not relevant to our organisation")</a:t>
            </a:r>
          </a:p>
          <a:p>
            <a:pPr lvl="0">
              <a:lnSpc>
                <a:spcPct val="100000"/>
              </a:lnSpc>
              <a:spcAft>
                <a:spcPts val="1200"/>
              </a:spcAft>
            </a:pPr>
            <a:r>
              <a:rPr lang="de-CH" sz="2400" dirty="0"/>
              <a:t>All questions relate to the entire organisation/financial institution</a:t>
            </a:r>
          </a:p>
          <a:p>
            <a:pPr lvl="0">
              <a:lnSpc>
                <a:spcPct val="100000"/>
              </a:lnSpc>
              <a:spcAft>
                <a:spcPts val="1200"/>
              </a:spcAft>
            </a:pPr>
            <a:r>
              <a:rPr lang="de-CH" sz="2400" dirty="0"/>
              <a:t>For </a:t>
            </a:r>
            <a:r>
              <a:rPr lang="de-CH" sz="2400" dirty="0" err="1"/>
              <a:t>technical</a:t>
            </a:r>
            <a:r>
              <a:rPr lang="de-CH" sz="2400" dirty="0"/>
              <a:t> </a:t>
            </a:r>
            <a:r>
              <a:rPr lang="de-CH" sz="2400" dirty="0" err="1"/>
              <a:t>questions</a:t>
            </a:r>
            <a:r>
              <a:rPr lang="de-CH" sz="2400" dirty="0"/>
              <a:t>:</a:t>
            </a:r>
            <a:r>
              <a:rPr lang="de-CH" sz="2400" u="sng" dirty="0">
                <a:hlinkClick r:id="rId4"/>
              </a:rPr>
              <a:t> climate-test@fpre.ch</a:t>
            </a:r>
            <a:endParaRPr lang="de-CH" sz="2400" dirty="0"/>
          </a:p>
        </p:txBody>
      </p:sp>
      <p:sp>
        <p:nvSpPr>
          <p:cNvPr id="3" name="Foliennummernplatzhalter 2">
            <a:extLst>
              <a:ext uri="{FF2B5EF4-FFF2-40B4-BE49-F238E27FC236}">
                <a16:creationId xmlns:a16="http://schemas.microsoft.com/office/drawing/2014/main" id="{EE3D89D9-0FD2-4B1F-F67D-31883227D705}"/>
              </a:ext>
            </a:extLst>
          </p:cNvPr>
          <p:cNvSpPr>
            <a:spLocks noGrp="1"/>
          </p:cNvSpPr>
          <p:nvPr>
            <p:ph type="sldNum" sz="quarter" idx="11"/>
          </p:nvPr>
        </p:nvSpPr>
        <p:spPr/>
        <p:txBody>
          <a:bodyPr/>
          <a:lstStyle/>
          <a:p>
            <a:fld id="{7D21FFDD-132D-4B5B-AD6B-BCC06A41D268}" type="slidenum">
              <a:rPr lang="de-CH" smtClean="0"/>
              <a:t>26</a:t>
            </a:fld>
            <a:endParaRPr lang="de-CH" dirty="0"/>
          </a:p>
        </p:txBody>
      </p:sp>
      <p:sp>
        <p:nvSpPr>
          <p:cNvPr id="5" name="Titel 3">
            <a:extLst>
              <a:ext uri="{FF2B5EF4-FFF2-40B4-BE49-F238E27FC236}">
                <a16:creationId xmlns:a16="http://schemas.microsoft.com/office/drawing/2014/main" id="{8CAC16F8-9AD4-BC54-5BF9-2F6508A137FE}"/>
              </a:ext>
            </a:extLst>
          </p:cNvPr>
          <p:cNvSpPr>
            <a:spLocks noGrp="1"/>
          </p:cNvSpPr>
          <p:nvPr>
            <p:ph type="title"/>
          </p:nvPr>
        </p:nvSpPr>
        <p:spPr>
          <a:xfrm>
            <a:off x="1727200" y="237835"/>
            <a:ext cx="9972675" cy="900113"/>
          </a:xfrm>
        </p:spPr>
        <p:txBody>
          <a:bodyPr/>
          <a:lstStyle/>
          <a:p>
            <a:r>
              <a:rPr lang="de-CH" sz="3200" b="0" kern="1200" dirty="0">
                <a:solidFill>
                  <a:srgbClr val="375172"/>
                </a:solidFill>
                <a:latin typeface="+mn-lt"/>
                <a:ea typeface="+mn-ea"/>
                <a:cs typeface="+mn-cs"/>
              </a:rPr>
              <a:t>Important to know</a:t>
            </a:r>
          </a:p>
        </p:txBody>
      </p:sp>
    </p:spTree>
    <p:extLst>
      <p:ext uri="{BB962C8B-B14F-4D97-AF65-F5344CB8AC3E}">
        <p14:creationId xmlns:p14="http://schemas.microsoft.com/office/powerpoint/2010/main" val="611385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CB5E3-E8B3-9970-7627-B338A2EEA90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491D08C-AAAB-58C9-934E-F6D58B15CA98}"/>
              </a:ext>
            </a:extLst>
          </p:cNvPr>
          <p:cNvSpPr>
            <a:spLocks noGrp="1"/>
          </p:cNvSpPr>
          <p:nvPr>
            <p:ph sz="quarter" idx="10"/>
          </p:nvPr>
        </p:nvSpPr>
        <p:spPr/>
        <p:txBody>
          <a:bodyPr/>
          <a:lstStyle/>
          <a:p>
            <a:endParaRPr lang="de-CH" dirty="0"/>
          </a:p>
        </p:txBody>
      </p:sp>
      <p:sp>
        <p:nvSpPr>
          <p:cNvPr id="3" name="Foliennummernplatzhalter 2">
            <a:extLst>
              <a:ext uri="{FF2B5EF4-FFF2-40B4-BE49-F238E27FC236}">
                <a16:creationId xmlns:a16="http://schemas.microsoft.com/office/drawing/2014/main" id="{831A63B2-02D9-E6A2-26FE-DCF1FDA2EEE4}"/>
              </a:ext>
            </a:extLst>
          </p:cNvPr>
          <p:cNvSpPr>
            <a:spLocks noGrp="1"/>
          </p:cNvSpPr>
          <p:nvPr>
            <p:ph type="sldNum" sz="quarter" idx="11"/>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7D21FFDD-132D-4B5B-AD6B-BCC06A41D268}" type="slidenum">
              <a:rPr kumimoji="0" lang="de-CH" sz="1200" b="0" i="0" u="none" strike="noStrike" kern="1200" cap="none" spc="0" normalizeH="0" baseline="0" noProof="0">
                <a:ln>
                  <a:noFill/>
                </a:ln>
                <a:solidFill>
                  <a:prstClr val="black"/>
                </a:solidFill>
                <a:effectLst/>
                <a:uLnTx/>
                <a:uFillTx/>
                <a:latin typeface="Arial"/>
                <a:ea typeface="+mn-ea"/>
                <a:cs typeface="+mn-cs"/>
              </a:rPr>
              <a:pPr marL="0" marR="0" lvl="0" indent="0" algn="r" defTabSz="1219170" rtl="0" eaLnBrk="0" fontAlgn="base" latinLnBrk="0" hangingPunct="0">
                <a:lnSpc>
                  <a:spcPct val="100000"/>
                </a:lnSpc>
                <a:spcBef>
                  <a:spcPct val="0"/>
                </a:spcBef>
                <a:spcAft>
                  <a:spcPct val="0"/>
                </a:spcAft>
                <a:buClrTx/>
                <a:buSzTx/>
                <a:buFontTx/>
                <a:buNone/>
                <a:tabLst/>
                <a:defRPr/>
              </a:pPr>
              <a:t>27</a:t>
            </a:fld>
            <a:endParaRPr kumimoji="0" lang="de-CH"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el 3">
            <a:extLst>
              <a:ext uri="{FF2B5EF4-FFF2-40B4-BE49-F238E27FC236}">
                <a16:creationId xmlns:a16="http://schemas.microsoft.com/office/drawing/2014/main" id="{FF7C16C8-AC29-4FC1-BD47-EA44A42407D6}"/>
              </a:ext>
            </a:extLst>
          </p:cNvPr>
          <p:cNvSpPr>
            <a:spLocks noGrp="1"/>
          </p:cNvSpPr>
          <p:nvPr>
            <p:ph type="title"/>
          </p:nvPr>
        </p:nvSpPr>
        <p:spPr/>
        <p:txBody>
          <a:bodyPr/>
          <a:lstStyle/>
          <a:p>
            <a:endParaRPr lang="de-CH" dirty="0"/>
          </a:p>
        </p:txBody>
      </p:sp>
      <p:sp>
        <p:nvSpPr>
          <p:cNvPr id="11" name="Fußzeilenplatzhalter 10">
            <a:extLst>
              <a:ext uri="{FF2B5EF4-FFF2-40B4-BE49-F238E27FC236}">
                <a16:creationId xmlns:a16="http://schemas.microsoft.com/office/drawing/2014/main" id="{66D19284-5A2D-673F-FEA8-539D81AF1F18}"/>
              </a:ext>
            </a:extLst>
          </p:cNvPr>
          <p:cNvSpPr>
            <a:spLocks noGrp="1"/>
          </p:cNvSpPr>
          <p:nvPr>
            <p:ph type="ftr" sz="quarter" idx="4294967295"/>
          </p:nvPr>
        </p:nvSpPr>
        <p:spPr>
          <a:xfrm>
            <a:off x="0" y="6340475"/>
            <a:ext cx="6262688" cy="430213"/>
          </a:xfrm>
          <a:prstGeom prst="rect">
            <a:avLst/>
          </a:prstGeom>
        </p:spPr>
        <p:txBody>
          <a:bodyPr vert="horz" lIns="0" tIns="0" rIns="0" bIns="0" rtlCol="0" anchor="t"/>
          <a:lstStyle>
            <a:defPPr>
              <a:defRPr lang="de-DE"/>
            </a:defPPr>
            <a:lvl1pPr marL="0" algn="l" defTabSz="914400" rtl="0" eaLnBrk="1" latinLnBrk="0" hangingPunct="1">
              <a:lnSpc>
                <a:spcPct val="100000"/>
              </a:lnSpc>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1" i="0" u="none" strike="noStrike" kern="1200" cap="none" spc="0" normalizeH="0" baseline="0" noProof="0">
                <a:ln>
                  <a:noFill/>
                </a:ln>
                <a:solidFill>
                  <a:prstClr val="black"/>
                </a:solidFill>
                <a:effectLst/>
                <a:uLnTx/>
                <a:uFillTx/>
                <a:latin typeface="Arial"/>
                <a:ea typeface="+mn-ea"/>
                <a:cs typeface="+mn-cs"/>
              </a:rPr>
              <a:t>Sustainable Investments, Energy City Webinar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black"/>
                </a:solidFill>
                <a:effectLst/>
                <a:uLnTx/>
                <a:uFillTx/>
                <a:latin typeface="Arial"/>
                <a:ea typeface="+mn-ea"/>
                <a:cs typeface="+mn-cs"/>
              </a:rPr>
              <a:t>8 May 2025, Silvia Ruprecht, FOEN</a:t>
            </a:r>
            <a:endParaRPr kumimoji="0" lang="de-CH"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Inhaltsplatzhalter 6">
            <a:extLst>
              <a:ext uri="{FF2B5EF4-FFF2-40B4-BE49-F238E27FC236}">
                <a16:creationId xmlns:a16="http://schemas.microsoft.com/office/drawing/2014/main" id="{04E3B8A4-1F8B-3E49-FBD5-F9789B46890E}"/>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19534" r="-1180" b="38714"/>
          <a:stretch/>
        </p:blipFill>
        <p:spPr bwMode="auto">
          <a:xfrm>
            <a:off x="-331470" y="0"/>
            <a:ext cx="12695266" cy="6858000"/>
          </a:xfrm>
          <a:prstGeom prst="rect">
            <a:avLst/>
          </a:prstGeom>
          <a:noFill/>
          <a:ln w="9525">
            <a:noFill/>
            <a:miter lim="800000"/>
            <a:headEnd/>
            <a:tailEnd/>
          </a:ln>
          <a:effectLst/>
        </p:spPr>
      </p:pic>
      <p:sp>
        <p:nvSpPr>
          <p:cNvPr id="7" name="Rectangle 17">
            <a:extLst>
              <a:ext uri="{FF2B5EF4-FFF2-40B4-BE49-F238E27FC236}">
                <a16:creationId xmlns:a16="http://schemas.microsoft.com/office/drawing/2014/main" id="{836EEBC1-1A10-3E0D-87FB-8FA7C871D49D}"/>
              </a:ext>
            </a:extLst>
          </p:cNvPr>
          <p:cNvSpPr/>
          <p:nvPr/>
        </p:nvSpPr>
        <p:spPr>
          <a:xfrm>
            <a:off x="4571999" y="1939300"/>
            <a:ext cx="7791797" cy="2476379"/>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feld 7">
            <a:extLst>
              <a:ext uri="{FF2B5EF4-FFF2-40B4-BE49-F238E27FC236}">
                <a16:creationId xmlns:a16="http://schemas.microsoft.com/office/drawing/2014/main" id="{2C680E03-11D0-E230-165F-80784FC67CEC}"/>
              </a:ext>
            </a:extLst>
          </p:cNvPr>
          <p:cNvSpPr txBox="1"/>
          <p:nvPr/>
        </p:nvSpPr>
        <p:spPr>
          <a:xfrm>
            <a:off x="4892471" y="2071317"/>
            <a:ext cx="7175203" cy="2062103"/>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fr-CA" sz="4000" b="1" i="0" u="none" strike="noStrike" kern="1200" cap="none" spc="0" normalizeH="0" baseline="0" noProof="0" dirty="0">
                <a:ln>
                  <a:noFill/>
                </a:ln>
                <a:solidFill>
                  <a:prstClr val="white"/>
                </a:solidFill>
                <a:effectLst/>
                <a:uLnTx/>
                <a:uFillTx/>
                <a:latin typeface="Arial"/>
                <a:ea typeface="+mn-ea"/>
                <a:cs typeface="+mn-cs"/>
              </a:rPr>
              <a:t>Module pour l'immobilier et les hypothèques suisses </a:t>
            </a:r>
            <a:endParaRPr kumimoji="0" lang="de-CH" sz="4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2400" b="0" i="0" u="none" strike="noStrike" kern="1200" cap="none" spc="0" normalizeH="0" baseline="0" noProof="0" dirty="0">
                <a:ln>
                  <a:noFill/>
                </a:ln>
                <a:solidFill>
                  <a:prstClr val="white"/>
                </a:solidFill>
                <a:effectLst/>
                <a:uLnTx/>
                <a:uFillTx/>
                <a:latin typeface="Arial"/>
                <a:ea typeface="+mn-ea"/>
                <a:cs typeface="+mn-cs"/>
              </a:rPr>
              <a:t>Alrick Amann, FPRE</a:t>
            </a:r>
          </a:p>
        </p:txBody>
      </p:sp>
    </p:spTree>
    <p:extLst>
      <p:ext uri="{BB962C8B-B14F-4D97-AF65-F5344CB8AC3E}">
        <p14:creationId xmlns:p14="http://schemas.microsoft.com/office/powerpoint/2010/main" val="2892869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88CBB-0242-19CB-B151-191F94D2B404}"/>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6D9A1B41-8865-F349-B5C3-15A353A1778E}"/>
              </a:ext>
            </a:extLst>
          </p:cNvPr>
          <p:cNvSpPr>
            <a:spLocks noGrp="1"/>
          </p:cNvSpPr>
          <p:nvPr>
            <p:ph type="body" sz="quarter" idx="18"/>
          </p:nvPr>
        </p:nvSpPr>
        <p:spPr/>
        <p:txBody>
          <a:bodyPr/>
          <a:lstStyle/>
          <a:p>
            <a:endParaRPr lang="de-CH" sz="1800" dirty="0"/>
          </a:p>
        </p:txBody>
      </p:sp>
      <p:sp>
        <p:nvSpPr>
          <p:cNvPr id="13" name="Textplatzhalter 12">
            <a:extLst>
              <a:ext uri="{FF2B5EF4-FFF2-40B4-BE49-F238E27FC236}">
                <a16:creationId xmlns:a16="http://schemas.microsoft.com/office/drawing/2014/main" id="{D3F6CC98-6254-E8D2-D24D-844BC53E304B}"/>
              </a:ext>
            </a:extLst>
          </p:cNvPr>
          <p:cNvSpPr>
            <a:spLocks noGrp="1"/>
          </p:cNvSpPr>
          <p:nvPr>
            <p:ph type="body" sz="quarter" idx="20"/>
          </p:nvPr>
        </p:nvSpPr>
        <p:spPr/>
        <p:txBody>
          <a:bodyPr/>
          <a:lstStyle/>
          <a:p>
            <a:r>
              <a:rPr lang="fr-FR" dirty="0"/>
              <a:t>En 2026, FPRE réalisera, pour le compte de l'OFEV, le module « Immobilier et hypothèques » dans le cadre du test climatique PACTA 2026.</a:t>
            </a:r>
          </a:p>
        </p:txBody>
      </p:sp>
      <p:sp>
        <p:nvSpPr>
          <p:cNvPr id="12" name="Textplatzhalter 11">
            <a:extLst>
              <a:ext uri="{FF2B5EF4-FFF2-40B4-BE49-F238E27FC236}">
                <a16:creationId xmlns:a16="http://schemas.microsoft.com/office/drawing/2014/main" id="{32E467DD-100B-E017-73A5-3B4450BE8FB4}"/>
              </a:ext>
            </a:extLst>
          </p:cNvPr>
          <p:cNvSpPr>
            <a:spLocks noGrp="1"/>
          </p:cNvSpPr>
          <p:nvPr>
            <p:ph type="body" sz="quarter" idx="19"/>
          </p:nvPr>
        </p:nvSpPr>
        <p:spPr/>
        <p:txBody>
          <a:bodyPr/>
          <a:lstStyle/>
          <a:p>
            <a:r>
              <a:rPr lang="fr-FR" dirty="0"/>
              <a:t>En 2024, FPRE a perfectionné le modèle du calculateur PACTA CO2 pour l'immobilier et l'a utilisé dans le cadre du test climatique 2024.</a:t>
            </a:r>
            <a:endParaRPr lang="de-DE" dirty="0"/>
          </a:p>
        </p:txBody>
      </p:sp>
      <p:sp>
        <p:nvSpPr>
          <p:cNvPr id="10" name="Textplatzhalter 9">
            <a:extLst>
              <a:ext uri="{FF2B5EF4-FFF2-40B4-BE49-F238E27FC236}">
                <a16:creationId xmlns:a16="http://schemas.microsoft.com/office/drawing/2014/main" id="{50EDB611-CA74-C49B-686B-838EBCF5723B}"/>
              </a:ext>
            </a:extLst>
          </p:cNvPr>
          <p:cNvSpPr>
            <a:spLocks noGrp="1"/>
          </p:cNvSpPr>
          <p:nvPr>
            <p:ph type="body" sz="quarter" idx="13"/>
          </p:nvPr>
        </p:nvSpPr>
        <p:spPr/>
        <p:txBody>
          <a:bodyPr/>
          <a:lstStyle/>
          <a:p>
            <a:r>
              <a:rPr lang="de-DE" sz="1800" dirty="0"/>
              <a:t>Fahrländer Partner Raumentwicklung</a:t>
            </a:r>
          </a:p>
          <a:p>
            <a:r>
              <a:rPr lang="fr-CH" sz="1800" b="0" dirty="0"/>
              <a:t>(FPRE) est une entreprise privée de conseil et de recherche dont le siège principal est à Zurich et qui possède des succursales à Berne et à Francfort-sur-le-Main. </a:t>
            </a:r>
          </a:p>
          <a:p>
            <a:r>
              <a:rPr lang="fr-CH" sz="1800" b="0" dirty="0"/>
              <a:t>Avec une équipe pluridisciplinaire de 40 collaboratrices et collaborateurs, FPRE s'occupe de questions relatives au développement économique et démographique du territoire, en se concentrant entre autres sur le marché immobilier.</a:t>
            </a:r>
            <a:endParaRPr lang="de-DE" sz="1800" b="0" dirty="0"/>
          </a:p>
        </p:txBody>
      </p:sp>
      <p:sp>
        <p:nvSpPr>
          <p:cNvPr id="9" name="Textplatzhalter 8">
            <a:extLst>
              <a:ext uri="{FF2B5EF4-FFF2-40B4-BE49-F238E27FC236}">
                <a16:creationId xmlns:a16="http://schemas.microsoft.com/office/drawing/2014/main" id="{BBE63F4F-838A-680B-3A80-D0244128B642}"/>
              </a:ext>
            </a:extLst>
          </p:cNvPr>
          <p:cNvSpPr>
            <a:spLocks noGrp="1"/>
          </p:cNvSpPr>
          <p:nvPr>
            <p:ph type="body" sz="quarter" idx="12"/>
          </p:nvPr>
        </p:nvSpPr>
        <p:spPr/>
        <p:txBody>
          <a:bodyPr/>
          <a:lstStyle/>
          <a:p>
            <a:r>
              <a:rPr lang="de-CH" dirty="0"/>
              <a:t>Fahrländer Partner Raumentwicklung (FPRE)</a:t>
            </a:r>
          </a:p>
        </p:txBody>
      </p:sp>
      <p:sp>
        <p:nvSpPr>
          <p:cNvPr id="8" name="Textplatzhalter 7">
            <a:extLst>
              <a:ext uri="{FF2B5EF4-FFF2-40B4-BE49-F238E27FC236}">
                <a16:creationId xmlns:a16="http://schemas.microsoft.com/office/drawing/2014/main" id="{712EF299-CF55-C81E-DAEA-C761325F9046}"/>
              </a:ext>
            </a:extLst>
          </p:cNvPr>
          <p:cNvSpPr>
            <a:spLocks noGrp="1"/>
          </p:cNvSpPr>
          <p:nvPr>
            <p:ph type="body" sz="quarter" idx="11"/>
          </p:nvPr>
        </p:nvSpPr>
        <p:spPr/>
        <p:txBody>
          <a:bodyPr/>
          <a:lstStyle/>
          <a:p>
            <a:r>
              <a:rPr lang="de-CH" dirty="0"/>
              <a:t>Portrait</a:t>
            </a:r>
          </a:p>
        </p:txBody>
      </p:sp>
      <p:pic>
        <p:nvPicPr>
          <p:cNvPr id="14" name="Grafik 13">
            <a:extLst>
              <a:ext uri="{FF2B5EF4-FFF2-40B4-BE49-F238E27FC236}">
                <a16:creationId xmlns:a16="http://schemas.microsoft.com/office/drawing/2014/main" id="{AC2CDEB2-853E-26C8-11CF-96913F078C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935114" y="5536014"/>
            <a:ext cx="432000" cy="432000"/>
          </a:xfrm>
          <a:prstGeom prst="rect">
            <a:avLst/>
          </a:prstGeom>
        </p:spPr>
      </p:pic>
      <p:pic>
        <p:nvPicPr>
          <p:cNvPr id="15" name="Grafik 14">
            <a:extLst>
              <a:ext uri="{FF2B5EF4-FFF2-40B4-BE49-F238E27FC236}">
                <a16:creationId xmlns:a16="http://schemas.microsoft.com/office/drawing/2014/main" id="{552BB6AE-390D-D846-2C64-656333CF73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86994" y="3408880"/>
            <a:ext cx="432000" cy="432000"/>
          </a:xfrm>
          <a:prstGeom prst="rect">
            <a:avLst/>
          </a:prstGeom>
        </p:spPr>
      </p:pic>
    </p:spTree>
    <p:extLst>
      <p:ext uri="{BB962C8B-B14F-4D97-AF65-F5344CB8AC3E}">
        <p14:creationId xmlns:p14="http://schemas.microsoft.com/office/powerpoint/2010/main" val="2682623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CCA3D161-3191-0242-4233-684C21EAFFF3}"/>
              </a:ext>
            </a:extLst>
          </p:cNvPr>
          <p:cNvSpPr>
            <a:spLocks noGrp="1"/>
          </p:cNvSpPr>
          <p:nvPr>
            <p:ph type="body" sz="quarter" idx="13"/>
          </p:nvPr>
        </p:nvSpPr>
        <p:spPr>
          <a:xfrm>
            <a:off x="719669" y="2060848"/>
            <a:ext cx="10752667" cy="4238642"/>
          </a:xfrm>
        </p:spPr>
        <p:txBody>
          <a:bodyPr/>
          <a:lstStyle/>
          <a:p>
            <a:pPr>
              <a:lnSpc>
                <a:spcPct val="120000"/>
              </a:lnSpc>
              <a:spcBef>
                <a:spcPts val="600"/>
              </a:spcBef>
              <a:spcAft>
                <a:spcPts val="600"/>
              </a:spcAft>
            </a:pPr>
            <a:endParaRPr lang="de-DE" b="1" dirty="0">
              <a:sym typeface="Wingdings" panose="05000000000000000000" pitchFamily="2" charset="2"/>
            </a:endParaRPr>
          </a:p>
          <a:p>
            <a:pPr>
              <a:lnSpc>
                <a:spcPct val="120000"/>
              </a:lnSpc>
              <a:spcBef>
                <a:spcPts val="600"/>
              </a:spcBef>
              <a:spcAft>
                <a:spcPts val="600"/>
              </a:spcAft>
            </a:pPr>
            <a:endParaRPr lang="de-DE" sz="1800" b="1" dirty="0">
              <a:sym typeface="Wingdings" panose="05000000000000000000" pitchFamily="2" charset="2"/>
            </a:endParaRPr>
          </a:p>
          <a:p>
            <a:pPr>
              <a:lnSpc>
                <a:spcPct val="120000"/>
              </a:lnSpc>
              <a:spcBef>
                <a:spcPts val="600"/>
              </a:spcBef>
              <a:spcAft>
                <a:spcPts val="600"/>
              </a:spcAft>
            </a:pPr>
            <a:r>
              <a:rPr lang="fr-CA" sz="1900" b="1" dirty="0">
                <a:sym typeface="Wingdings" panose="05000000000000000000" pitchFamily="2" charset="2"/>
              </a:rPr>
              <a:t>Avantage supplémentaire pour les institutions financières participantes :</a:t>
            </a:r>
            <a:endParaRPr lang="de-DE" sz="1900" b="1" dirty="0">
              <a:sym typeface="Wingdings" panose="05000000000000000000" pitchFamily="2" charset="2"/>
            </a:endParaRPr>
          </a:p>
          <a:p>
            <a:pPr>
              <a:spcBef>
                <a:spcPts val="600"/>
              </a:spcBef>
              <a:spcAft>
                <a:spcPts val="600"/>
              </a:spcAft>
              <a:defRPr/>
            </a:pPr>
            <a:r>
              <a:rPr lang="fr-CA" sz="1900" dirty="0">
                <a:sym typeface="Wingdings" panose="05000000000000000000" pitchFamily="2" charset="2"/>
              </a:rPr>
              <a:t>Outre la </a:t>
            </a:r>
            <a:r>
              <a:rPr lang="fr-CA" sz="1900" b="1" dirty="0">
                <a:sym typeface="Wingdings" panose="05000000000000000000" pitchFamily="2" charset="2"/>
              </a:rPr>
              <a:t>comparaison avec l'objectif climatique et la situation dans le secteur</a:t>
            </a:r>
            <a:r>
              <a:rPr lang="fr-CA" sz="1900" dirty="0">
                <a:sym typeface="Wingdings" panose="05000000000000000000" pitchFamily="2" charset="2"/>
              </a:rPr>
              <a:t>, vous obtiendrez également de nouveaux résultats issus du calculateur de CO2 PACTA perfectionné, notamment :</a:t>
            </a:r>
            <a:endParaRPr lang="de-DE" sz="1900" dirty="0">
              <a:sym typeface="Wingdings" panose="05000000000000000000" pitchFamily="2" charset="2"/>
            </a:endParaRPr>
          </a:p>
          <a:p>
            <a:pPr marL="465750" lvl="1" indent="-285750">
              <a:spcBef>
                <a:spcPts val="600"/>
              </a:spcBef>
              <a:spcAft>
                <a:spcPts val="600"/>
              </a:spcAft>
              <a:buFontTx/>
              <a:buChar char="-"/>
              <a:defRPr/>
            </a:pPr>
            <a:r>
              <a:rPr lang="fr-FR" b="1" dirty="0">
                <a:sym typeface="Wingdings" panose="05000000000000000000" pitchFamily="2" charset="2"/>
              </a:rPr>
              <a:t>Émissions de Scope 1 </a:t>
            </a:r>
            <a:r>
              <a:rPr lang="fr-FR" dirty="0">
                <a:sym typeface="Wingdings" panose="05000000000000000000" pitchFamily="2" charset="2"/>
              </a:rPr>
              <a:t>provenant des systèmes de chauffage à combustibles fossiles ;</a:t>
            </a:r>
          </a:p>
          <a:p>
            <a:pPr marL="465750" lvl="1" indent="-285750">
              <a:spcBef>
                <a:spcPts val="600"/>
              </a:spcBef>
              <a:spcAft>
                <a:spcPts val="600"/>
              </a:spcAft>
              <a:buFontTx/>
              <a:buChar char="-"/>
              <a:defRPr/>
            </a:pPr>
            <a:r>
              <a:rPr lang="fr-FR" b="1" dirty="0">
                <a:sym typeface="Wingdings" panose="05000000000000000000" pitchFamily="2" charset="2"/>
              </a:rPr>
              <a:t>Émissions</a:t>
            </a:r>
            <a:r>
              <a:rPr lang="de-DE" b="1" dirty="0">
                <a:sym typeface="Wingdings" panose="05000000000000000000" pitchFamily="2" charset="2"/>
              </a:rPr>
              <a:t> de </a:t>
            </a:r>
            <a:r>
              <a:rPr lang="de-DE" b="1" dirty="0" err="1">
                <a:sym typeface="Wingdings" panose="05000000000000000000" pitchFamily="2" charset="2"/>
              </a:rPr>
              <a:t>Scope</a:t>
            </a:r>
            <a:r>
              <a:rPr lang="de-DE" b="1" dirty="0">
                <a:sym typeface="Wingdings" panose="05000000000000000000" pitchFamily="2" charset="2"/>
              </a:rPr>
              <a:t> 2 </a:t>
            </a:r>
            <a:r>
              <a:rPr lang="de-DE" b="1" dirty="0" err="1">
                <a:sym typeface="Wingdings" panose="05000000000000000000" pitchFamily="2" charset="2"/>
              </a:rPr>
              <a:t>issuent</a:t>
            </a:r>
            <a:r>
              <a:rPr lang="de-DE" b="1" dirty="0">
                <a:sym typeface="Wingdings" panose="05000000000000000000" pitchFamily="2" charset="2"/>
              </a:rPr>
              <a:t> des </a:t>
            </a:r>
            <a:r>
              <a:rPr lang="de-DE" b="1" dirty="0" err="1">
                <a:sym typeface="Wingdings" panose="05000000000000000000" pitchFamily="2" charset="2"/>
              </a:rPr>
              <a:t>consommations</a:t>
            </a:r>
            <a:r>
              <a:rPr lang="de-DE" b="1" dirty="0">
                <a:sym typeface="Wingdings" panose="05000000000000000000" pitchFamily="2" charset="2"/>
              </a:rPr>
              <a:t> </a:t>
            </a:r>
            <a:r>
              <a:rPr lang="de-DE" b="1" dirty="0" err="1">
                <a:sym typeface="Wingdings" panose="05000000000000000000" pitchFamily="2" charset="2"/>
              </a:rPr>
              <a:t>d‘électricité</a:t>
            </a:r>
            <a:r>
              <a:rPr lang="de-DE" b="1" dirty="0">
                <a:sym typeface="Wingdings" panose="05000000000000000000" pitchFamily="2" charset="2"/>
              </a:rPr>
              <a:t> et de </a:t>
            </a:r>
            <a:r>
              <a:rPr lang="de-DE" b="1" dirty="0" err="1">
                <a:sym typeface="Wingdings" panose="05000000000000000000" pitchFamily="2" charset="2"/>
              </a:rPr>
              <a:t>chauffage</a:t>
            </a:r>
            <a:r>
              <a:rPr lang="de-DE" b="1" dirty="0">
                <a:sym typeface="Wingdings" panose="05000000000000000000" pitchFamily="2" charset="2"/>
              </a:rPr>
              <a:t> à </a:t>
            </a:r>
            <a:r>
              <a:rPr lang="de-DE" b="1" dirty="0" err="1">
                <a:sym typeface="Wingdings" panose="05000000000000000000" pitchFamily="2" charset="2"/>
              </a:rPr>
              <a:t>distance</a:t>
            </a:r>
            <a:r>
              <a:rPr lang="de-DE" b="1" dirty="0">
                <a:sym typeface="Wingdings" panose="05000000000000000000" pitchFamily="2" charset="2"/>
              </a:rPr>
              <a:t>;</a:t>
            </a:r>
          </a:p>
          <a:p>
            <a:pPr marL="465750" lvl="1" indent="-285750">
              <a:spcBef>
                <a:spcPts val="600"/>
              </a:spcBef>
              <a:spcAft>
                <a:spcPts val="600"/>
              </a:spcAft>
              <a:buFontTx/>
              <a:buChar char="-"/>
              <a:defRPr/>
            </a:pPr>
            <a:r>
              <a:rPr lang="fr-CA" dirty="0">
                <a:sym typeface="Wingdings" panose="05000000000000000000" pitchFamily="2" charset="2"/>
              </a:rPr>
              <a:t>premières conclusions sur les </a:t>
            </a:r>
            <a:r>
              <a:rPr lang="fr-CA" b="1" dirty="0">
                <a:sym typeface="Wingdings" panose="05000000000000000000" pitchFamily="2" charset="2"/>
              </a:rPr>
              <a:t>émissions de Scope 3</a:t>
            </a:r>
            <a:r>
              <a:rPr lang="fr-CA" dirty="0">
                <a:sym typeface="Wingdings" panose="05000000000000000000" pitchFamily="2" charset="2"/>
              </a:rPr>
              <a:t> résultant de la construction des bâtiments (</a:t>
            </a:r>
            <a:r>
              <a:rPr lang="fr-CA" b="1" dirty="0">
                <a:sym typeface="Wingdings" panose="05000000000000000000" pitchFamily="2" charset="2"/>
              </a:rPr>
              <a:t>énergie grise</a:t>
            </a:r>
            <a:r>
              <a:rPr lang="fr-CA" dirty="0">
                <a:sym typeface="Wingdings" panose="05000000000000000000" pitchFamily="2" charset="2"/>
              </a:rPr>
              <a:t>)</a:t>
            </a:r>
            <a:r>
              <a:rPr lang="de-DE" sz="1800" dirty="0">
                <a:sym typeface="Wingdings" panose="05000000000000000000" pitchFamily="2" charset="2"/>
              </a:rPr>
              <a:t>.</a:t>
            </a:r>
            <a:endParaRPr lang="de-DE" sz="1800" dirty="0">
              <a:latin typeface="Arial" panose="020B0604020202020204" pitchFamily="34" charset="0"/>
              <a:cs typeface="Arial" panose="020B0604020202020204" pitchFamily="34" charset="0"/>
              <a:sym typeface="Wingdings" panose="05000000000000000000" pitchFamily="2" charset="2"/>
            </a:endParaRPr>
          </a:p>
          <a:p>
            <a:pPr>
              <a:spcBef>
                <a:spcPts val="600"/>
              </a:spcBef>
              <a:spcAft>
                <a:spcPts val="600"/>
              </a:spcAft>
              <a:defRPr/>
            </a:pPr>
            <a:r>
              <a:rPr lang="fr-CA" sz="1900" dirty="0">
                <a:latin typeface="Arial" panose="020B0604020202020204" pitchFamily="34" charset="0"/>
                <a:cs typeface="Arial" panose="020B0604020202020204" pitchFamily="34" charset="0"/>
                <a:sym typeface="Wingdings" panose="05000000000000000000" pitchFamily="2" charset="2"/>
              </a:rPr>
              <a:t>Les résultats sont, dans la mesure du possible, harmonisés avec les exigences des recommandations de l'</a:t>
            </a:r>
            <a:r>
              <a:rPr lang="fr-CA" sz="1900" b="1" dirty="0">
                <a:latin typeface="Arial" panose="020B0604020202020204" pitchFamily="34" charset="0"/>
                <a:cs typeface="Arial" panose="020B0604020202020204" pitchFamily="34" charset="0"/>
                <a:sym typeface="Wingdings" panose="05000000000000000000" pitchFamily="2" charset="2"/>
              </a:rPr>
              <a:t>ASIP, de l'AMAS et de la CAFP </a:t>
            </a:r>
            <a:r>
              <a:rPr lang="fr-CA" sz="1900" dirty="0">
                <a:latin typeface="Arial" panose="020B0604020202020204" pitchFamily="34" charset="0"/>
                <a:cs typeface="Arial" panose="020B0604020202020204" pitchFamily="34" charset="0"/>
                <a:sym typeface="Wingdings" panose="05000000000000000000" pitchFamily="2" charset="2"/>
              </a:rPr>
              <a:t>ou de l'autorégulation des branches.</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7" name="Textplatzhalter 6">
            <a:extLst>
              <a:ext uri="{FF2B5EF4-FFF2-40B4-BE49-F238E27FC236}">
                <a16:creationId xmlns:a16="http://schemas.microsoft.com/office/drawing/2014/main" id="{BB83D997-2941-BE57-2B63-CA942AB2D2B6}"/>
              </a:ext>
            </a:extLst>
          </p:cNvPr>
          <p:cNvSpPr>
            <a:spLocks noGrp="1"/>
          </p:cNvSpPr>
          <p:nvPr>
            <p:ph type="body" sz="quarter" idx="12"/>
          </p:nvPr>
        </p:nvSpPr>
        <p:spPr/>
        <p:txBody>
          <a:bodyPr/>
          <a:lstStyle/>
          <a:p>
            <a:r>
              <a:rPr lang="de-CH" dirty="0"/>
              <a:t>Module </a:t>
            </a:r>
            <a:r>
              <a:rPr lang="de-CH" dirty="0" err="1"/>
              <a:t>immobilier</a:t>
            </a:r>
            <a:r>
              <a:rPr lang="de-CH" dirty="0"/>
              <a:t> et </a:t>
            </a:r>
            <a:r>
              <a:rPr lang="de-CH" dirty="0" err="1"/>
              <a:t>hypothèques</a:t>
            </a:r>
            <a:endParaRPr lang="de-CH" dirty="0"/>
          </a:p>
        </p:txBody>
      </p:sp>
      <p:sp>
        <p:nvSpPr>
          <p:cNvPr id="6" name="Textplatzhalter 5">
            <a:extLst>
              <a:ext uri="{FF2B5EF4-FFF2-40B4-BE49-F238E27FC236}">
                <a16:creationId xmlns:a16="http://schemas.microsoft.com/office/drawing/2014/main" id="{238A3260-1DA1-0A68-E492-A22075EC3A90}"/>
              </a:ext>
            </a:extLst>
          </p:cNvPr>
          <p:cNvSpPr>
            <a:spLocks noGrp="1"/>
          </p:cNvSpPr>
          <p:nvPr>
            <p:ph type="body" sz="quarter" idx="11"/>
          </p:nvPr>
        </p:nvSpPr>
        <p:spPr/>
        <p:txBody>
          <a:bodyPr/>
          <a:lstStyle/>
          <a:p>
            <a:r>
              <a:rPr lang="de-CH" dirty="0" err="1"/>
              <a:t>Introduction</a:t>
            </a:r>
            <a:endParaRPr lang="de-CH" dirty="0"/>
          </a:p>
        </p:txBody>
      </p:sp>
      <p:sp>
        <p:nvSpPr>
          <p:cNvPr id="4" name="Textplatzhalter 9">
            <a:extLst>
              <a:ext uri="{FF2B5EF4-FFF2-40B4-BE49-F238E27FC236}">
                <a16:creationId xmlns:a16="http://schemas.microsoft.com/office/drawing/2014/main" id="{61B3495D-26F1-A665-B6F9-023569BE2D84}"/>
              </a:ext>
            </a:extLst>
          </p:cNvPr>
          <p:cNvSpPr txBox="1">
            <a:spLocks/>
          </p:cNvSpPr>
          <p:nvPr/>
        </p:nvSpPr>
        <p:spPr>
          <a:xfrm>
            <a:off x="728584" y="1340768"/>
            <a:ext cx="10752000" cy="1440160"/>
          </a:xfrm>
          <a:prstGeom prst="rect">
            <a:avLst/>
          </a:prstGeom>
          <a:solidFill>
            <a:srgbClr val="D2EBFF">
              <a:alpha val="50000"/>
            </a:srgbClr>
          </a:solidFill>
        </p:spPr>
        <p:txBody>
          <a:bodyPr vert="horz" lIns="288000" tIns="288000" rIns="288000" bIns="288000" rtlCol="0" anchor="ctr"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err="1">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Objectif</a:t>
            </a:r>
            <a:r>
              <a:rPr kumimoji="0" lang="de-DE"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le module "Immobilier et hypothèques" fournit de précieuses bases de décision sur la </a:t>
            </a:r>
            <a:r>
              <a:rPr kumimoji="0" lang="fr-CA"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compatibilité climatique du parc immobilier suisse</a:t>
            </a: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et des informations sur la mise en œuvre </a:t>
            </a:r>
            <a:r>
              <a:rPr kumimoji="0" lang="fr-CA"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des recommandations et des autorégulations</a:t>
            </a:r>
            <a:r>
              <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4245531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EFF9AAB-F060-7C29-B1A8-14119042FD4A}"/>
              </a:ext>
            </a:extLst>
          </p:cNvPr>
          <p:cNvSpPr>
            <a:spLocks noGrp="1"/>
          </p:cNvSpPr>
          <p:nvPr>
            <p:ph sz="quarter" idx="10"/>
          </p:nvPr>
        </p:nvSpPr>
        <p:spPr/>
        <p:txBody>
          <a:bodyPr/>
          <a:lstStyle/>
          <a:p>
            <a:pPr>
              <a:lnSpc>
                <a:spcPct val="100000"/>
              </a:lnSpc>
              <a:spcAft>
                <a:spcPts val="1800"/>
              </a:spcAft>
            </a:pPr>
            <a:r>
              <a:rPr lang="de-CH" sz="2400" dirty="0"/>
              <a:t>Welcome, objectives, new developments (FOEN)</a:t>
            </a:r>
          </a:p>
          <a:p>
            <a:pPr>
              <a:lnSpc>
                <a:spcPct val="100000"/>
              </a:lnSpc>
              <a:spcAft>
                <a:spcPts val="1800"/>
              </a:spcAft>
            </a:pPr>
            <a:r>
              <a:rPr lang="de-CH" sz="2400" dirty="0"/>
              <a:t>Registration, Transition Monitor </a:t>
            </a:r>
            <a:r>
              <a:rPr lang="de-CH" sz="2400" dirty="0" err="1"/>
              <a:t>Platform</a:t>
            </a:r>
            <a:r>
              <a:rPr lang="de-CH" sz="2400" dirty="0"/>
              <a:t> (Theia)</a:t>
            </a:r>
          </a:p>
          <a:p>
            <a:pPr>
              <a:lnSpc>
                <a:spcPct val="100000"/>
              </a:lnSpc>
              <a:spcAft>
                <a:spcPts val="1800"/>
              </a:spcAft>
            </a:pPr>
            <a:r>
              <a:rPr lang="de-CH" sz="2400" dirty="0"/>
              <a:t>Survey module (FOEN)</a:t>
            </a:r>
          </a:p>
          <a:p>
            <a:pPr>
              <a:lnSpc>
                <a:spcPct val="100000"/>
              </a:lnSpc>
              <a:spcAft>
                <a:spcPts val="1800"/>
              </a:spcAft>
            </a:pPr>
            <a:r>
              <a:rPr lang="de-CH" sz="2400" dirty="0"/>
              <a:t>Real Estate and Mortgages module (FPRE)</a:t>
            </a:r>
          </a:p>
          <a:p>
            <a:pPr>
              <a:lnSpc>
                <a:spcPct val="100000"/>
              </a:lnSpc>
              <a:spcAft>
                <a:spcPts val="1800"/>
              </a:spcAft>
            </a:pPr>
            <a:r>
              <a:rPr lang="de-CH" sz="2400" dirty="0"/>
              <a:t>Equities and Corporate Bonds module (Theia)</a:t>
            </a:r>
          </a:p>
          <a:p>
            <a:pPr>
              <a:lnSpc>
                <a:spcPct val="100000"/>
              </a:lnSpc>
              <a:spcAft>
                <a:spcPts val="1800"/>
              </a:spcAft>
            </a:pPr>
            <a:r>
              <a:rPr lang="de-CH" sz="2400" dirty="0"/>
              <a:t>Conclusion (FOEN)</a:t>
            </a:r>
          </a:p>
          <a:p>
            <a:pPr>
              <a:lnSpc>
                <a:spcPct val="100000"/>
              </a:lnSpc>
              <a:spcAft>
                <a:spcPts val="1800"/>
              </a:spcAft>
            </a:pPr>
            <a:endParaRPr lang="de-CH" sz="2400" dirty="0"/>
          </a:p>
          <a:p>
            <a:pPr marL="0" indent="0">
              <a:lnSpc>
                <a:spcPct val="100000"/>
              </a:lnSpc>
              <a:spcAft>
                <a:spcPts val="1800"/>
              </a:spcAft>
              <a:buNone/>
            </a:pPr>
            <a:endParaRPr lang="de-CH" sz="2400" dirty="0"/>
          </a:p>
          <a:p>
            <a:pPr>
              <a:lnSpc>
                <a:spcPct val="100000"/>
              </a:lnSpc>
              <a:spcAft>
                <a:spcPts val="1800"/>
              </a:spcAft>
            </a:pPr>
            <a:endParaRPr lang="de-CH" sz="2400" dirty="0"/>
          </a:p>
          <a:p>
            <a:pPr>
              <a:lnSpc>
                <a:spcPct val="100000"/>
              </a:lnSpc>
              <a:spcAft>
                <a:spcPts val="1800"/>
              </a:spcAft>
            </a:pPr>
            <a:endParaRPr lang="de-CH" sz="2400" dirty="0"/>
          </a:p>
          <a:p>
            <a:pPr marL="0" lvl="0" indent="0">
              <a:spcAft>
                <a:spcPts val="1200"/>
              </a:spcAft>
              <a:buNone/>
            </a:pPr>
            <a:r>
              <a:rPr lang="de-CH" dirty="0"/>
              <a:t> </a:t>
            </a:r>
          </a:p>
        </p:txBody>
      </p:sp>
      <p:sp>
        <p:nvSpPr>
          <p:cNvPr id="3" name="Foliennummernplatzhalter 2">
            <a:extLst>
              <a:ext uri="{FF2B5EF4-FFF2-40B4-BE49-F238E27FC236}">
                <a16:creationId xmlns:a16="http://schemas.microsoft.com/office/drawing/2014/main" id="{98CCDD86-8DD2-3109-FD72-BE065D321A72}"/>
              </a:ext>
            </a:extLst>
          </p:cNvPr>
          <p:cNvSpPr>
            <a:spLocks noGrp="1"/>
          </p:cNvSpPr>
          <p:nvPr>
            <p:ph type="sldNum" sz="quarter" idx="11"/>
          </p:nvPr>
        </p:nvSpPr>
        <p:spPr/>
        <p:txBody>
          <a:bodyPr/>
          <a:lstStyle/>
          <a:p>
            <a:fld id="{7D21FFDD-132D-4B5B-AD6B-BCC06A41D268}" type="slidenum">
              <a:rPr lang="de-CH" smtClean="0"/>
              <a:t>3</a:t>
            </a:fld>
            <a:endParaRPr lang="de-CH" dirty="0"/>
          </a:p>
        </p:txBody>
      </p:sp>
      <p:sp>
        <p:nvSpPr>
          <p:cNvPr id="5" name="Titel 22">
            <a:extLst>
              <a:ext uri="{FF2B5EF4-FFF2-40B4-BE49-F238E27FC236}">
                <a16:creationId xmlns:a16="http://schemas.microsoft.com/office/drawing/2014/main" id="{73D3CC06-CE14-ACAF-808A-1E509C08E399}"/>
              </a:ext>
            </a:extLst>
          </p:cNvPr>
          <p:cNvSpPr txBox="1">
            <a:spLocks noGrp="1"/>
          </p:cNvSpPr>
          <p:nvPr>
            <p:ph type="title"/>
          </p:nvPr>
        </p:nvSpPr>
        <p:spPr bwMode="auto">
          <a:xfrm>
            <a:off x="1727200" y="279400"/>
            <a:ext cx="9972675" cy="555088"/>
          </a:xfrm>
          <a:prstGeom prst="rect">
            <a:avLst/>
          </a:prstGeom>
          <a:solidFill>
            <a:schemeClr val="bg1"/>
          </a:solidFill>
        </p:spPr>
        <p:txBody>
          <a:bodyPr wrap="square">
            <a:spAutoFit/>
          </a:bodyPr>
          <a:lstStyle/>
          <a:p>
            <a:pPr>
              <a:defRPr/>
            </a:pPr>
            <a:r>
              <a:rPr lang="de-CH" sz="3200" b="0" kern="1200" dirty="0">
                <a:solidFill>
                  <a:srgbClr val="375172"/>
                </a:solidFill>
                <a:latin typeface="+mn-lt"/>
                <a:ea typeface="+mn-ea"/>
                <a:cs typeface="+mn-cs"/>
              </a:rPr>
              <a:t>Agenda </a:t>
            </a:r>
            <a:r>
              <a:rPr lang="en-AU" sz="3200" b="0" kern="1200" noProof="1">
                <a:solidFill>
                  <a:srgbClr val="375172"/>
                </a:solidFill>
                <a:latin typeface="+mn-lt"/>
                <a:ea typeface="+mn-ea"/>
                <a:cs typeface="+mn-cs"/>
              </a:rPr>
              <a:t>for the introductory webinar</a:t>
            </a:r>
            <a:endParaRPr lang="de-CH" sz="3200" b="0" kern="1200" dirty="0">
              <a:solidFill>
                <a:srgbClr val="375172"/>
              </a:solidFill>
              <a:latin typeface="+mn-lt"/>
              <a:ea typeface="+mn-ea"/>
              <a:cs typeface="+mn-cs"/>
              <a:sym typeface="Wingdings" panose="05000000000000000000" pitchFamily="2" charset="2"/>
            </a:endParaRPr>
          </a:p>
        </p:txBody>
      </p:sp>
    </p:spTree>
    <p:extLst>
      <p:ext uri="{BB962C8B-B14F-4D97-AF65-F5344CB8AC3E}">
        <p14:creationId xmlns:p14="http://schemas.microsoft.com/office/powerpoint/2010/main" val="2653621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97FF0-FDA0-5E09-3CE5-C0BA090C9E40}"/>
            </a:ext>
          </a:extLst>
        </p:cNvPr>
        <p:cNvGrpSpPr/>
        <p:nvPr/>
      </p:nvGrpSpPr>
      <p:grpSpPr>
        <a:xfrm>
          <a:off x="0" y="0"/>
          <a:ext cx="0" cy="0"/>
          <a:chOff x="0" y="0"/>
          <a:chExt cx="0" cy="0"/>
        </a:xfrm>
      </p:grpSpPr>
      <p:sp>
        <p:nvSpPr>
          <p:cNvPr id="17" name="Textplatzhalter 16">
            <a:extLst>
              <a:ext uri="{FF2B5EF4-FFF2-40B4-BE49-F238E27FC236}">
                <a16:creationId xmlns:a16="http://schemas.microsoft.com/office/drawing/2014/main" id="{85DB7DF8-0996-F110-F0A2-F0CA01F772E7}"/>
              </a:ext>
            </a:extLst>
          </p:cNvPr>
          <p:cNvSpPr>
            <a:spLocks noGrp="1"/>
          </p:cNvSpPr>
          <p:nvPr>
            <p:ph type="body" sz="quarter" idx="13"/>
          </p:nvPr>
        </p:nvSpPr>
        <p:spPr/>
        <p:txBody>
          <a:bodyPr/>
          <a:lstStyle/>
          <a:p>
            <a:endParaRPr lang="de-CH" dirty="0"/>
          </a:p>
        </p:txBody>
      </p:sp>
      <p:sp>
        <p:nvSpPr>
          <p:cNvPr id="13" name="Textplatzhalter 9">
            <a:extLst>
              <a:ext uri="{FF2B5EF4-FFF2-40B4-BE49-F238E27FC236}">
                <a16:creationId xmlns:a16="http://schemas.microsoft.com/office/drawing/2014/main" id="{D5FCCAF2-4D0F-3A30-28D0-F95E1BE5BDA4}"/>
              </a:ext>
            </a:extLst>
          </p:cNvPr>
          <p:cNvSpPr txBox="1">
            <a:spLocks/>
          </p:cNvSpPr>
          <p:nvPr/>
        </p:nvSpPr>
        <p:spPr>
          <a:xfrm>
            <a:off x="719664" y="2204864"/>
            <a:ext cx="3288099" cy="4077135"/>
          </a:xfrm>
          <a:prstGeom prst="rect">
            <a:avLst/>
          </a:prstGeom>
          <a:solidFill>
            <a:srgbClr val="D2EBFF">
              <a:alpha val="50000"/>
            </a:srgbClr>
          </a:solidFill>
        </p:spPr>
        <p:txBody>
          <a:bodyPr vert="horz" lIns="288000" tIns="288000" rIns="288000" bIns="288000" rtlCol="0" anchor="t"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Soumission</a:t>
            </a:r>
            <a:r>
              <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 des </a:t>
            </a:r>
            <a:r>
              <a:rPr kumimoji="0" lang="de-DE" sz="1900" b="1"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portefeuilles</a:t>
            </a:r>
            <a:endPar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1900" b="0"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Immobiliers</a:t>
            </a:r>
            <a:r>
              <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900" b="0"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direct</a:t>
            </a:r>
            <a:r>
              <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1900" b="0"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Hypothécaires</a:t>
            </a:r>
            <a:endPar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360000" rtl="0" eaLnBrk="1" fontAlgn="auto" latinLnBrk="0" hangingPunct="1">
              <a:lnSpc>
                <a:spcPct val="120000"/>
              </a:lnSpc>
              <a:spcBef>
                <a:spcPts val="600"/>
              </a:spcBef>
              <a:spcAft>
                <a:spcPts val="600"/>
              </a:spcAft>
              <a:buClrTx/>
              <a:buSzTx/>
              <a:buFontTx/>
              <a:buNone/>
              <a:tabLst/>
              <a:defRPr/>
            </a:pPr>
            <a:endPar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Participation</a:t>
            </a:r>
            <a:r>
              <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 au </a:t>
            </a:r>
            <a:r>
              <a:rPr kumimoji="0" lang="de-DE" sz="1900" b="1"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sondage</a:t>
            </a:r>
            <a:endPar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7" name="Textplatzhalter 6">
            <a:extLst>
              <a:ext uri="{FF2B5EF4-FFF2-40B4-BE49-F238E27FC236}">
                <a16:creationId xmlns:a16="http://schemas.microsoft.com/office/drawing/2014/main" id="{16E8C963-744B-784C-2EA8-7F8C584048A9}"/>
              </a:ext>
            </a:extLst>
          </p:cNvPr>
          <p:cNvSpPr>
            <a:spLocks noGrp="1"/>
          </p:cNvSpPr>
          <p:nvPr>
            <p:ph type="body" sz="quarter" idx="12"/>
          </p:nvPr>
        </p:nvSpPr>
        <p:spPr/>
        <p:txBody>
          <a:bodyPr/>
          <a:lstStyle/>
          <a:p>
            <a:r>
              <a:rPr lang="fr-FR" dirty="0"/>
              <a:t>Déroulement du module Immobilier et hypothèques</a:t>
            </a:r>
          </a:p>
        </p:txBody>
      </p:sp>
      <p:sp>
        <p:nvSpPr>
          <p:cNvPr id="6" name="Textplatzhalter 5">
            <a:extLst>
              <a:ext uri="{FF2B5EF4-FFF2-40B4-BE49-F238E27FC236}">
                <a16:creationId xmlns:a16="http://schemas.microsoft.com/office/drawing/2014/main" id="{6132DFB7-4E90-E553-EDAC-A6EAA8792438}"/>
              </a:ext>
            </a:extLst>
          </p:cNvPr>
          <p:cNvSpPr>
            <a:spLocks noGrp="1"/>
          </p:cNvSpPr>
          <p:nvPr>
            <p:ph type="body" sz="quarter" idx="11"/>
          </p:nvPr>
        </p:nvSpPr>
        <p:spPr/>
        <p:txBody>
          <a:bodyPr/>
          <a:lstStyle/>
          <a:p>
            <a:r>
              <a:rPr lang="de-CH" dirty="0" err="1"/>
              <a:t>Introduction</a:t>
            </a:r>
            <a:endParaRPr lang="de-CH" dirty="0"/>
          </a:p>
        </p:txBody>
      </p:sp>
      <p:sp>
        <p:nvSpPr>
          <p:cNvPr id="14" name="Textplatzhalter 9">
            <a:extLst>
              <a:ext uri="{FF2B5EF4-FFF2-40B4-BE49-F238E27FC236}">
                <a16:creationId xmlns:a16="http://schemas.microsoft.com/office/drawing/2014/main" id="{2F5BF357-8158-DEBA-25C0-EB3CDB3B4B2F}"/>
              </a:ext>
            </a:extLst>
          </p:cNvPr>
          <p:cNvSpPr txBox="1">
            <a:spLocks/>
          </p:cNvSpPr>
          <p:nvPr/>
        </p:nvSpPr>
        <p:spPr>
          <a:xfrm>
            <a:off x="8184232" y="2204864"/>
            <a:ext cx="3528392" cy="4077135"/>
          </a:xfrm>
          <a:prstGeom prst="rect">
            <a:avLst/>
          </a:prstGeom>
          <a:solidFill>
            <a:srgbClr val="D2EBFF">
              <a:alpha val="50000"/>
            </a:srgbClr>
          </a:solidFill>
        </p:spPr>
        <p:txBody>
          <a:bodyPr vert="horz" lIns="288000" tIns="288000" rIns="288000" bIns="288000" rtlCol="0" anchor="t"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Publication</a:t>
            </a:r>
            <a:r>
              <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 des </a:t>
            </a:r>
            <a:r>
              <a:rPr kumimoji="0" lang="de-DE" sz="1900" b="1"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résultats</a:t>
            </a:r>
            <a:endPar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Participants</a:t>
            </a:r>
            <a:endPar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fr-FR"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Rapports par établissement et par portefeuille</a:t>
            </a:r>
            <a:endPar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Publication</a:t>
            </a:r>
            <a:r>
              <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 OFEV</a:t>
            </a: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Rapports </a:t>
            </a:r>
            <a:r>
              <a:rPr kumimoji="0" lang="de-DE" sz="1900" b="0"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sectoriels</a:t>
            </a:r>
            <a:endPar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Rapport </a:t>
            </a:r>
            <a:r>
              <a:rPr kumimoji="0" lang="de-DE" sz="1900" b="0"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général</a:t>
            </a:r>
            <a:endPar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5" name="Textplatzhalter 9">
            <a:extLst>
              <a:ext uri="{FF2B5EF4-FFF2-40B4-BE49-F238E27FC236}">
                <a16:creationId xmlns:a16="http://schemas.microsoft.com/office/drawing/2014/main" id="{8513AECC-BA7D-96DD-A80C-767E9B37AD13}"/>
              </a:ext>
            </a:extLst>
          </p:cNvPr>
          <p:cNvSpPr txBox="1">
            <a:spLocks/>
          </p:cNvSpPr>
          <p:nvPr/>
        </p:nvSpPr>
        <p:spPr>
          <a:xfrm>
            <a:off x="4449667" y="2204864"/>
            <a:ext cx="3288099" cy="4077135"/>
          </a:xfrm>
          <a:prstGeom prst="rect">
            <a:avLst/>
          </a:prstGeom>
          <a:solidFill>
            <a:srgbClr val="D2EBFF">
              <a:alpha val="50000"/>
            </a:srgbClr>
          </a:solidFill>
        </p:spPr>
        <p:txBody>
          <a:bodyPr vert="horz" lIns="288000" tIns="288000" rIns="288000" bIns="288000" rtlCol="0" anchor="t"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fr-FR"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Analyse des données – Calculateur de CO₂ PACTA</a:t>
            </a:r>
            <a:endParaRPr kumimoji="0" lang="de-DE" sz="1900" b="1"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Scopes 1, 2 et 3</a:t>
            </a: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KPIs</a:t>
            </a: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fr-FR"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Analyses par établissement et par portefeuille</a:t>
            </a:r>
            <a:endPar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342900" marR="0" lvl="0" indent="-342900" algn="l" defTabSz="3600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Analyse </a:t>
            </a:r>
            <a:r>
              <a:rPr kumimoji="0" lang="de-DE" sz="1900" b="0" i="0" u="none" strike="noStrike" kern="1200" cap="none" spc="0" normalizeH="0" baseline="0" noProof="0" dirty="0" err="1">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rPr>
              <a:t>sectorielle</a:t>
            </a:r>
            <a:endParaRPr kumimoji="0" lang="de-DE" sz="1900" b="0" i="0" u="none" strike="noStrike" kern="1200" cap="none" spc="0" normalizeH="0" baseline="0" noProof="0" dirty="0">
              <a:ln>
                <a:noFill/>
              </a:ln>
              <a:solidFill>
                <a:srgbClr val="02182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8" name="Pfeil: nach rechts 17">
            <a:extLst>
              <a:ext uri="{FF2B5EF4-FFF2-40B4-BE49-F238E27FC236}">
                <a16:creationId xmlns:a16="http://schemas.microsoft.com/office/drawing/2014/main" id="{1CBDEC8B-E975-F54A-DAB0-EE069F850CC7}"/>
              </a:ext>
            </a:extLst>
          </p:cNvPr>
          <p:cNvSpPr/>
          <p:nvPr/>
        </p:nvSpPr>
        <p:spPr>
          <a:xfrm>
            <a:off x="3902396" y="4005064"/>
            <a:ext cx="648077" cy="558128"/>
          </a:xfrm>
          <a:prstGeom prst="rightArrow">
            <a:avLst/>
          </a:prstGeom>
          <a:solidFill>
            <a:srgbClr val="576F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feil: nach rechts 18">
            <a:extLst>
              <a:ext uri="{FF2B5EF4-FFF2-40B4-BE49-F238E27FC236}">
                <a16:creationId xmlns:a16="http://schemas.microsoft.com/office/drawing/2014/main" id="{A678AB78-79F7-01FD-4B7F-7A7DF0AA35D5}"/>
              </a:ext>
            </a:extLst>
          </p:cNvPr>
          <p:cNvSpPr/>
          <p:nvPr/>
        </p:nvSpPr>
        <p:spPr>
          <a:xfrm>
            <a:off x="7636961" y="4005064"/>
            <a:ext cx="648077" cy="558128"/>
          </a:xfrm>
          <a:prstGeom prst="rightArrow">
            <a:avLst/>
          </a:prstGeom>
          <a:solidFill>
            <a:srgbClr val="576F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platzhalter 9">
            <a:extLst>
              <a:ext uri="{FF2B5EF4-FFF2-40B4-BE49-F238E27FC236}">
                <a16:creationId xmlns:a16="http://schemas.microsoft.com/office/drawing/2014/main" id="{6A417D08-86CA-A747-F060-A992378782B5}"/>
              </a:ext>
            </a:extLst>
          </p:cNvPr>
          <p:cNvSpPr txBox="1">
            <a:spLocks/>
          </p:cNvSpPr>
          <p:nvPr/>
        </p:nvSpPr>
        <p:spPr>
          <a:xfrm>
            <a:off x="719664" y="1765887"/>
            <a:ext cx="3288099" cy="438977"/>
          </a:xfrm>
          <a:prstGeom prst="rect">
            <a:avLst/>
          </a:prstGeom>
          <a:solidFill>
            <a:srgbClr val="576F85"/>
          </a:solidFill>
          <a:ln>
            <a:noFill/>
          </a:ln>
        </p:spPr>
        <p:txBody>
          <a:bodyPr vert="horz" lIns="36000" tIns="36000" rIns="36000" bIns="36000" rtlCol="0" anchor="t"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De </a:t>
            </a:r>
            <a:r>
              <a:rPr kumimoji="0" lang="de-DE"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mai</a:t>
            </a:r>
            <a:r>
              <a:rPr kumimoji="0" lang="de-DE"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 à </a:t>
            </a:r>
            <a:r>
              <a:rPr kumimoji="0" lang="de-DE"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août</a:t>
            </a:r>
            <a:endParaRPr kumimoji="0" lang="de-DE"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21" name="Textplatzhalter 9">
            <a:extLst>
              <a:ext uri="{FF2B5EF4-FFF2-40B4-BE49-F238E27FC236}">
                <a16:creationId xmlns:a16="http://schemas.microsoft.com/office/drawing/2014/main" id="{E31F8321-FB1D-DF0A-8BC0-479B664C1C49}"/>
              </a:ext>
            </a:extLst>
          </p:cNvPr>
          <p:cNvSpPr txBox="1">
            <a:spLocks/>
          </p:cNvSpPr>
          <p:nvPr/>
        </p:nvSpPr>
        <p:spPr>
          <a:xfrm>
            <a:off x="4449667" y="1765887"/>
            <a:ext cx="3288099" cy="438977"/>
          </a:xfrm>
          <a:prstGeom prst="rect">
            <a:avLst/>
          </a:prstGeom>
          <a:solidFill>
            <a:srgbClr val="576F85"/>
          </a:solidFill>
          <a:ln>
            <a:noFill/>
          </a:ln>
        </p:spPr>
        <p:txBody>
          <a:bodyPr vert="horz" lIns="36000" tIns="36000" rIns="36000" bIns="36000" rtlCol="0" anchor="t"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à </a:t>
            </a:r>
            <a:r>
              <a:rPr kumimoji="0" lang="de-DE"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partir</a:t>
            </a:r>
            <a:r>
              <a:rPr kumimoji="0" lang="de-DE"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 de </a:t>
            </a:r>
            <a:r>
              <a:rPr kumimoji="0" lang="de-DE"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septembre</a:t>
            </a:r>
            <a:endParaRPr kumimoji="0" lang="de-DE"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22" name="Textplatzhalter 9">
            <a:extLst>
              <a:ext uri="{FF2B5EF4-FFF2-40B4-BE49-F238E27FC236}">
                <a16:creationId xmlns:a16="http://schemas.microsoft.com/office/drawing/2014/main" id="{BE0D810E-12A8-6CE3-0644-091A2C0581FA}"/>
              </a:ext>
            </a:extLst>
          </p:cNvPr>
          <p:cNvSpPr txBox="1">
            <a:spLocks/>
          </p:cNvSpPr>
          <p:nvPr/>
        </p:nvSpPr>
        <p:spPr>
          <a:xfrm>
            <a:off x="8179670" y="1765887"/>
            <a:ext cx="3528392" cy="438977"/>
          </a:xfrm>
          <a:prstGeom prst="rect">
            <a:avLst/>
          </a:prstGeom>
          <a:solidFill>
            <a:srgbClr val="576F85"/>
          </a:solidFill>
          <a:ln>
            <a:noFill/>
          </a:ln>
        </p:spPr>
        <p:txBody>
          <a:bodyPr vert="horz" lIns="36000" tIns="36000" rIns="36000" bIns="36000" rtlCol="0" anchor="t"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360000" rtl="0" eaLnBrk="1" fontAlgn="auto" latinLnBrk="0" hangingPunct="1">
              <a:lnSpc>
                <a:spcPct val="120000"/>
              </a:lnSpc>
              <a:spcBef>
                <a:spcPts val="600"/>
              </a:spcBef>
              <a:spcAft>
                <a:spcPts val="600"/>
              </a:spcAft>
              <a:buClrTx/>
              <a:buSzTx/>
              <a:buFontTx/>
              <a:buNone/>
              <a:tabLst/>
              <a:defRPr/>
            </a:pPr>
            <a:r>
              <a:rPr kumimoji="0" lang="fr-FR"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début 2027</a:t>
            </a:r>
          </a:p>
        </p:txBody>
      </p:sp>
    </p:spTree>
    <p:extLst>
      <p:ext uri="{BB962C8B-B14F-4D97-AF65-F5344CB8AC3E}">
        <p14:creationId xmlns:p14="http://schemas.microsoft.com/office/powerpoint/2010/main" val="1058930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AB1C-E11C-9ED8-E878-AFB64BF4D75D}"/>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64F7E866-B864-8C1D-0BAD-B96C498CCAD7}"/>
              </a:ext>
            </a:extLst>
          </p:cNvPr>
          <p:cNvSpPr>
            <a:spLocks noGrp="1"/>
          </p:cNvSpPr>
          <p:nvPr>
            <p:ph type="body" sz="quarter" idx="13"/>
          </p:nvPr>
        </p:nvSpPr>
        <p:spPr/>
        <p:txBody>
          <a:bodyPr/>
          <a:lstStyle/>
          <a:p>
            <a:pPr>
              <a:spcBef>
                <a:spcPts val="600"/>
              </a:spcBef>
              <a:spcAft>
                <a:spcPts val="600"/>
              </a:spcAft>
            </a:pPr>
            <a:r>
              <a:rPr lang="de-DE" sz="1900" dirty="0">
                <a:sym typeface="Wingdings" panose="05000000000000000000" pitchFamily="2" charset="2"/>
              </a:rPr>
              <a:t>Le </a:t>
            </a:r>
            <a:r>
              <a:rPr lang="de-DE" sz="1900" dirty="0" err="1">
                <a:sym typeface="Wingdings" panose="05000000000000000000" pitchFamily="2" charset="2"/>
              </a:rPr>
              <a:t>module</a:t>
            </a:r>
            <a:r>
              <a:rPr lang="de-DE" sz="1900" dirty="0">
                <a:sym typeface="Wingdings" panose="05000000000000000000" pitchFamily="2" charset="2"/>
              </a:rPr>
              <a:t> </a:t>
            </a:r>
            <a:r>
              <a:rPr lang="de-DE" sz="1900" dirty="0" err="1">
                <a:sym typeface="Wingdings" panose="05000000000000000000" pitchFamily="2" charset="2"/>
              </a:rPr>
              <a:t>Immeubles</a:t>
            </a:r>
            <a:r>
              <a:rPr lang="de-DE" sz="1900" dirty="0">
                <a:sym typeface="Wingdings" panose="05000000000000000000" pitchFamily="2" charset="2"/>
              </a:rPr>
              <a:t> et </a:t>
            </a:r>
            <a:r>
              <a:rPr lang="de-DE" sz="1900" dirty="0" err="1">
                <a:sym typeface="Wingdings" panose="05000000000000000000" pitchFamily="2" charset="2"/>
              </a:rPr>
              <a:t>Hypothèques</a:t>
            </a:r>
            <a:r>
              <a:rPr lang="de-DE" sz="1900" dirty="0">
                <a:sym typeface="Wingdings" panose="05000000000000000000" pitchFamily="2" charset="2"/>
              </a:rPr>
              <a:t> </a:t>
            </a:r>
            <a:r>
              <a:rPr lang="de-DE" sz="1900" b="1" dirty="0">
                <a:sym typeface="Wingdings" panose="05000000000000000000" pitchFamily="2" charset="2"/>
              </a:rPr>
              <a:t>a </a:t>
            </a:r>
            <a:r>
              <a:rPr lang="de-DE" sz="1900" b="1" dirty="0" err="1">
                <a:sym typeface="Wingdings" panose="05000000000000000000" pitchFamily="2" charset="2"/>
              </a:rPr>
              <a:t>été</a:t>
            </a:r>
            <a:r>
              <a:rPr lang="de-DE" sz="1900" b="1" dirty="0">
                <a:sym typeface="Wingdings" panose="05000000000000000000" pitchFamily="2" charset="2"/>
              </a:rPr>
              <a:t> </a:t>
            </a:r>
            <a:r>
              <a:rPr lang="de-DE" sz="1900" b="1" dirty="0" err="1">
                <a:sym typeface="Wingdings" panose="05000000000000000000" pitchFamily="2" charset="2"/>
              </a:rPr>
              <a:t>largement</a:t>
            </a:r>
            <a:r>
              <a:rPr lang="de-DE" sz="1900" b="1" dirty="0">
                <a:sym typeface="Wingdings" panose="05000000000000000000" pitchFamily="2" charset="2"/>
              </a:rPr>
              <a:t> </a:t>
            </a:r>
            <a:r>
              <a:rPr lang="de-DE" sz="1900" b="1" dirty="0" err="1">
                <a:sym typeface="Wingdings" panose="05000000000000000000" pitchFamily="2" charset="2"/>
              </a:rPr>
              <a:t>développé</a:t>
            </a:r>
            <a:r>
              <a:rPr lang="de-DE" sz="1900" b="1" dirty="0">
                <a:sym typeface="Wingdings" panose="05000000000000000000" pitchFamily="2" charset="2"/>
              </a:rPr>
              <a:t> </a:t>
            </a:r>
            <a:r>
              <a:rPr lang="de-DE" sz="1900" b="1" dirty="0" err="1">
                <a:sym typeface="Wingdings" panose="05000000000000000000" pitchFamily="2" charset="2"/>
              </a:rPr>
              <a:t>pour</a:t>
            </a:r>
            <a:r>
              <a:rPr lang="de-DE" sz="1900" b="1" dirty="0">
                <a:sym typeface="Wingdings" panose="05000000000000000000" pitchFamily="2" charset="2"/>
              </a:rPr>
              <a:t> le </a:t>
            </a:r>
            <a:r>
              <a:rPr lang="de-DE" sz="1900" b="1" dirty="0" err="1">
                <a:sym typeface="Wingdings" panose="05000000000000000000" pitchFamily="2" charset="2"/>
              </a:rPr>
              <a:t>test</a:t>
            </a:r>
            <a:r>
              <a:rPr lang="de-DE" sz="1900" b="1" dirty="0">
                <a:sym typeface="Wingdings" panose="05000000000000000000" pitchFamily="2" charset="2"/>
              </a:rPr>
              <a:t> </a:t>
            </a:r>
            <a:r>
              <a:rPr lang="de-DE" sz="1900" b="1" dirty="0" err="1">
                <a:sym typeface="Wingdings" panose="05000000000000000000" pitchFamily="2" charset="2"/>
              </a:rPr>
              <a:t>climatique</a:t>
            </a:r>
            <a:r>
              <a:rPr lang="de-DE" sz="1900" b="1" dirty="0">
                <a:sym typeface="Wingdings" panose="05000000000000000000" pitchFamily="2" charset="2"/>
              </a:rPr>
              <a:t> 2024 </a:t>
            </a:r>
            <a:r>
              <a:rPr lang="de-DE" sz="1900" dirty="0">
                <a:sym typeface="Wingdings" panose="05000000000000000000" pitchFamily="2" charset="2"/>
              </a:rPr>
              <a:t>et à nouveau </a:t>
            </a:r>
            <a:r>
              <a:rPr lang="de-DE" sz="1900" dirty="0" err="1">
                <a:sym typeface="Wingdings" panose="05000000000000000000" pitchFamily="2" charset="2"/>
              </a:rPr>
              <a:t>appliqué</a:t>
            </a:r>
            <a:r>
              <a:rPr lang="de-DE" sz="1900" dirty="0">
                <a:sym typeface="Wingdings" panose="05000000000000000000" pitchFamily="2" charset="2"/>
              </a:rPr>
              <a:t> </a:t>
            </a:r>
            <a:r>
              <a:rPr lang="de-DE" sz="1900" dirty="0" err="1">
                <a:sym typeface="Wingdings" panose="05000000000000000000" pitchFamily="2" charset="2"/>
              </a:rPr>
              <a:t>lors</a:t>
            </a:r>
            <a:r>
              <a:rPr lang="de-DE" sz="1900" dirty="0">
                <a:sym typeface="Wingdings" panose="05000000000000000000" pitchFamily="2" charset="2"/>
              </a:rPr>
              <a:t> du </a:t>
            </a:r>
            <a:r>
              <a:rPr lang="de-DE" sz="1900" dirty="0" err="1">
                <a:sym typeface="Wingdings" panose="05000000000000000000" pitchFamily="2" charset="2"/>
              </a:rPr>
              <a:t>test</a:t>
            </a:r>
            <a:r>
              <a:rPr lang="de-DE" sz="1900" dirty="0">
                <a:sym typeface="Wingdings" panose="05000000000000000000" pitchFamily="2" charset="2"/>
              </a:rPr>
              <a:t> </a:t>
            </a:r>
            <a:r>
              <a:rPr lang="de-DE" sz="1900" dirty="0" err="1">
                <a:sym typeface="Wingdings" panose="05000000000000000000" pitchFamily="2" charset="2"/>
              </a:rPr>
              <a:t>climatique</a:t>
            </a:r>
            <a:r>
              <a:rPr lang="de-DE" sz="1900" dirty="0">
                <a:sym typeface="Wingdings" panose="05000000000000000000" pitchFamily="2" charset="2"/>
              </a:rPr>
              <a:t> 2026. </a:t>
            </a:r>
          </a:p>
          <a:p>
            <a:pPr>
              <a:spcBef>
                <a:spcPts val="600"/>
              </a:spcBef>
              <a:spcAft>
                <a:spcPts val="600"/>
              </a:spcAft>
            </a:pPr>
            <a:r>
              <a:rPr lang="de-DE" sz="1900" dirty="0">
                <a:sym typeface="Wingdings" panose="05000000000000000000" pitchFamily="2" charset="2"/>
              </a:rPr>
              <a:t>En 2024, </a:t>
            </a:r>
            <a:r>
              <a:rPr lang="de-DE" sz="1900" dirty="0" err="1">
                <a:sym typeface="Wingdings" panose="05000000000000000000" pitchFamily="2" charset="2"/>
              </a:rPr>
              <a:t>les</a:t>
            </a:r>
            <a:r>
              <a:rPr lang="de-DE" sz="1900" dirty="0">
                <a:sym typeface="Wingdings" panose="05000000000000000000" pitchFamily="2" charset="2"/>
              </a:rPr>
              <a:t> </a:t>
            </a:r>
            <a:r>
              <a:rPr lang="de-DE" sz="1900" dirty="0" err="1">
                <a:sym typeface="Wingdings" panose="05000000000000000000" pitchFamily="2" charset="2"/>
              </a:rPr>
              <a:t>nouveautés</a:t>
            </a:r>
            <a:r>
              <a:rPr lang="de-DE" sz="1900" dirty="0">
                <a:sym typeface="Wingdings" panose="05000000000000000000" pitchFamily="2" charset="2"/>
              </a:rPr>
              <a:t> </a:t>
            </a:r>
            <a:r>
              <a:rPr lang="de-DE" sz="1900" dirty="0" err="1">
                <a:sym typeface="Wingdings" panose="05000000000000000000" pitchFamily="2" charset="2"/>
              </a:rPr>
              <a:t>suivantes</a:t>
            </a:r>
            <a:r>
              <a:rPr lang="de-DE" sz="1900" dirty="0">
                <a:sym typeface="Wingdings" panose="05000000000000000000" pitchFamily="2" charset="2"/>
              </a:rPr>
              <a:t> </a:t>
            </a:r>
            <a:r>
              <a:rPr lang="de-DE" sz="1900" dirty="0" err="1">
                <a:sym typeface="Wingdings" panose="05000000000000000000" pitchFamily="2" charset="2"/>
              </a:rPr>
              <a:t>ont</a:t>
            </a:r>
            <a:r>
              <a:rPr lang="de-DE" sz="1900" dirty="0">
                <a:sym typeface="Wingdings" panose="05000000000000000000" pitchFamily="2" charset="2"/>
              </a:rPr>
              <a:t> </a:t>
            </a:r>
            <a:r>
              <a:rPr lang="de-DE" sz="1900" dirty="0" err="1">
                <a:sym typeface="Wingdings" panose="05000000000000000000" pitchFamily="2" charset="2"/>
              </a:rPr>
              <a:t>notamment</a:t>
            </a:r>
            <a:r>
              <a:rPr lang="de-DE" sz="1900" dirty="0">
                <a:sym typeface="Wingdings" panose="05000000000000000000" pitchFamily="2" charset="2"/>
              </a:rPr>
              <a:t> </a:t>
            </a:r>
            <a:r>
              <a:rPr lang="de-DE" sz="1900" dirty="0" err="1">
                <a:sym typeface="Wingdings" panose="05000000000000000000" pitchFamily="2" charset="2"/>
              </a:rPr>
              <a:t>été</a:t>
            </a:r>
            <a:r>
              <a:rPr lang="de-DE" sz="1900" dirty="0">
                <a:sym typeface="Wingdings" panose="05000000000000000000" pitchFamily="2" charset="2"/>
              </a:rPr>
              <a:t> </a:t>
            </a:r>
            <a:r>
              <a:rPr lang="de-DE" sz="1900" dirty="0" err="1">
                <a:sym typeface="Wingdings" panose="05000000000000000000" pitchFamily="2" charset="2"/>
              </a:rPr>
              <a:t>introduites</a:t>
            </a:r>
            <a:r>
              <a:rPr lang="de-DE" sz="1900" dirty="0">
                <a:sym typeface="Wingdings" panose="05000000000000000000" pitchFamily="2" charset="2"/>
              </a:rPr>
              <a:t> :</a:t>
            </a:r>
            <a:endParaRPr lang="de-CH" sz="1900" dirty="0">
              <a:sym typeface="Wingdings" panose="05000000000000000000" pitchFamily="2" charset="2"/>
            </a:endParaRPr>
          </a:p>
          <a:p>
            <a:pPr marL="285750" indent="-285750">
              <a:spcBef>
                <a:spcPts val="600"/>
              </a:spcBef>
              <a:spcAft>
                <a:spcPts val="600"/>
              </a:spcAft>
              <a:buFontTx/>
              <a:buChar char="-"/>
            </a:pPr>
            <a:r>
              <a:rPr lang="de-DE" b="1" dirty="0">
                <a:sym typeface="Wingdings" panose="05000000000000000000" pitchFamily="2" charset="2"/>
              </a:rPr>
              <a:t>Sources de </a:t>
            </a:r>
            <a:r>
              <a:rPr lang="de-DE" b="1" dirty="0" err="1">
                <a:sym typeface="Wingdings" panose="05000000000000000000" pitchFamily="2" charset="2"/>
              </a:rPr>
              <a:t>chaleur</a:t>
            </a:r>
            <a:r>
              <a:rPr lang="de-DE" b="1" dirty="0">
                <a:sym typeface="Wingdings" panose="05000000000000000000" pitchFamily="2" charset="2"/>
              </a:rPr>
              <a:t> </a:t>
            </a:r>
            <a:r>
              <a:rPr lang="de-DE" b="1" dirty="0" err="1">
                <a:sym typeface="Wingdings" panose="05000000000000000000" pitchFamily="2" charset="2"/>
              </a:rPr>
              <a:t>renouvelables</a:t>
            </a:r>
            <a:r>
              <a:rPr lang="de-DE" dirty="0">
                <a:sym typeface="Wingdings" panose="05000000000000000000" pitchFamily="2" charset="2"/>
              </a:rPr>
              <a:t>, </a:t>
            </a:r>
            <a:r>
              <a:rPr lang="de-DE" dirty="0" err="1">
                <a:sym typeface="Wingdings" panose="05000000000000000000" pitchFamily="2" charset="2"/>
              </a:rPr>
              <a:t>tels</a:t>
            </a:r>
            <a:r>
              <a:rPr lang="de-DE" dirty="0">
                <a:sym typeface="Wingdings" panose="05000000000000000000" pitchFamily="2" charset="2"/>
              </a:rPr>
              <a:t> </a:t>
            </a:r>
            <a:r>
              <a:rPr lang="de-DE" dirty="0" err="1">
                <a:sym typeface="Wingdings" panose="05000000000000000000" pitchFamily="2" charset="2"/>
              </a:rPr>
              <a:t>que</a:t>
            </a:r>
            <a:r>
              <a:rPr lang="de-DE" dirty="0">
                <a:sym typeface="Wingdings" panose="05000000000000000000" pitchFamily="2" charset="2"/>
              </a:rPr>
              <a:t> </a:t>
            </a:r>
            <a:r>
              <a:rPr lang="de-DE" dirty="0" err="1">
                <a:sym typeface="Wingdings" panose="05000000000000000000" pitchFamily="2" charset="2"/>
              </a:rPr>
              <a:t>les</a:t>
            </a:r>
            <a:r>
              <a:rPr lang="de-DE" dirty="0">
                <a:sym typeface="Wingdings" panose="05000000000000000000" pitchFamily="2" charset="2"/>
              </a:rPr>
              <a:t> </a:t>
            </a:r>
            <a:r>
              <a:rPr lang="de-DE" dirty="0" err="1">
                <a:sym typeface="Wingdings" panose="05000000000000000000" pitchFamily="2" charset="2"/>
              </a:rPr>
              <a:t>chauffages</a:t>
            </a:r>
            <a:r>
              <a:rPr lang="de-DE" dirty="0">
                <a:sym typeface="Wingdings" panose="05000000000000000000" pitchFamily="2" charset="2"/>
              </a:rPr>
              <a:t> à </a:t>
            </a:r>
            <a:r>
              <a:rPr lang="de-DE" dirty="0" err="1">
                <a:sym typeface="Wingdings" panose="05000000000000000000" pitchFamily="2" charset="2"/>
              </a:rPr>
              <a:t>bois</a:t>
            </a:r>
            <a:r>
              <a:rPr lang="de-DE" dirty="0">
                <a:sym typeface="Wingdings" panose="05000000000000000000" pitchFamily="2" charset="2"/>
              </a:rPr>
              <a:t> </a:t>
            </a:r>
            <a:r>
              <a:rPr lang="de-DE" dirty="0" err="1">
                <a:sym typeface="Wingdings" panose="05000000000000000000" pitchFamily="2" charset="2"/>
              </a:rPr>
              <a:t>ou</a:t>
            </a:r>
            <a:r>
              <a:rPr lang="de-DE" dirty="0">
                <a:sym typeface="Wingdings" panose="05000000000000000000" pitchFamily="2" charset="2"/>
              </a:rPr>
              <a:t> </a:t>
            </a:r>
            <a:r>
              <a:rPr lang="de-DE" dirty="0" err="1">
                <a:sym typeface="Wingdings" panose="05000000000000000000" pitchFamily="2" charset="2"/>
              </a:rPr>
              <a:t>les</a:t>
            </a:r>
            <a:r>
              <a:rPr lang="de-DE" dirty="0">
                <a:sym typeface="Wingdings" panose="05000000000000000000" pitchFamily="2" charset="2"/>
              </a:rPr>
              <a:t> </a:t>
            </a:r>
            <a:r>
              <a:rPr lang="de-DE" dirty="0" err="1">
                <a:sym typeface="Wingdings" panose="05000000000000000000" pitchFamily="2" charset="2"/>
              </a:rPr>
              <a:t>pompes</a:t>
            </a:r>
            <a:r>
              <a:rPr lang="de-DE" dirty="0">
                <a:sym typeface="Wingdings" panose="05000000000000000000" pitchFamily="2" charset="2"/>
              </a:rPr>
              <a:t> à </a:t>
            </a:r>
            <a:r>
              <a:rPr lang="de-DE" dirty="0" err="1">
                <a:sym typeface="Wingdings" panose="05000000000000000000" pitchFamily="2" charset="2"/>
              </a:rPr>
              <a:t>chaleur</a:t>
            </a:r>
            <a:r>
              <a:rPr lang="de-DE" dirty="0">
                <a:sym typeface="Wingdings" panose="05000000000000000000" pitchFamily="2" charset="2"/>
              </a:rPr>
              <a:t>, </a:t>
            </a:r>
            <a:r>
              <a:rPr lang="de-DE" dirty="0" err="1">
                <a:sym typeface="Wingdings" panose="05000000000000000000" pitchFamily="2" charset="2"/>
              </a:rPr>
              <a:t>sont</a:t>
            </a:r>
            <a:r>
              <a:rPr lang="de-DE" dirty="0">
                <a:sym typeface="Wingdings" panose="05000000000000000000" pitchFamily="2" charset="2"/>
              </a:rPr>
              <a:t> </a:t>
            </a:r>
            <a:r>
              <a:rPr lang="de-DE" dirty="0" err="1">
                <a:sym typeface="Wingdings" panose="05000000000000000000" pitchFamily="2" charset="2"/>
              </a:rPr>
              <a:t>désormais</a:t>
            </a:r>
            <a:r>
              <a:rPr lang="de-DE" dirty="0">
                <a:sym typeface="Wingdings" panose="05000000000000000000" pitchFamily="2" charset="2"/>
              </a:rPr>
              <a:t> </a:t>
            </a:r>
            <a:r>
              <a:rPr lang="de-DE" dirty="0" err="1">
                <a:sym typeface="Wingdings" panose="05000000000000000000" pitchFamily="2" charset="2"/>
              </a:rPr>
              <a:t>saisis</a:t>
            </a:r>
            <a:r>
              <a:rPr lang="de-DE" dirty="0">
                <a:sym typeface="Wingdings" panose="05000000000000000000" pitchFamily="2" charset="2"/>
              </a:rPr>
              <a:t> et </a:t>
            </a:r>
            <a:r>
              <a:rPr lang="de-DE" dirty="0" err="1">
                <a:sym typeface="Wingdings" panose="05000000000000000000" pitchFamily="2" charset="2"/>
              </a:rPr>
              <a:t>déclarés</a:t>
            </a:r>
            <a:r>
              <a:rPr lang="de-DE" dirty="0">
                <a:sym typeface="Wingdings" panose="05000000000000000000" pitchFamily="2" charset="2"/>
              </a:rPr>
              <a:t> de </a:t>
            </a:r>
            <a:r>
              <a:rPr lang="de-DE" dirty="0" err="1">
                <a:sym typeface="Wingdings" panose="05000000000000000000" pitchFamily="2" charset="2"/>
              </a:rPr>
              <a:t>manière</a:t>
            </a:r>
            <a:r>
              <a:rPr lang="de-DE" dirty="0">
                <a:sym typeface="Wingdings" panose="05000000000000000000" pitchFamily="2" charset="2"/>
              </a:rPr>
              <a:t> plus </a:t>
            </a:r>
            <a:r>
              <a:rPr lang="de-DE" dirty="0" err="1">
                <a:sym typeface="Wingdings" panose="05000000000000000000" pitchFamily="2" charset="2"/>
              </a:rPr>
              <a:t>détaillée</a:t>
            </a:r>
            <a:r>
              <a:rPr lang="de-DE" dirty="0">
                <a:sym typeface="Wingdings" panose="05000000000000000000" pitchFamily="2" charset="2"/>
              </a:rPr>
              <a:t>. </a:t>
            </a:r>
            <a:r>
              <a:rPr lang="de-CH" dirty="0">
                <a:sym typeface="Wingdings" panose="05000000000000000000" pitchFamily="2" charset="2"/>
              </a:rPr>
              <a:t>Auto-</a:t>
            </a:r>
            <a:r>
              <a:rPr lang="de-CH" dirty="0" err="1">
                <a:sym typeface="Wingdings" panose="05000000000000000000" pitchFamily="2" charset="2"/>
              </a:rPr>
              <a:t>déclaration</a:t>
            </a:r>
            <a:r>
              <a:rPr lang="de-CH" dirty="0">
                <a:sym typeface="Wingdings" panose="05000000000000000000" pitchFamily="2" charset="2"/>
              </a:rPr>
              <a:t> des </a:t>
            </a:r>
            <a:r>
              <a:rPr lang="de-CH" dirty="0" err="1">
                <a:sym typeface="Wingdings" panose="05000000000000000000" pitchFamily="2" charset="2"/>
              </a:rPr>
              <a:t>données</a:t>
            </a:r>
            <a:r>
              <a:rPr lang="de-CH" dirty="0">
                <a:sym typeface="Wingdings" panose="05000000000000000000" pitchFamily="2" charset="2"/>
              </a:rPr>
              <a:t> de </a:t>
            </a:r>
            <a:r>
              <a:rPr lang="de-CH" dirty="0" err="1">
                <a:sym typeface="Wingdings" panose="05000000000000000000" pitchFamily="2" charset="2"/>
              </a:rPr>
              <a:t>consommation</a:t>
            </a:r>
            <a:r>
              <a:rPr lang="de-CH" dirty="0">
                <a:sym typeface="Wingdings" panose="05000000000000000000" pitchFamily="2" charset="2"/>
              </a:rPr>
              <a:t> </a:t>
            </a:r>
            <a:r>
              <a:rPr lang="de-CH" dirty="0" err="1">
                <a:sym typeface="Wingdings" panose="05000000000000000000" pitchFamily="2" charset="2"/>
              </a:rPr>
              <a:t>réelles</a:t>
            </a:r>
            <a:r>
              <a:rPr lang="de-CH" dirty="0">
                <a:sym typeface="Wingdings" panose="05000000000000000000" pitchFamily="2" charset="2"/>
              </a:rPr>
              <a:t> (</a:t>
            </a:r>
            <a:r>
              <a:rPr lang="de-CH" dirty="0" err="1">
                <a:sym typeface="Wingdings" panose="05000000000000000000" pitchFamily="2" charset="2"/>
              </a:rPr>
              <a:t>chaleur</a:t>
            </a:r>
            <a:r>
              <a:rPr lang="de-CH" dirty="0">
                <a:sym typeface="Wingdings" panose="05000000000000000000" pitchFamily="2" charset="2"/>
              </a:rPr>
              <a:t> et </a:t>
            </a:r>
            <a:r>
              <a:rPr lang="de-CH" dirty="0" err="1">
                <a:sym typeface="Wingdings" panose="05000000000000000000" pitchFamily="2" charset="2"/>
              </a:rPr>
              <a:t>électricité</a:t>
            </a:r>
            <a:r>
              <a:rPr lang="de-CH" dirty="0">
                <a:sym typeface="Wingdings" panose="05000000000000000000" pitchFamily="2" charset="2"/>
              </a:rPr>
              <a:t>), </a:t>
            </a:r>
            <a:r>
              <a:rPr lang="de-CH" dirty="0" err="1">
                <a:sym typeface="Wingdings" panose="05000000000000000000" pitchFamily="2" charset="2"/>
              </a:rPr>
              <a:t>affichées</a:t>
            </a:r>
            <a:r>
              <a:rPr lang="de-CH" dirty="0">
                <a:sym typeface="Wingdings" panose="05000000000000000000" pitchFamily="2" charset="2"/>
              </a:rPr>
              <a:t> </a:t>
            </a:r>
            <a:r>
              <a:rPr lang="de-CH" dirty="0" err="1">
                <a:sym typeface="Wingdings" panose="05000000000000000000" pitchFamily="2" charset="2"/>
              </a:rPr>
              <a:t>dans</a:t>
            </a:r>
            <a:r>
              <a:rPr lang="de-CH" dirty="0">
                <a:sym typeface="Wingdings" panose="05000000000000000000" pitchFamily="2" charset="2"/>
              </a:rPr>
              <a:t> </a:t>
            </a:r>
            <a:r>
              <a:rPr lang="de-CH" dirty="0" err="1">
                <a:sym typeface="Wingdings" panose="05000000000000000000" pitchFamily="2" charset="2"/>
              </a:rPr>
              <a:t>les</a:t>
            </a:r>
            <a:r>
              <a:rPr lang="de-CH" dirty="0">
                <a:sym typeface="Wingdings" panose="05000000000000000000" pitchFamily="2" charset="2"/>
              </a:rPr>
              <a:t> </a:t>
            </a:r>
            <a:r>
              <a:rPr lang="de-CH" dirty="0" err="1">
                <a:sym typeface="Wingdings" panose="05000000000000000000" pitchFamily="2" charset="2"/>
              </a:rPr>
              <a:t>résultats</a:t>
            </a:r>
            <a:r>
              <a:rPr lang="de-CH" dirty="0">
                <a:sym typeface="Wingdings" panose="05000000000000000000" pitchFamily="2" charset="2"/>
              </a:rPr>
              <a:t> en </a:t>
            </a:r>
            <a:r>
              <a:rPr lang="de-CH" dirty="0" err="1">
                <a:sym typeface="Wingdings" panose="05000000000000000000" pitchFamily="2" charset="2"/>
              </a:rPr>
              <a:t>parallèle</a:t>
            </a:r>
            <a:r>
              <a:rPr lang="de-CH" dirty="0">
                <a:sym typeface="Wingdings" panose="05000000000000000000" pitchFamily="2" charset="2"/>
              </a:rPr>
              <a:t> des </a:t>
            </a:r>
            <a:r>
              <a:rPr lang="de-CH" dirty="0" err="1">
                <a:sym typeface="Wingdings" panose="05000000000000000000" pitchFamily="2" charset="2"/>
              </a:rPr>
              <a:t>données</a:t>
            </a:r>
            <a:r>
              <a:rPr lang="de-CH" dirty="0">
                <a:sym typeface="Wingdings" panose="05000000000000000000" pitchFamily="2" charset="2"/>
              </a:rPr>
              <a:t> normatives.</a:t>
            </a:r>
          </a:p>
          <a:p>
            <a:pPr marL="285750" indent="-285750">
              <a:spcBef>
                <a:spcPts val="600"/>
              </a:spcBef>
              <a:spcAft>
                <a:spcPts val="600"/>
              </a:spcAft>
              <a:buFontTx/>
              <a:buChar char="-"/>
            </a:pPr>
            <a:r>
              <a:rPr lang="de-DE" dirty="0">
                <a:sym typeface="Wingdings" panose="05000000000000000000" pitchFamily="2" charset="2"/>
              </a:rPr>
              <a:t>Si des </a:t>
            </a:r>
            <a:r>
              <a:rPr lang="de-DE" b="1" dirty="0" err="1">
                <a:sym typeface="Wingdings" panose="05000000000000000000" pitchFamily="2" charset="2"/>
              </a:rPr>
              <a:t>données</a:t>
            </a:r>
            <a:r>
              <a:rPr lang="de-DE" b="1" dirty="0">
                <a:sym typeface="Wingdings" panose="05000000000000000000" pitchFamily="2" charset="2"/>
              </a:rPr>
              <a:t> de </a:t>
            </a:r>
            <a:r>
              <a:rPr lang="de-DE" b="1" dirty="0" err="1">
                <a:sym typeface="Wingdings" panose="05000000000000000000" pitchFamily="2" charset="2"/>
              </a:rPr>
              <a:t>consommation</a:t>
            </a:r>
            <a:r>
              <a:rPr lang="de-DE" dirty="0">
                <a:sym typeface="Wingdings" panose="05000000000000000000" pitchFamily="2" charset="2"/>
              </a:rPr>
              <a:t> </a:t>
            </a:r>
            <a:r>
              <a:rPr lang="de-DE" dirty="0" err="1">
                <a:sym typeface="Wingdings" panose="05000000000000000000" pitchFamily="2" charset="2"/>
              </a:rPr>
              <a:t>sont</a:t>
            </a:r>
            <a:r>
              <a:rPr lang="de-DE" dirty="0">
                <a:sym typeface="Wingdings" panose="05000000000000000000" pitchFamily="2" charset="2"/>
              </a:rPr>
              <a:t> disponibles, </a:t>
            </a:r>
            <a:r>
              <a:rPr lang="de-DE" dirty="0" err="1">
                <a:sym typeface="Wingdings" panose="05000000000000000000" pitchFamily="2" charset="2"/>
              </a:rPr>
              <a:t>elles</a:t>
            </a:r>
            <a:r>
              <a:rPr lang="de-DE" dirty="0">
                <a:sym typeface="Wingdings" panose="05000000000000000000" pitchFamily="2" charset="2"/>
              </a:rPr>
              <a:t> </a:t>
            </a:r>
            <a:r>
              <a:rPr lang="de-DE" dirty="0" err="1">
                <a:sym typeface="Wingdings" panose="05000000000000000000" pitchFamily="2" charset="2"/>
              </a:rPr>
              <a:t>peuvent</a:t>
            </a:r>
            <a:r>
              <a:rPr lang="de-DE" dirty="0">
                <a:sym typeface="Wingdings" panose="05000000000000000000" pitchFamily="2" charset="2"/>
              </a:rPr>
              <a:t> </a:t>
            </a:r>
            <a:r>
              <a:rPr lang="de-DE" dirty="0" err="1">
                <a:sym typeface="Wingdings" panose="05000000000000000000" pitchFamily="2" charset="2"/>
              </a:rPr>
              <a:t>être</a:t>
            </a:r>
            <a:r>
              <a:rPr lang="de-DE" dirty="0">
                <a:sym typeface="Wingdings" panose="05000000000000000000" pitchFamily="2" charset="2"/>
              </a:rPr>
              <a:t> </a:t>
            </a:r>
            <a:r>
              <a:rPr lang="de-DE" dirty="0" err="1">
                <a:sym typeface="Wingdings" panose="05000000000000000000" pitchFamily="2" charset="2"/>
              </a:rPr>
              <a:t>saisies</a:t>
            </a:r>
            <a:r>
              <a:rPr lang="de-DE" dirty="0">
                <a:sym typeface="Wingdings" panose="05000000000000000000" pitchFamily="2" charset="2"/>
              </a:rPr>
              <a:t> et </a:t>
            </a:r>
            <a:r>
              <a:rPr lang="de-DE" dirty="0" err="1">
                <a:sym typeface="Wingdings" panose="05000000000000000000" pitchFamily="2" charset="2"/>
              </a:rPr>
              <a:t>utilisées</a:t>
            </a:r>
            <a:r>
              <a:rPr lang="de-DE" dirty="0">
                <a:sym typeface="Wingdings" panose="05000000000000000000" pitchFamily="2" charset="2"/>
              </a:rPr>
              <a:t> </a:t>
            </a:r>
            <a:r>
              <a:rPr lang="de-DE" dirty="0" err="1">
                <a:sym typeface="Wingdings" panose="05000000000000000000" pitchFamily="2" charset="2"/>
              </a:rPr>
              <a:t>pour</a:t>
            </a:r>
            <a:r>
              <a:rPr lang="de-DE" dirty="0">
                <a:sym typeface="Wingdings" panose="05000000000000000000" pitchFamily="2" charset="2"/>
              </a:rPr>
              <a:t> </a:t>
            </a:r>
            <a:r>
              <a:rPr lang="de-DE" dirty="0" err="1">
                <a:sym typeface="Wingdings" panose="05000000000000000000" pitchFamily="2" charset="2"/>
              </a:rPr>
              <a:t>une</a:t>
            </a:r>
            <a:r>
              <a:rPr lang="de-DE" dirty="0">
                <a:sym typeface="Wingdings" panose="05000000000000000000" pitchFamily="2" charset="2"/>
              </a:rPr>
              <a:t> </a:t>
            </a:r>
            <a:r>
              <a:rPr lang="de-DE" dirty="0" err="1">
                <a:sym typeface="Wingdings" panose="05000000000000000000" pitchFamily="2" charset="2"/>
              </a:rPr>
              <a:t>analyse</a:t>
            </a:r>
            <a:r>
              <a:rPr lang="de-DE" dirty="0">
                <a:sym typeface="Wingdings" panose="05000000000000000000" pitchFamily="2" charset="2"/>
              </a:rPr>
              <a:t> </a:t>
            </a:r>
            <a:r>
              <a:rPr lang="de-DE" dirty="0" err="1">
                <a:sym typeface="Wingdings" panose="05000000000000000000" pitchFamily="2" charset="2"/>
              </a:rPr>
              <a:t>personnalisée</a:t>
            </a:r>
            <a:r>
              <a:rPr lang="de-DE" dirty="0">
                <a:sym typeface="Wingdings" panose="05000000000000000000" pitchFamily="2" charset="2"/>
              </a:rPr>
              <a:t>.</a:t>
            </a:r>
          </a:p>
          <a:p>
            <a:pPr marL="285750" indent="-285750">
              <a:spcBef>
                <a:spcPts val="600"/>
              </a:spcBef>
              <a:spcAft>
                <a:spcPts val="600"/>
              </a:spcAft>
              <a:buFontTx/>
              <a:buChar char="-"/>
            </a:pPr>
            <a:r>
              <a:rPr lang="de-DE" b="1" dirty="0" err="1">
                <a:sym typeface="Wingdings" panose="05000000000000000000" pitchFamily="2" charset="2"/>
              </a:rPr>
              <a:t>Emissions</a:t>
            </a:r>
            <a:r>
              <a:rPr lang="de-DE" b="1" dirty="0">
                <a:sym typeface="Wingdings" panose="05000000000000000000" pitchFamily="2" charset="2"/>
              </a:rPr>
              <a:t> de </a:t>
            </a:r>
            <a:r>
              <a:rPr lang="de-DE" b="1" dirty="0" err="1">
                <a:sym typeface="Wingdings" panose="05000000000000000000" pitchFamily="2" charset="2"/>
              </a:rPr>
              <a:t>Scope</a:t>
            </a:r>
            <a:r>
              <a:rPr lang="de-DE" b="1" dirty="0">
                <a:sym typeface="Wingdings" panose="05000000000000000000" pitchFamily="2" charset="2"/>
              </a:rPr>
              <a:t> 2 </a:t>
            </a:r>
            <a:r>
              <a:rPr lang="de-DE" dirty="0" err="1">
                <a:sym typeface="Wingdings" panose="05000000000000000000" pitchFamily="2" charset="2"/>
              </a:rPr>
              <a:t>issues</a:t>
            </a:r>
            <a:r>
              <a:rPr lang="de-DE" dirty="0">
                <a:sym typeface="Wingdings" panose="05000000000000000000" pitchFamily="2" charset="2"/>
              </a:rPr>
              <a:t> de la </a:t>
            </a:r>
            <a:r>
              <a:rPr lang="de-DE" dirty="0" err="1">
                <a:sym typeface="Wingdings" panose="05000000000000000000" pitchFamily="2" charset="2"/>
              </a:rPr>
              <a:t>consommation</a:t>
            </a:r>
            <a:r>
              <a:rPr lang="de-DE" dirty="0">
                <a:sym typeface="Wingdings" panose="05000000000000000000" pitchFamily="2" charset="2"/>
              </a:rPr>
              <a:t> </a:t>
            </a:r>
            <a:r>
              <a:rPr lang="de-DE" dirty="0" err="1">
                <a:sym typeface="Wingdings" panose="05000000000000000000" pitchFamily="2" charset="2"/>
              </a:rPr>
              <a:t>d'électricité</a:t>
            </a:r>
            <a:r>
              <a:rPr lang="de-DE" dirty="0">
                <a:sym typeface="Wingdings" panose="05000000000000000000" pitchFamily="2" charset="2"/>
              </a:rPr>
              <a:t> et du </a:t>
            </a:r>
            <a:r>
              <a:rPr lang="de-DE" dirty="0" err="1">
                <a:sym typeface="Wingdings" panose="05000000000000000000" pitchFamily="2" charset="2"/>
              </a:rPr>
              <a:t>chauffage</a:t>
            </a:r>
            <a:r>
              <a:rPr lang="de-DE" dirty="0">
                <a:sym typeface="Wingdings" panose="05000000000000000000" pitchFamily="2" charset="2"/>
              </a:rPr>
              <a:t> à </a:t>
            </a:r>
            <a:r>
              <a:rPr lang="de-DE" dirty="0" err="1">
                <a:sym typeface="Wingdings" panose="05000000000000000000" pitchFamily="2" charset="2"/>
              </a:rPr>
              <a:t>distance</a:t>
            </a:r>
            <a:r>
              <a:rPr lang="de-DE" dirty="0">
                <a:sym typeface="Wingdings" panose="05000000000000000000" pitchFamily="2" charset="2"/>
              </a:rPr>
              <a:t> </a:t>
            </a:r>
            <a:r>
              <a:rPr lang="de-DE" dirty="0" err="1">
                <a:sym typeface="Wingdings" panose="05000000000000000000" pitchFamily="2" charset="2"/>
              </a:rPr>
              <a:t>sont</a:t>
            </a:r>
            <a:r>
              <a:rPr lang="de-DE" dirty="0">
                <a:sym typeface="Wingdings" panose="05000000000000000000" pitchFamily="2" charset="2"/>
              </a:rPr>
              <a:t> </a:t>
            </a:r>
            <a:r>
              <a:rPr lang="de-DE" dirty="0" err="1">
                <a:sym typeface="Wingdings" panose="05000000000000000000" pitchFamily="2" charset="2"/>
              </a:rPr>
              <a:t>analysées</a:t>
            </a:r>
            <a:r>
              <a:rPr lang="de-DE" dirty="0">
                <a:sym typeface="Wingdings" panose="05000000000000000000" pitchFamily="2" charset="2"/>
              </a:rPr>
              <a:t>. </a:t>
            </a:r>
            <a:r>
              <a:rPr lang="de-DE" dirty="0" err="1">
                <a:sym typeface="Wingdings" panose="05000000000000000000" pitchFamily="2" charset="2"/>
              </a:rPr>
              <a:t>Les</a:t>
            </a:r>
            <a:r>
              <a:rPr lang="de-DE" dirty="0">
                <a:sym typeface="Wingdings" panose="05000000000000000000" pitchFamily="2" charset="2"/>
              </a:rPr>
              <a:t> </a:t>
            </a:r>
            <a:r>
              <a:rPr lang="de-DE" dirty="0" err="1">
                <a:sym typeface="Wingdings" panose="05000000000000000000" pitchFamily="2" charset="2"/>
              </a:rPr>
              <a:t>facteurs</a:t>
            </a:r>
            <a:r>
              <a:rPr lang="de-DE" dirty="0">
                <a:sym typeface="Wingdings" panose="05000000000000000000" pitchFamily="2" charset="2"/>
              </a:rPr>
              <a:t> </a:t>
            </a:r>
            <a:r>
              <a:rPr lang="de-DE" dirty="0" err="1">
                <a:sym typeface="Wingdings" panose="05000000000000000000" pitchFamily="2" charset="2"/>
              </a:rPr>
              <a:t>d'émission</a:t>
            </a:r>
            <a:r>
              <a:rPr lang="de-DE" dirty="0">
                <a:sym typeface="Wingdings" panose="05000000000000000000" pitchFamily="2" charset="2"/>
              </a:rPr>
              <a:t> </a:t>
            </a:r>
            <a:r>
              <a:rPr lang="de-DE" dirty="0" err="1">
                <a:sym typeface="Wingdings" panose="05000000000000000000" pitchFamily="2" charset="2"/>
              </a:rPr>
              <a:t>pour</a:t>
            </a:r>
            <a:r>
              <a:rPr lang="de-DE" dirty="0">
                <a:sym typeface="Wingdings" panose="05000000000000000000" pitchFamily="2" charset="2"/>
              </a:rPr>
              <a:t> </a:t>
            </a:r>
            <a:r>
              <a:rPr lang="de-DE" dirty="0" err="1">
                <a:sym typeface="Wingdings" panose="05000000000000000000" pitchFamily="2" charset="2"/>
              </a:rPr>
              <a:t>l'électricité</a:t>
            </a:r>
            <a:r>
              <a:rPr lang="de-DE" dirty="0">
                <a:sym typeface="Wingdings" panose="05000000000000000000" pitchFamily="2" charset="2"/>
              </a:rPr>
              <a:t> et le </a:t>
            </a:r>
            <a:r>
              <a:rPr lang="de-DE" dirty="0" err="1">
                <a:sym typeface="Wingdings" panose="05000000000000000000" pitchFamily="2" charset="2"/>
              </a:rPr>
              <a:t>chauffage</a:t>
            </a:r>
            <a:r>
              <a:rPr lang="de-DE" dirty="0">
                <a:sym typeface="Wingdings" panose="05000000000000000000" pitchFamily="2" charset="2"/>
              </a:rPr>
              <a:t> à </a:t>
            </a:r>
            <a:r>
              <a:rPr lang="de-DE" dirty="0" err="1">
                <a:sym typeface="Wingdings" panose="05000000000000000000" pitchFamily="2" charset="2"/>
              </a:rPr>
              <a:t>distance</a:t>
            </a:r>
            <a:r>
              <a:rPr lang="de-DE" dirty="0">
                <a:sym typeface="Wingdings" panose="05000000000000000000" pitchFamily="2" charset="2"/>
              </a:rPr>
              <a:t> </a:t>
            </a:r>
            <a:r>
              <a:rPr lang="de-DE" dirty="0" err="1">
                <a:sym typeface="Wingdings" panose="05000000000000000000" pitchFamily="2" charset="2"/>
              </a:rPr>
              <a:t>peuvent</a:t>
            </a:r>
            <a:r>
              <a:rPr lang="de-DE" dirty="0">
                <a:sym typeface="Wingdings" panose="05000000000000000000" pitchFamily="2" charset="2"/>
              </a:rPr>
              <a:t> </a:t>
            </a:r>
            <a:r>
              <a:rPr lang="de-DE" dirty="0" err="1">
                <a:sym typeface="Wingdings" panose="05000000000000000000" pitchFamily="2" charset="2"/>
              </a:rPr>
              <a:t>être</a:t>
            </a:r>
            <a:r>
              <a:rPr lang="de-DE" dirty="0">
                <a:sym typeface="Wingdings" panose="05000000000000000000" pitchFamily="2" charset="2"/>
              </a:rPr>
              <a:t> </a:t>
            </a:r>
            <a:r>
              <a:rPr lang="de-DE" dirty="0" err="1">
                <a:sym typeface="Wingdings" panose="05000000000000000000" pitchFamily="2" charset="2"/>
              </a:rPr>
              <a:t>renseignés</a:t>
            </a:r>
            <a:r>
              <a:rPr lang="de-DE" dirty="0">
                <a:sym typeface="Wingdings" panose="05000000000000000000" pitchFamily="2" charset="2"/>
              </a:rPr>
              <a:t>.</a:t>
            </a:r>
          </a:p>
          <a:p>
            <a:pPr marL="285750" indent="-285750">
              <a:spcBef>
                <a:spcPts val="600"/>
              </a:spcBef>
              <a:spcAft>
                <a:spcPts val="600"/>
              </a:spcAft>
              <a:buFontTx/>
              <a:buChar char="-"/>
            </a:pPr>
            <a:r>
              <a:rPr lang="de-DE" dirty="0" err="1">
                <a:sym typeface="Wingdings" panose="05000000000000000000" pitchFamily="2" charset="2"/>
              </a:rPr>
              <a:t>Informations</a:t>
            </a:r>
            <a:r>
              <a:rPr lang="de-DE" dirty="0">
                <a:sym typeface="Wingdings" panose="05000000000000000000" pitchFamily="2" charset="2"/>
              </a:rPr>
              <a:t> </a:t>
            </a:r>
            <a:r>
              <a:rPr lang="de-DE" dirty="0" err="1">
                <a:sym typeface="Wingdings" panose="05000000000000000000" pitchFamily="2" charset="2"/>
              </a:rPr>
              <a:t>sur</a:t>
            </a:r>
            <a:r>
              <a:rPr lang="de-DE" dirty="0">
                <a:sym typeface="Wingdings" panose="05000000000000000000" pitchFamily="2" charset="2"/>
              </a:rPr>
              <a:t> </a:t>
            </a:r>
            <a:r>
              <a:rPr lang="de-DE" dirty="0" err="1">
                <a:sym typeface="Wingdings" panose="05000000000000000000" pitchFamily="2" charset="2"/>
              </a:rPr>
              <a:t>les</a:t>
            </a:r>
            <a:r>
              <a:rPr lang="de-DE" dirty="0">
                <a:sym typeface="Wingdings" panose="05000000000000000000" pitchFamily="2" charset="2"/>
              </a:rPr>
              <a:t> </a:t>
            </a:r>
            <a:r>
              <a:rPr lang="de-DE" b="1" dirty="0" err="1">
                <a:sym typeface="Wingdings" panose="05000000000000000000" pitchFamily="2" charset="2"/>
              </a:rPr>
              <a:t>Emissions</a:t>
            </a:r>
            <a:r>
              <a:rPr lang="de-DE" b="1" dirty="0">
                <a:sym typeface="Wingdings" panose="05000000000000000000" pitchFamily="2" charset="2"/>
              </a:rPr>
              <a:t> de </a:t>
            </a:r>
            <a:r>
              <a:rPr lang="de-DE" b="1" dirty="0" err="1">
                <a:sym typeface="Wingdings" panose="05000000000000000000" pitchFamily="2" charset="2"/>
              </a:rPr>
              <a:t>Scope</a:t>
            </a:r>
            <a:r>
              <a:rPr lang="de-DE" b="1" dirty="0">
                <a:sym typeface="Wingdings" panose="05000000000000000000" pitchFamily="2" charset="2"/>
              </a:rPr>
              <a:t> 3 </a:t>
            </a:r>
            <a:r>
              <a:rPr lang="de-DE" b="1" dirty="0" err="1">
                <a:sym typeface="Wingdings" panose="05000000000000000000" pitchFamily="2" charset="2"/>
              </a:rPr>
              <a:t>issues</a:t>
            </a:r>
            <a:r>
              <a:rPr lang="de-DE" b="1" dirty="0">
                <a:sym typeface="Wingdings" panose="05000000000000000000" pitchFamily="2" charset="2"/>
              </a:rPr>
              <a:t> des </a:t>
            </a:r>
            <a:r>
              <a:rPr lang="de-DE" b="1" dirty="0" err="1">
                <a:sym typeface="Wingdings" panose="05000000000000000000" pitchFamily="2" charset="2"/>
              </a:rPr>
              <a:t>matériaux</a:t>
            </a:r>
            <a:r>
              <a:rPr lang="de-DE" b="1" dirty="0">
                <a:sym typeface="Wingdings" panose="05000000000000000000" pitchFamily="2" charset="2"/>
              </a:rPr>
              <a:t> de </a:t>
            </a:r>
            <a:r>
              <a:rPr lang="de-DE" b="1" dirty="0" err="1">
                <a:sym typeface="Wingdings" panose="05000000000000000000" pitchFamily="2" charset="2"/>
              </a:rPr>
              <a:t>construction</a:t>
            </a:r>
            <a:r>
              <a:rPr lang="de-DE" dirty="0">
                <a:sym typeface="Wingdings" panose="05000000000000000000" pitchFamily="2" charset="2"/>
              </a:rPr>
              <a:t> </a:t>
            </a:r>
            <a:r>
              <a:rPr lang="de-DE" dirty="0" err="1">
                <a:sym typeface="Wingdings" panose="05000000000000000000" pitchFamily="2" charset="2"/>
              </a:rPr>
              <a:t>sont</a:t>
            </a:r>
            <a:r>
              <a:rPr lang="de-DE" dirty="0">
                <a:sym typeface="Wingdings" panose="05000000000000000000" pitchFamily="2" charset="2"/>
              </a:rPr>
              <a:t> </a:t>
            </a:r>
            <a:r>
              <a:rPr lang="de-DE" dirty="0" err="1">
                <a:sym typeface="Wingdings" panose="05000000000000000000" pitchFamily="2" charset="2"/>
              </a:rPr>
              <a:t>analysées</a:t>
            </a:r>
            <a:r>
              <a:rPr lang="de-DE" dirty="0">
                <a:sym typeface="Wingdings" panose="05000000000000000000" pitchFamily="2" charset="2"/>
              </a:rPr>
              <a:t>. Elles </a:t>
            </a:r>
            <a:r>
              <a:rPr lang="de-DE" dirty="0" err="1">
                <a:sym typeface="Wingdings" panose="05000000000000000000" pitchFamily="2" charset="2"/>
              </a:rPr>
              <a:t>surviennent</a:t>
            </a:r>
            <a:r>
              <a:rPr lang="de-DE" dirty="0">
                <a:sym typeface="Wingdings" panose="05000000000000000000" pitchFamily="2" charset="2"/>
              </a:rPr>
              <a:t> </a:t>
            </a:r>
            <a:r>
              <a:rPr lang="de-DE" dirty="0" err="1">
                <a:sym typeface="Wingdings" panose="05000000000000000000" pitchFamily="2" charset="2"/>
              </a:rPr>
              <a:t>principalement</a:t>
            </a:r>
            <a:r>
              <a:rPr lang="de-DE" dirty="0">
                <a:sym typeface="Wingdings" panose="05000000000000000000" pitchFamily="2" charset="2"/>
              </a:rPr>
              <a:t> </a:t>
            </a:r>
            <a:r>
              <a:rPr lang="de-DE" dirty="0" err="1">
                <a:sym typeface="Wingdings" panose="05000000000000000000" pitchFamily="2" charset="2"/>
              </a:rPr>
              <a:t>lors</a:t>
            </a:r>
            <a:r>
              <a:rPr lang="de-DE" dirty="0">
                <a:sym typeface="Wingdings" panose="05000000000000000000" pitchFamily="2" charset="2"/>
              </a:rPr>
              <a:t> de la </a:t>
            </a:r>
            <a:r>
              <a:rPr lang="de-DE" dirty="0" err="1">
                <a:sym typeface="Wingdings" panose="05000000000000000000" pitchFamily="2" charset="2"/>
              </a:rPr>
              <a:t>fabrication</a:t>
            </a:r>
            <a:r>
              <a:rPr lang="de-DE" dirty="0">
                <a:sym typeface="Wingdings" panose="05000000000000000000" pitchFamily="2" charset="2"/>
              </a:rPr>
              <a:t>, de la </a:t>
            </a:r>
            <a:r>
              <a:rPr lang="de-DE" dirty="0" err="1">
                <a:sym typeface="Wingdings" panose="05000000000000000000" pitchFamily="2" charset="2"/>
              </a:rPr>
              <a:t>construction</a:t>
            </a:r>
            <a:r>
              <a:rPr lang="de-DE" dirty="0">
                <a:sym typeface="Wingdings" panose="05000000000000000000" pitchFamily="2" charset="2"/>
              </a:rPr>
              <a:t>, des </a:t>
            </a:r>
            <a:r>
              <a:rPr lang="de-DE" dirty="0" err="1">
                <a:sym typeface="Wingdings" panose="05000000000000000000" pitchFamily="2" charset="2"/>
              </a:rPr>
              <a:t>rénovations</a:t>
            </a:r>
            <a:r>
              <a:rPr lang="de-DE" dirty="0">
                <a:sym typeface="Wingdings" panose="05000000000000000000" pitchFamily="2" charset="2"/>
              </a:rPr>
              <a:t> et de la </a:t>
            </a:r>
            <a:r>
              <a:rPr lang="de-DE" dirty="0" err="1">
                <a:sym typeface="Wingdings" panose="05000000000000000000" pitchFamily="2" charset="2"/>
              </a:rPr>
              <a:t>démolition</a:t>
            </a:r>
            <a:r>
              <a:rPr lang="de-DE" dirty="0">
                <a:sym typeface="Wingdings" panose="05000000000000000000" pitchFamily="2" charset="2"/>
              </a:rPr>
              <a:t>.</a:t>
            </a:r>
          </a:p>
          <a:p>
            <a:pPr marL="285750" indent="-285750">
              <a:spcBef>
                <a:spcPts val="600"/>
              </a:spcBef>
              <a:spcAft>
                <a:spcPts val="600"/>
              </a:spcAft>
              <a:buFontTx/>
              <a:buChar char="-"/>
            </a:pPr>
            <a:endParaRPr lang="de-DE" sz="1900" dirty="0">
              <a:sym typeface="Wingdings" panose="05000000000000000000" pitchFamily="2" charset="2"/>
            </a:endParaRPr>
          </a:p>
          <a:p>
            <a:pPr>
              <a:spcBef>
                <a:spcPts val="600"/>
              </a:spcBef>
              <a:spcAft>
                <a:spcPts val="600"/>
              </a:spcAft>
            </a:pPr>
            <a:endParaRPr lang="de-DE" sz="1900" dirty="0">
              <a:sym typeface="Wingdings" panose="05000000000000000000" pitchFamily="2" charset="2"/>
            </a:endParaRPr>
          </a:p>
        </p:txBody>
      </p:sp>
      <p:sp>
        <p:nvSpPr>
          <p:cNvPr id="7" name="Textplatzhalter 6">
            <a:extLst>
              <a:ext uri="{FF2B5EF4-FFF2-40B4-BE49-F238E27FC236}">
                <a16:creationId xmlns:a16="http://schemas.microsoft.com/office/drawing/2014/main" id="{93E792AF-A3BC-84AB-C555-0A0098A62767}"/>
              </a:ext>
            </a:extLst>
          </p:cNvPr>
          <p:cNvSpPr>
            <a:spLocks noGrp="1"/>
          </p:cNvSpPr>
          <p:nvPr>
            <p:ph type="body" sz="quarter" idx="12"/>
          </p:nvPr>
        </p:nvSpPr>
        <p:spPr/>
        <p:txBody>
          <a:bodyPr/>
          <a:lstStyle/>
          <a:p>
            <a:r>
              <a:rPr lang="de-CH" dirty="0" err="1"/>
              <a:t>Nouveautés</a:t>
            </a:r>
            <a:r>
              <a:rPr lang="de-CH" dirty="0"/>
              <a:t> du </a:t>
            </a:r>
            <a:r>
              <a:rPr lang="de-CH" dirty="0" err="1"/>
              <a:t>test</a:t>
            </a:r>
            <a:r>
              <a:rPr lang="de-CH" dirty="0"/>
              <a:t> </a:t>
            </a:r>
            <a:r>
              <a:rPr lang="de-CH" dirty="0" err="1"/>
              <a:t>climatique</a:t>
            </a:r>
            <a:r>
              <a:rPr lang="de-CH" dirty="0"/>
              <a:t> 2024 (</a:t>
            </a:r>
            <a:r>
              <a:rPr lang="de-CH" dirty="0" err="1"/>
              <a:t>pour</a:t>
            </a:r>
            <a:r>
              <a:rPr lang="de-CH" dirty="0"/>
              <a:t> </a:t>
            </a:r>
            <a:r>
              <a:rPr lang="de-CH" dirty="0" err="1"/>
              <a:t>mémoire</a:t>
            </a:r>
            <a:r>
              <a:rPr lang="de-CH" dirty="0"/>
              <a:t>)</a:t>
            </a:r>
          </a:p>
        </p:txBody>
      </p:sp>
      <p:sp>
        <p:nvSpPr>
          <p:cNvPr id="6" name="Textplatzhalter 5">
            <a:extLst>
              <a:ext uri="{FF2B5EF4-FFF2-40B4-BE49-F238E27FC236}">
                <a16:creationId xmlns:a16="http://schemas.microsoft.com/office/drawing/2014/main" id="{E749699F-112A-DDD6-255A-96201D231D87}"/>
              </a:ext>
            </a:extLst>
          </p:cNvPr>
          <p:cNvSpPr>
            <a:spLocks noGrp="1"/>
          </p:cNvSpPr>
          <p:nvPr>
            <p:ph type="body" sz="quarter" idx="11"/>
          </p:nvPr>
        </p:nvSpPr>
        <p:spPr/>
        <p:txBody>
          <a:bodyPr/>
          <a:lstStyle/>
          <a:p>
            <a:r>
              <a:rPr lang="de-CH" dirty="0"/>
              <a:t>Neuerungen</a:t>
            </a:r>
          </a:p>
        </p:txBody>
      </p:sp>
    </p:spTree>
    <p:extLst>
      <p:ext uri="{BB962C8B-B14F-4D97-AF65-F5344CB8AC3E}">
        <p14:creationId xmlns:p14="http://schemas.microsoft.com/office/powerpoint/2010/main" val="718185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E229F-851A-14FC-5C9A-C58ABE40E564}"/>
            </a:ext>
          </a:extLst>
        </p:cNvPr>
        <p:cNvGrpSpPr/>
        <p:nvPr/>
      </p:nvGrpSpPr>
      <p:grpSpPr>
        <a:xfrm>
          <a:off x="0" y="0"/>
          <a:ext cx="0" cy="0"/>
          <a:chOff x="0" y="0"/>
          <a:chExt cx="0" cy="0"/>
        </a:xfrm>
      </p:grpSpPr>
      <p:sp>
        <p:nvSpPr>
          <p:cNvPr id="7" name="Textplatzhalter 6">
            <a:extLst>
              <a:ext uri="{FF2B5EF4-FFF2-40B4-BE49-F238E27FC236}">
                <a16:creationId xmlns:a16="http://schemas.microsoft.com/office/drawing/2014/main" id="{876CDBE8-A406-126E-C240-B5B23515AC38}"/>
              </a:ext>
            </a:extLst>
          </p:cNvPr>
          <p:cNvSpPr>
            <a:spLocks noGrp="1"/>
          </p:cNvSpPr>
          <p:nvPr>
            <p:ph type="body" sz="quarter" idx="12"/>
          </p:nvPr>
        </p:nvSpPr>
        <p:spPr>
          <a:xfrm>
            <a:off x="720000" y="900000"/>
            <a:ext cx="9456000" cy="728800"/>
          </a:xfrm>
        </p:spPr>
        <p:txBody>
          <a:bodyPr/>
          <a:lstStyle/>
          <a:p>
            <a:r>
              <a:rPr lang="fr-CA" sz="2200" b="1" dirty="0">
                <a:latin typeface="Arial" panose="020B0604020202020204" pitchFamily="34" charset="0"/>
                <a:cs typeface="Arial" panose="020B0604020202020204" pitchFamily="34" charset="0"/>
              </a:rPr>
              <a:t>Introduction du scope 2 : émissions liées à l'électricité et au chauffage à distance</a:t>
            </a:r>
            <a:endParaRPr lang="de-CH" dirty="0">
              <a:solidFill>
                <a:srgbClr val="FF0000"/>
              </a:solidFill>
            </a:endParaRPr>
          </a:p>
        </p:txBody>
      </p:sp>
      <p:sp>
        <p:nvSpPr>
          <p:cNvPr id="6" name="Textplatzhalter 5">
            <a:extLst>
              <a:ext uri="{FF2B5EF4-FFF2-40B4-BE49-F238E27FC236}">
                <a16:creationId xmlns:a16="http://schemas.microsoft.com/office/drawing/2014/main" id="{88E8A12C-4821-20FD-EDD7-FBEBE7CEBCC5}"/>
              </a:ext>
            </a:extLst>
          </p:cNvPr>
          <p:cNvSpPr>
            <a:spLocks noGrp="1"/>
          </p:cNvSpPr>
          <p:nvPr>
            <p:ph type="body" sz="quarter" idx="11"/>
          </p:nvPr>
        </p:nvSpPr>
        <p:spPr/>
        <p:txBody>
          <a:bodyPr/>
          <a:lstStyle/>
          <a:p>
            <a:r>
              <a:rPr lang="de-CH" dirty="0" err="1"/>
              <a:t>Nouveautés</a:t>
            </a:r>
            <a:endParaRPr lang="de-CH" dirty="0"/>
          </a:p>
        </p:txBody>
      </p:sp>
      <p:sp>
        <p:nvSpPr>
          <p:cNvPr id="10" name="Textplatzhalter 7">
            <a:extLst>
              <a:ext uri="{FF2B5EF4-FFF2-40B4-BE49-F238E27FC236}">
                <a16:creationId xmlns:a16="http://schemas.microsoft.com/office/drawing/2014/main" id="{0E43053B-BD72-E3B0-C81A-047AD87ACCE8}"/>
              </a:ext>
            </a:extLst>
          </p:cNvPr>
          <p:cNvSpPr>
            <a:spLocks noGrp="1"/>
          </p:cNvSpPr>
          <p:nvPr>
            <p:ph type="body" sz="quarter" idx="13"/>
          </p:nvPr>
        </p:nvSpPr>
        <p:spPr>
          <a:xfrm>
            <a:off x="719669" y="1764003"/>
            <a:ext cx="10752667" cy="4535487"/>
          </a:xfrm>
        </p:spPr>
        <p:txBody>
          <a:bodyPr/>
          <a:lstStyle/>
          <a:p>
            <a:pPr marL="285750" indent="-285750">
              <a:spcBef>
                <a:spcPts val="600"/>
              </a:spcBef>
              <a:spcAft>
                <a:spcPts val="600"/>
              </a:spcAft>
              <a:buFontTx/>
              <a:buChar char="-"/>
            </a:pPr>
            <a:r>
              <a:rPr lang="fr-CA" sz="1800" dirty="0">
                <a:latin typeface="Arial" panose="020B0604020202020204" pitchFamily="34" charset="0"/>
                <a:cs typeface="Arial" panose="020B0604020202020204" pitchFamily="34" charset="0"/>
                <a:sym typeface="Wingdings" panose="05000000000000000000" pitchFamily="2" charset="2"/>
              </a:rPr>
              <a:t>Les </a:t>
            </a:r>
            <a:r>
              <a:rPr lang="fr-CA" sz="1800" b="1" dirty="0">
                <a:latin typeface="Arial" panose="020B0604020202020204" pitchFamily="34" charset="0"/>
                <a:cs typeface="Arial" panose="020B0604020202020204" pitchFamily="34" charset="0"/>
                <a:sym typeface="Wingdings" panose="05000000000000000000" pitchFamily="2" charset="2"/>
              </a:rPr>
              <a:t>facteurs d'émission moyens pour l'électricité </a:t>
            </a:r>
            <a:r>
              <a:rPr lang="fr-CA" sz="1800" dirty="0">
                <a:latin typeface="Arial" panose="020B0604020202020204" pitchFamily="34" charset="0"/>
                <a:cs typeface="Arial" panose="020B0604020202020204" pitchFamily="34" charset="0"/>
                <a:sym typeface="Wingdings" panose="05000000000000000000" pitchFamily="2" charset="2"/>
              </a:rPr>
              <a:t>(KBOB CH Mix consommateur) et pour le chauffage à distance (KBOB moyenne réseau CH) peuvent également être précisés avec vos propres données</a:t>
            </a:r>
            <a:endParaRPr lang="de-CH" sz="1800" dirty="0">
              <a:sym typeface="Wingdings" panose="05000000000000000000" pitchFamily="2" charset="2"/>
            </a:endParaRPr>
          </a:p>
          <a:p>
            <a:pPr marL="285750" indent="-285750">
              <a:spcBef>
                <a:spcPts val="600"/>
              </a:spcBef>
              <a:spcAft>
                <a:spcPts val="600"/>
              </a:spcAft>
              <a:buFontTx/>
              <a:buChar char="-"/>
            </a:pPr>
            <a:r>
              <a:rPr lang="fr-CA" sz="1800" dirty="0">
                <a:sym typeface="Wingdings" panose="05000000000000000000" pitchFamily="2" charset="2"/>
              </a:rPr>
              <a:t>Indication possible de la production d'élec. à partir d'une </a:t>
            </a:r>
            <a:r>
              <a:rPr lang="fr-CA" sz="1800" b="1" dirty="0">
                <a:sym typeface="Wingdings" panose="05000000000000000000" pitchFamily="2" charset="2"/>
              </a:rPr>
              <a:t>installation photovoltaïque</a:t>
            </a:r>
            <a:r>
              <a:rPr lang="fr-CA" sz="1800" dirty="0">
                <a:sym typeface="Wingdings" panose="05000000000000000000" pitchFamily="2" charset="2"/>
              </a:rPr>
              <a:t> (données OFEN)</a:t>
            </a:r>
            <a:endParaRPr lang="de-CH" sz="1800" dirty="0">
              <a:sym typeface="Wingdings" panose="05000000000000000000" pitchFamily="2" charset="2"/>
            </a:endParaRPr>
          </a:p>
          <a:p>
            <a:pPr marL="285750" indent="-285750">
              <a:lnSpc>
                <a:spcPct val="120000"/>
              </a:lnSpc>
              <a:spcBef>
                <a:spcPts val="600"/>
              </a:spcBef>
              <a:spcAft>
                <a:spcPts val="600"/>
              </a:spcAft>
              <a:buFontTx/>
              <a:buChar char="-"/>
            </a:pPr>
            <a:r>
              <a:rPr lang="fr-CA" sz="1800" dirty="0">
                <a:sym typeface="Wingdings" panose="05000000000000000000" pitchFamily="2" charset="2"/>
              </a:rPr>
              <a:t>Consommation normalisée enregistrée dans le modèle, déclaration de la </a:t>
            </a:r>
            <a:r>
              <a:rPr lang="fr-CA" sz="1800" b="1" dirty="0">
                <a:sym typeface="Wingdings" panose="05000000000000000000" pitchFamily="2" charset="2"/>
              </a:rPr>
              <a:t>consommation totale d'électricité </a:t>
            </a:r>
            <a:r>
              <a:rPr lang="fr-CA" sz="1800" dirty="0">
                <a:sym typeface="Wingdings" panose="05000000000000000000" pitchFamily="2" charset="2"/>
              </a:rPr>
              <a:t>possible</a:t>
            </a:r>
            <a:endParaRPr lang="de-CH" sz="1800" dirty="0">
              <a:sym typeface="Wingdings" panose="05000000000000000000" pitchFamily="2" charset="2"/>
            </a:endParaRPr>
          </a:p>
          <a:p>
            <a:pPr marL="285750" indent="-285750">
              <a:lnSpc>
                <a:spcPct val="120000"/>
              </a:lnSpc>
              <a:spcBef>
                <a:spcPts val="600"/>
              </a:spcBef>
              <a:spcAft>
                <a:spcPts val="600"/>
              </a:spcAft>
              <a:buFontTx/>
              <a:buChar char="-"/>
            </a:pPr>
            <a:r>
              <a:rPr lang="fr-CA" sz="1800" dirty="0">
                <a:sym typeface="Wingdings" panose="05000000000000000000" pitchFamily="2" charset="2"/>
              </a:rPr>
              <a:t>Indication de la consommation d'électricité des locataires (comme partie de la demande totale d'électricité) possible, prise en compte proportionnelle</a:t>
            </a:r>
            <a:endParaRPr lang="de-CH" sz="1800" dirty="0">
              <a:sym typeface="Wingdings" panose="05000000000000000000" pitchFamily="2" charset="2"/>
            </a:endParaRPr>
          </a:p>
          <a:p>
            <a:pPr marL="285750" indent="-285750">
              <a:lnSpc>
                <a:spcPct val="120000"/>
              </a:lnSpc>
              <a:spcBef>
                <a:spcPts val="600"/>
              </a:spcBef>
              <a:spcAft>
                <a:spcPts val="600"/>
              </a:spcAft>
              <a:buFontTx/>
              <a:buChar char="-"/>
            </a:pPr>
            <a:r>
              <a:rPr lang="de-CH" sz="1800" dirty="0">
                <a:sym typeface="Wingdings" panose="05000000000000000000" pitchFamily="2" charset="2"/>
              </a:rPr>
              <a:t>Base normative : SIA 384/3 (2020), SIA 2024 (2021), SIA 2028 (2010), SIA 2056 (2019), </a:t>
            </a:r>
            <a:r>
              <a:rPr lang="de-DE" sz="1800" dirty="0" err="1">
                <a:sym typeface="Wingdings" panose="05000000000000000000" pitchFamily="2" charset="2"/>
              </a:rPr>
              <a:t>écobilan</a:t>
            </a:r>
            <a:r>
              <a:rPr lang="de-DE" sz="1800" dirty="0">
                <a:sym typeface="Wingdings" panose="05000000000000000000" pitchFamily="2" charset="2"/>
              </a:rPr>
              <a:t> KBOB</a:t>
            </a:r>
            <a:endParaRPr lang="de-CH" sz="1800" dirty="0"/>
          </a:p>
        </p:txBody>
      </p:sp>
      <p:sp>
        <p:nvSpPr>
          <p:cNvPr id="11" name="Textplatzhalter 9">
            <a:extLst>
              <a:ext uri="{FF2B5EF4-FFF2-40B4-BE49-F238E27FC236}">
                <a16:creationId xmlns:a16="http://schemas.microsoft.com/office/drawing/2014/main" id="{5137F7C9-9BCB-B5F7-3F65-B02915BF5496}"/>
              </a:ext>
            </a:extLst>
          </p:cNvPr>
          <p:cNvSpPr txBox="1">
            <a:spLocks/>
          </p:cNvSpPr>
          <p:nvPr/>
        </p:nvSpPr>
        <p:spPr>
          <a:xfrm>
            <a:off x="719664" y="5733256"/>
            <a:ext cx="10752667" cy="1080119"/>
          </a:xfrm>
          <a:prstGeom prst="rect">
            <a:avLst/>
          </a:prstGeom>
          <a:solidFill>
            <a:srgbClr val="D2EBFF">
              <a:alpha val="50000"/>
            </a:srgbClr>
          </a:solidFill>
        </p:spPr>
        <p:txBody>
          <a:bodyPr vert="horz" lIns="288000" tIns="36000" rIns="72000" bIns="36000" rtlCol="0" anchor="t"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fr-CA" sz="14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Pour la compatibilité climatique du parc immobilier, le scope 1 reste le plus pertinent, </a:t>
            </a:r>
            <a:r>
              <a:rPr kumimoji="0" lang="fr-CA" sz="14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en particulier le remplacement des systèmes de chauffage fossiles par des systèmes renouvelables. Le </a:t>
            </a:r>
            <a:r>
              <a:rPr kumimoji="0" lang="fr-CA" sz="14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scope 2</a:t>
            </a:r>
            <a:r>
              <a:rPr kumimoji="0" lang="fr-CA" sz="14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permet d'exploiter un potentiel supplémentaire, avec des installations photovoltaïques et par le biais d'un dialogue avec les exploitants de chauffage à distance.</a:t>
            </a:r>
            <a:endParaRPr kumimoji="0" lang="de-DE" sz="14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235224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0A554-BD8A-6E7E-6557-1F9A597DB0EF}"/>
            </a:ext>
          </a:extLst>
        </p:cNvPr>
        <p:cNvGrpSpPr/>
        <p:nvPr/>
      </p:nvGrpSpPr>
      <p:grpSpPr>
        <a:xfrm>
          <a:off x="0" y="0"/>
          <a:ext cx="0" cy="0"/>
          <a:chOff x="0" y="0"/>
          <a:chExt cx="0" cy="0"/>
        </a:xfrm>
      </p:grpSpPr>
      <p:sp>
        <p:nvSpPr>
          <p:cNvPr id="7" name="Textplatzhalter 6">
            <a:extLst>
              <a:ext uri="{FF2B5EF4-FFF2-40B4-BE49-F238E27FC236}">
                <a16:creationId xmlns:a16="http://schemas.microsoft.com/office/drawing/2014/main" id="{3B1B624F-33FB-DD71-325B-250E1427FDB4}"/>
              </a:ext>
            </a:extLst>
          </p:cNvPr>
          <p:cNvSpPr>
            <a:spLocks noGrp="1"/>
          </p:cNvSpPr>
          <p:nvPr>
            <p:ph type="body" sz="quarter" idx="12"/>
          </p:nvPr>
        </p:nvSpPr>
        <p:spPr>
          <a:xfrm>
            <a:off x="720000" y="900000"/>
            <a:ext cx="10200536" cy="288000"/>
          </a:xfrm>
        </p:spPr>
        <p:txBody>
          <a:bodyPr/>
          <a:lstStyle/>
          <a:p>
            <a:r>
              <a:rPr lang="fr-CA" sz="2200" b="1" dirty="0">
                <a:latin typeface="Arial" panose="020B0604020202020204" pitchFamily="34" charset="0"/>
                <a:cs typeface="Arial" panose="020B0604020202020204" pitchFamily="34" charset="0"/>
              </a:rPr>
              <a:t>Introduction du scope 3 : "énergie grise" des matériaux de construction</a:t>
            </a:r>
            <a:endParaRPr lang="de-CH" dirty="0">
              <a:solidFill>
                <a:srgbClr val="FF0000"/>
              </a:solidFill>
            </a:endParaRPr>
          </a:p>
        </p:txBody>
      </p:sp>
      <p:sp>
        <p:nvSpPr>
          <p:cNvPr id="6" name="Textplatzhalter 5">
            <a:extLst>
              <a:ext uri="{FF2B5EF4-FFF2-40B4-BE49-F238E27FC236}">
                <a16:creationId xmlns:a16="http://schemas.microsoft.com/office/drawing/2014/main" id="{5F075D51-BC06-5EAB-0F1E-186594A2D46C}"/>
              </a:ext>
            </a:extLst>
          </p:cNvPr>
          <p:cNvSpPr>
            <a:spLocks noGrp="1"/>
          </p:cNvSpPr>
          <p:nvPr>
            <p:ph type="body" sz="quarter" idx="11"/>
          </p:nvPr>
        </p:nvSpPr>
        <p:spPr/>
        <p:txBody>
          <a:bodyPr/>
          <a:lstStyle/>
          <a:p>
            <a:r>
              <a:rPr lang="de-CH" dirty="0" err="1"/>
              <a:t>Nouveautés</a:t>
            </a:r>
            <a:endParaRPr lang="de-CH" dirty="0"/>
          </a:p>
        </p:txBody>
      </p:sp>
      <p:sp>
        <p:nvSpPr>
          <p:cNvPr id="5" name="Textplatzhalter 7">
            <a:extLst>
              <a:ext uri="{FF2B5EF4-FFF2-40B4-BE49-F238E27FC236}">
                <a16:creationId xmlns:a16="http://schemas.microsoft.com/office/drawing/2014/main" id="{11C48329-D284-98D6-420D-9FDE0A1699DD}"/>
              </a:ext>
            </a:extLst>
          </p:cNvPr>
          <p:cNvSpPr>
            <a:spLocks noGrp="1"/>
          </p:cNvSpPr>
          <p:nvPr>
            <p:ph type="body" sz="quarter" idx="13"/>
          </p:nvPr>
        </p:nvSpPr>
        <p:spPr>
          <a:xfrm>
            <a:off x="719002" y="1577821"/>
            <a:ext cx="10752667" cy="4889568"/>
          </a:xfrm>
        </p:spPr>
        <p:txBody>
          <a:bodyPr/>
          <a:lstStyle/>
          <a:p>
            <a:pPr marL="285750" indent="-285750">
              <a:lnSpc>
                <a:spcPct val="120000"/>
              </a:lnSpc>
              <a:spcBef>
                <a:spcPts val="600"/>
              </a:spcBef>
              <a:spcAft>
                <a:spcPts val="600"/>
              </a:spcAft>
              <a:buFontTx/>
              <a:buChar char="-"/>
            </a:pPr>
            <a:r>
              <a:rPr lang="fr-CA" sz="1900" dirty="0">
                <a:sym typeface="Wingdings" panose="05000000000000000000" pitchFamily="2" charset="2"/>
              </a:rPr>
              <a:t>Ces émissions indirectes de Scope 3 sont importantes lors </a:t>
            </a:r>
            <a:r>
              <a:rPr lang="fr-CA" sz="1900" b="1" dirty="0">
                <a:sym typeface="Wingdings" panose="05000000000000000000" pitchFamily="2" charset="2"/>
              </a:rPr>
              <a:t>de la construction de nouveaux bâtiments et de la décision de démolir ou de rénover</a:t>
            </a:r>
            <a:r>
              <a:rPr lang="fr-CA" sz="1900" dirty="0">
                <a:sym typeface="Wingdings" panose="05000000000000000000" pitchFamily="2" charset="2"/>
              </a:rPr>
              <a:t>. Elles sont principalement générées lors de la fabrication (p. ex. du ciment), de la construction d'un bâtiment, de la rénovation et de la démolition.</a:t>
            </a:r>
            <a:endParaRPr lang="de-CH" sz="1900" dirty="0">
              <a:sym typeface="Wingdings" panose="05000000000000000000" pitchFamily="2" charset="2"/>
            </a:endParaRPr>
          </a:p>
          <a:p>
            <a:pPr marL="285750" indent="-285750">
              <a:lnSpc>
                <a:spcPct val="120000"/>
              </a:lnSpc>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Le modèle PACTA Scope 3 a été accompagné d'une </a:t>
            </a:r>
            <a:r>
              <a:rPr lang="fr-CA" sz="1900" b="1" dirty="0">
                <a:latin typeface="Arial" panose="020B0604020202020204" pitchFamily="34" charset="0"/>
                <a:cs typeface="Arial" panose="020B0604020202020204" pitchFamily="34" charset="0"/>
                <a:sym typeface="Wingdings" panose="05000000000000000000" pitchFamily="2" charset="2"/>
              </a:rPr>
              <a:t>étude de validation externe</a:t>
            </a:r>
            <a:r>
              <a:rPr lang="fr-CA" sz="1900" dirty="0">
                <a:latin typeface="Arial" panose="020B0604020202020204" pitchFamily="34" charset="0"/>
                <a:cs typeface="Arial" panose="020B0604020202020204" pitchFamily="34" charset="0"/>
                <a:sym typeface="Wingdings" panose="05000000000000000000" pitchFamily="2" charset="2"/>
              </a:rPr>
              <a:t> à l'IFZ de la HSLU (Fister et al., 2023). L'étude de validation atteste d'une bonne robustesse du modèle. Elle est publiée par l'OFEV</a:t>
            </a:r>
            <a:r>
              <a:rPr lang="de-CH" sz="1900" dirty="0">
                <a:sym typeface="Wingdings" panose="05000000000000000000" pitchFamily="2" charset="2"/>
              </a:rPr>
              <a:t>.</a:t>
            </a:r>
          </a:p>
          <a:p>
            <a:pPr marL="285750" indent="-285750">
              <a:lnSpc>
                <a:spcPct val="120000"/>
              </a:lnSpc>
              <a:spcBef>
                <a:spcPts val="600"/>
              </a:spcBef>
              <a:spcAft>
                <a:spcPts val="600"/>
              </a:spcAft>
              <a:buFontTx/>
              <a:buChar char="-"/>
            </a:pPr>
            <a:r>
              <a:rPr lang="de-CH" sz="1900" dirty="0">
                <a:sym typeface="Wingdings" panose="05000000000000000000" pitchFamily="2" charset="2"/>
              </a:rPr>
              <a:t>Base normative: SIA 2032 (2020) </a:t>
            </a:r>
            <a:r>
              <a:rPr lang="de-CH" sz="1900" dirty="0" err="1">
                <a:sym typeface="Wingdings" panose="05000000000000000000" pitchFamily="2" charset="2"/>
              </a:rPr>
              <a:t>écobilans</a:t>
            </a:r>
            <a:r>
              <a:rPr lang="de-DE" sz="1900" dirty="0">
                <a:sym typeface="Wingdings" panose="05000000000000000000" pitchFamily="2" charset="2"/>
              </a:rPr>
              <a:t> KBOB</a:t>
            </a:r>
          </a:p>
          <a:p>
            <a:pPr marL="285750" indent="-285750">
              <a:lnSpc>
                <a:spcPct val="120000"/>
              </a:lnSpc>
              <a:spcBef>
                <a:spcPts val="600"/>
              </a:spcBef>
              <a:spcAft>
                <a:spcPts val="600"/>
              </a:spcAft>
              <a:buFontTx/>
              <a:buChar char="-"/>
            </a:pPr>
            <a:r>
              <a:rPr lang="fr-CA" sz="1900" dirty="0">
                <a:sym typeface="Wingdings" panose="05000000000000000000" pitchFamily="2" charset="2"/>
              </a:rPr>
              <a:t>Remarque : les autres émissions du scope 3 (par ex. mobilité, services) ne sont pas prises en compte.</a:t>
            </a:r>
            <a:endParaRPr lang="de-CH" sz="1900" dirty="0"/>
          </a:p>
        </p:txBody>
      </p:sp>
      <p:sp>
        <p:nvSpPr>
          <p:cNvPr id="9" name="Textplatzhalter 9">
            <a:extLst>
              <a:ext uri="{FF2B5EF4-FFF2-40B4-BE49-F238E27FC236}">
                <a16:creationId xmlns:a16="http://schemas.microsoft.com/office/drawing/2014/main" id="{B2BCAE61-E60F-297D-2036-EF92AB023129}"/>
              </a:ext>
            </a:extLst>
          </p:cNvPr>
          <p:cNvSpPr txBox="1">
            <a:spLocks/>
          </p:cNvSpPr>
          <p:nvPr/>
        </p:nvSpPr>
        <p:spPr>
          <a:xfrm>
            <a:off x="719002" y="5517232"/>
            <a:ext cx="10752000" cy="1234915"/>
          </a:xfrm>
          <a:prstGeom prst="rect">
            <a:avLst/>
          </a:prstGeom>
          <a:solidFill>
            <a:srgbClr val="D2EBFF">
              <a:alpha val="50000"/>
            </a:srgbClr>
          </a:solidFill>
        </p:spPr>
        <p:txBody>
          <a:bodyPr vert="horz" lIns="288000" tIns="36000" rIns="288000" bIns="36000" rtlCol="0" anchor="ctr" anchorCtr="0">
            <a:noAutofit/>
          </a:bodyPr>
          <a:lstStyle>
            <a:lvl1pPr marL="0" indent="0" algn="l" defTabSz="360000" rtl="0" eaLnBrk="1" latinLnBrk="0" hangingPunct="1">
              <a:lnSpc>
                <a:spcPct val="120000"/>
              </a:lnSpc>
              <a:spcBef>
                <a:spcPts val="0"/>
              </a:spcBef>
              <a:buFontTx/>
              <a:buNone/>
              <a:defRPr sz="1600" b="1"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fr-CA" sz="16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Le module </a:t>
            </a:r>
            <a:r>
              <a:rPr kumimoji="0" lang="fr-CA" sz="16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Scope 3</a:t>
            </a:r>
            <a:r>
              <a:rPr kumimoji="0" lang="fr-CA" sz="16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permet d'obtenir les </a:t>
            </a:r>
            <a:r>
              <a:rPr kumimoji="0" lang="fr-CA" sz="16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premières informations sur l'énergie grise</a:t>
            </a:r>
            <a:r>
              <a:rPr kumimoji="0" lang="fr-CA" sz="16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des bâtiments. Il est ainsi possible de faire des déclarations indicatives sur le reste non amorti à la date de référence et sur les scénarios d'évolution. Attention : les émissions du scope 3 </a:t>
            </a:r>
            <a:r>
              <a:rPr kumimoji="0" lang="fr-CA" sz="16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ne peuvent pas</a:t>
            </a:r>
            <a:r>
              <a:rPr kumimoji="0" lang="fr-CA" sz="16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être directement ajoutées aux émissions des scopes 1 et 2 !</a:t>
            </a:r>
            <a:endParaRPr kumimoji="0" lang="de-DE"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880484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747C9-79E8-489E-5314-BED1C73E8467}"/>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2C838F11-4252-803F-6B70-0FB9C2E7B75C}"/>
              </a:ext>
            </a:extLst>
          </p:cNvPr>
          <p:cNvSpPr>
            <a:spLocks noGrp="1"/>
          </p:cNvSpPr>
          <p:nvPr>
            <p:ph type="body" sz="quarter" idx="13"/>
          </p:nvPr>
        </p:nvSpPr>
        <p:spPr/>
        <p:txBody>
          <a:bodyPr/>
          <a:lstStyle/>
          <a:p>
            <a:pPr>
              <a:spcBef>
                <a:spcPts val="600"/>
              </a:spcBef>
              <a:spcAft>
                <a:spcPts val="600"/>
              </a:spcAft>
            </a:pPr>
            <a:r>
              <a:rPr lang="fr-FR" sz="1900" dirty="0">
                <a:sym typeface="Wingdings" panose="05000000000000000000" pitchFamily="2" charset="2"/>
              </a:rPr>
              <a:t>Le test climatique 2026 comporte les nouveautés suivantes</a:t>
            </a:r>
            <a:r>
              <a:rPr lang="de-DE" sz="1900" dirty="0">
                <a:sym typeface="Wingdings" panose="05000000000000000000" pitchFamily="2" charset="2"/>
              </a:rPr>
              <a:t>:</a:t>
            </a:r>
            <a:endParaRPr lang="de-CH" sz="1900" dirty="0">
              <a:sym typeface="Wingdings" panose="05000000000000000000" pitchFamily="2" charset="2"/>
            </a:endParaRPr>
          </a:p>
          <a:p>
            <a:pPr marL="285750" indent="-285750">
              <a:spcBef>
                <a:spcPts val="600"/>
              </a:spcBef>
              <a:spcAft>
                <a:spcPts val="600"/>
              </a:spcAft>
              <a:buFontTx/>
              <a:buChar char="-"/>
            </a:pPr>
            <a:r>
              <a:rPr lang="fr-FR" sz="1900" dirty="0">
                <a:sym typeface="Wingdings" panose="05000000000000000000" pitchFamily="2" charset="2"/>
              </a:rPr>
              <a:t>La </a:t>
            </a:r>
            <a:r>
              <a:rPr lang="fr-FR" sz="1900" b="1" dirty="0">
                <a:sym typeface="Wingdings" panose="05000000000000000000" pitchFamily="2" charset="2"/>
              </a:rPr>
              <a:t>validation améliorée </a:t>
            </a:r>
            <a:r>
              <a:rPr lang="fr-FR" sz="1900" dirty="0">
                <a:sym typeface="Wingdings" panose="05000000000000000000" pitchFamily="2" charset="2"/>
              </a:rPr>
              <a:t>des données dans le modèle de saisie aide encore davantage les participants à saisir correctement les données du portfolio</a:t>
            </a:r>
            <a:r>
              <a:rPr lang="de-CH" sz="1900" dirty="0">
                <a:sym typeface="Wingdings" panose="05000000000000000000" pitchFamily="2" charset="2"/>
              </a:rPr>
              <a:t>.</a:t>
            </a:r>
          </a:p>
          <a:p>
            <a:pPr marL="285750" indent="-285750">
              <a:spcBef>
                <a:spcPts val="600"/>
              </a:spcBef>
              <a:spcAft>
                <a:spcPts val="600"/>
              </a:spcAft>
              <a:buFontTx/>
              <a:buChar char="-"/>
            </a:pPr>
            <a:r>
              <a:rPr lang="de-CH" sz="1900" dirty="0">
                <a:sym typeface="Wingdings" panose="05000000000000000000" pitchFamily="2" charset="2"/>
              </a:rPr>
              <a:t>Pour </a:t>
            </a:r>
            <a:r>
              <a:rPr lang="de-CH" sz="1900" b="1" dirty="0" err="1">
                <a:sym typeface="Wingdings" panose="05000000000000000000" pitchFamily="2" charset="2"/>
              </a:rPr>
              <a:t>les</a:t>
            </a:r>
            <a:r>
              <a:rPr lang="de-CH" sz="1900" b="1" dirty="0">
                <a:sym typeface="Wingdings" panose="05000000000000000000" pitchFamily="2" charset="2"/>
              </a:rPr>
              <a:t> </a:t>
            </a:r>
            <a:r>
              <a:rPr lang="de-CH" sz="1900" b="1" dirty="0" err="1">
                <a:sym typeface="Wingdings" panose="05000000000000000000" pitchFamily="2" charset="2"/>
              </a:rPr>
              <a:t>propriétés</a:t>
            </a:r>
            <a:r>
              <a:rPr lang="de-CH" sz="1900" b="1" dirty="0">
                <a:sym typeface="Wingdings" panose="05000000000000000000" pitchFamily="2" charset="2"/>
              </a:rPr>
              <a:t> par </a:t>
            </a:r>
            <a:r>
              <a:rPr lang="de-CH" sz="1900" b="1" dirty="0" err="1">
                <a:sym typeface="Wingdings" panose="05000000000000000000" pitchFamily="2" charset="2"/>
              </a:rPr>
              <a:t>étages</a:t>
            </a:r>
            <a:r>
              <a:rPr lang="de-CH" sz="1900" b="1" dirty="0">
                <a:sym typeface="Wingdings" panose="05000000000000000000" pitchFamily="2" charset="2"/>
              </a:rPr>
              <a:t> (PPE) </a:t>
            </a:r>
            <a:r>
              <a:rPr lang="de-CH" sz="1900" b="1" dirty="0" err="1">
                <a:sym typeface="Wingdings" panose="05000000000000000000" pitchFamily="2" charset="2"/>
              </a:rPr>
              <a:t>dans</a:t>
            </a:r>
            <a:r>
              <a:rPr lang="de-CH" sz="1900" b="1" dirty="0">
                <a:sym typeface="Wingdings" panose="05000000000000000000" pitchFamily="2" charset="2"/>
              </a:rPr>
              <a:t> </a:t>
            </a:r>
            <a:r>
              <a:rPr lang="de-CH" sz="1900" b="1" dirty="0" err="1">
                <a:sym typeface="Wingdings" panose="05000000000000000000" pitchFamily="2" charset="2"/>
              </a:rPr>
              <a:t>les</a:t>
            </a:r>
            <a:r>
              <a:rPr lang="de-CH" sz="1900" b="1" dirty="0">
                <a:sym typeface="Wingdings" panose="05000000000000000000" pitchFamily="2" charset="2"/>
              </a:rPr>
              <a:t> </a:t>
            </a:r>
            <a:r>
              <a:rPr lang="de-CH" sz="1900" b="1" dirty="0" err="1">
                <a:sym typeface="Wingdings" panose="05000000000000000000" pitchFamily="2" charset="2"/>
              </a:rPr>
              <a:t>portefeuilles</a:t>
            </a:r>
            <a:r>
              <a:rPr lang="de-CH" sz="1900" b="1" dirty="0">
                <a:sym typeface="Wingdings" panose="05000000000000000000" pitchFamily="2" charset="2"/>
              </a:rPr>
              <a:t> </a:t>
            </a:r>
            <a:r>
              <a:rPr lang="de-CH" sz="1900" b="1" dirty="0" err="1">
                <a:sym typeface="Wingdings" panose="05000000000000000000" pitchFamily="2" charset="2"/>
              </a:rPr>
              <a:t>hypothécaires</a:t>
            </a:r>
            <a:r>
              <a:rPr lang="de-CH" sz="1900" dirty="0">
                <a:sym typeface="Wingdings" panose="05000000000000000000" pitchFamily="2" charset="2"/>
              </a:rPr>
              <a:t>, au </a:t>
            </a:r>
            <a:r>
              <a:rPr lang="de-CH" sz="1900" dirty="0" err="1">
                <a:sym typeface="Wingdings" panose="05000000000000000000" pitchFamily="2" charset="2"/>
              </a:rPr>
              <a:t>lieu</a:t>
            </a:r>
            <a:r>
              <a:rPr lang="de-CH" sz="1900" dirty="0">
                <a:sym typeface="Wingdings" panose="05000000000000000000" pitchFamily="2" charset="2"/>
              </a:rPr>
              <a:t> de la </a:t>
            </a:r>
            <a:r>
              <a:rPr lang="de-CH" sz="1900" dirty="0" err="1">
                <a:sym typeface="Wingdings" panose="05000000000000000000" pitchFamily="2" charset="2"/>
              </a:rPr>
              <a:t>surface</a:t>
            </a:r>
            <a:r>
              <a:rPr lang="de-CH" sz="1900" dirty="0">
                <a:sym typeface="Wingdings" panose="05000000000000000000" pitchFamily="2" charset="2"/>
              </a:rPr>
              <a:t> </a:t>
            </a:r>
            <a:r>
              <a:rPr lang="de-CH" sz="1900" dirty="0" err="1">
                <a:sym typeface="Wingdings" panose="05000000000000000000" pitchFamily="2" charset="2"/>
              </a:rPr>
              <a:t>utile</a:t>
            </a:r>
            <a:r>
              <a:rPr lang="de-CH" sz="1900" dirty="0">
                <a:sym typeface="Wingdings" panose="05000000000000000000" pitchFamily="2" charset="2"/>
              </a:rPr>
              <a:t> </a:t>
            </a:r>
            <a:r>
              <a:rPr lang="de-CH" sz="1900" dirty="0" err="1">
                <a:sym typeface="Wingdings" panose="05000000000000000000" pitchFamily="2" charset="2"/>
              </a:rPr>
              <a:t>principale</a:t>
            </a:r>
            <a:r>
              <a:rPr lang="de-CH" sz="1900" dirty="0">
                <a:sym typeface="Wingdings" panose="05000000000000000000" pitchFamily="2" charset="2"/>
              </a:rPr>
              <a:t> (SUP) de la PPE, </a:t>
            </a:r>
            <a:r>
              <a:rPr lang="de-CH" sz="1900" dirty="0" err="1">
                <a:sym typeface="Wingdings" panose="05000000000000000000" pitchFamily="2" charset="2"/>
              </a:rPr>
              <a:t>une</a:t>
            </a:r>
            <a:r>
              <a:rPr lang="de-CH" sz="1900" dirty="0">
                <a:sym typeface="Wingdings" panose="05000000000000000000" pitchFamily="2" charset="2"/>
              </a:rPr>
              <a:t> </a:t>
            </a:r>
            <a:r>
              <a:rPr lang="de-CH" sz="1900" b="1" dirty="0" err="1">
                <a:sym typeface="Wingdings" panose="05000000000000000000" pitchFamily="2" charset="2"/>
              </a:rPr>
              <a:t>quote</a:t>
            </a:r>
            <a:r>
              <a:rPr lang="de-CH" sz="1900" b="1" dirty="0">
                <a:sym typeface="Wingdings" panose="05000000000000000000" pitchFamily="2" charset="2"/>
              </a:rPr>
              <a:t>-part de </a:t>
            </a:r>
            <a:r>
              <a:rPr lang="de-CH" sz="1900" b="1" dirty="0" err="1">
                <a:sym typeface="Wingdings" panose="05000000000000000000" pitchFamily="2" charset="2"/>
              </a:rPr>
              <a:t>valeur</a:t>
            </a:r>
            <a:r>
              <a:rPr lang="de-CH" sz="1900" b="1" dirty="0">
                <a:sym typeface="Wingdings" panose="05000000000000000000" pitchFamily="2" charset="2"/>
              </a:rPr>
              <a:t> </a:t>
            </a:r>
            <a:r>
              <a:rPr lang="de-CH" sz="1900" b="1" dirty="0" err="1">
                <a:sym typeface="Wingdings" panose="05000000000000000000" pitchFamily="2" charset="2"/>
              </a:rPr>
              <a:t>peut</a:t>
            </a:r>
            <a:r>
              <a:rPr lang="de-CH" sz="1900" b="1" dirty="0">
                <a:sym typeface="Wingdings" panose="05000000000000000000" pitchFamily="2" charset="2"/>
              </a:rPr>
              <a:t> </a:t>
            </a:r>
            <a:r>
              <a:rPr lang="de-CH" sz="1900" b="1" dirty="0" err="1">
                <a:sym typeface="Wingdings" panose="05000000000000000000" pitchFamily="2" charset="2"/>
              </a:rPr>
              <a:t>être</a:t>
            </a:r>
            <a:r>
              <a:rPr lang="de-CH" sz="1900" b="1" dirty="0">
                <a:sym typeface="Wingdings" panose="05000000000000000000" pitchFamily="2" charset="2"/>
              </a:rPr>
              <a:t> </a:t>
            </a:r>
            <a:r>
              <a:rPr lang="de-CH" sz="1900" b="1" dirty="0" err="1">
                <a:sym typeface="Wingdings" panose="05000000000000000000" pitchFamily="2" charset="2"/>
              </a:rPr>
              <a:t>saisie</a:t>
            </a:r>
            <a:r>
              <a:rPr lang="de-CH" sz="1900" b="1" dirty="0">
                <a:sym typeface="Wingdings" panose="05000000000000000000" pitchFamily="2" charset="2"/>
              </a:rPr>
              <a:t> </a:t>
            </a:r>
            <a:r>
              <a:rPr lang="de-CH" sz="1900" dirty="0">
                <a:sym typeface="Wingdings" panose="05000000000000000000" pitchFamily="2" charset="2"/>
              </a:rPr>
              <a:t>si la SUP </a:t>
            </a:r>
            <a:r>
              <a:rPr lang="de-CH" sz="1900" dirty="0" err="1">
                <a:sym typeface="Wingdings" panose="05000000000000000000" pitchFamily="2" charset="2"/>
              </a:rPr>
              <a:t>n'est</a:t>
            </a:r>
            <a:r>
              <a:rPr lang="de-CH" sz="1900" dirty="0">
                <a:sym typeface="Wingdings" panose="05000000000000000000" pitchFamily="2" charset="2"/>
              </a:rPr>
              <a:t> </a:t>
            </a:r>
            <a:r>
              <a:rPr lang="de-CH" sz="1900" dirty="0" err="1">
                <a:sym typeface="Wingdings" panose="05000000000000000000" pitchFamily="2" charset="2"/>
              </a:rPr>
              <a:t>pas</a:t>
            </a:r>
            <a:r>
              <a:rPr lang="de-CH" sz="1900" dirty="0">
                <a:sym typeface="Wingdings" panose="05000000000000000000" pitchFamily="2" charset="2"/>
              </a:rPr>
              <a:t> </a:t>
            </a:r>
            <a:r>
              <a:rPr lang="de-CH" sz="1900" dirty="0" err="1">
                <a:sym typeface="Wingdings" panose="05000000000000000000" pitchFamily="2" charset="2"/>
              </a:rPr>
              <a:t>connue</a:t>
            </a:r>
            <a:r>
              <a:rPr lang="de-CH" sz="1900" dirty="0">
                <a:sym typeface="Wingdings" panose="05000000000000000000" pitchFamily="2" charset="2"/>
              </a:rPr>
              <a:t>.</a:t>
            </a:r>
            <a:endParaRPr lang="de-DE" sz="1900" dirty="0">
              <a:sym typeface="Wingdings" panose="05000000000000000000" pitchFamily="2" charset="2"/>
            </a:endParaRPr>
          </a:p>
          <a:p>
            <a:pPr marL="285750" indent="-285750">
              <a:spcBef>
                <a:spcPts val="600"/>
              </a:spcBef>
              <a:spcAft>
                <a:spcPts val="600"/>
              </a:spcAft>
              <a:buFontTx/>
              <a:buChar char="-"/>
            </a:pPr>
            <a:endParaRPr lang="de-DE" sz="1900" dirty="0">
              <a:sym typeface="Wingdings" panose="05000000000000000000" pitchFamily="2" charset="2"/>
            </a:endParaRPr>
          </a:p>
          <a:p>
            <a:pPr>
              <a:spcBef>
                <a:spcPts val="600"/>
              </a:spcBef>
              <a:spcAft>
                <a:spcPts val="600"/>
              </a:spcAft>
            </a:pPr>
            <a:endParaRPr lang="de-DE" sz="1900" dirty="0">
              <a:sym typeface="Wingdings" panose="05000000000000000000" pitchFamily="2" charset="2"/>
            </a:endParaRPr>
          </a:p>
        </p:txBody>
      </p:sp>
      <p:sp>
        <p:nvSpPr>
          <p:cNvPr id="7" name="Textplatzhalter 6">
            <a:extLst>
              <a:ext uri="{FF2B5EF4-FFF2-40B4-BE49-F238E27FC236}">
                <a16:creationId xmlns:a16="http://schemas.microsoft.com/office/drawing/2014/main" id="{B7D29448-C28B-D1A3-783E-E98004F71EFD}"/>
              </a:ext>
            </a:extLst>
          </p:cNvPr>
          <p:cNvSpPr>
            <a:spLocks noGrp="1"/>
          </p:cNvSpPr>
          <p:nvPr>
            <p:ph type="body" sz="quarter" idx="12"/>
          </p:nvPr>
        </p:nvSpPr>
        <p:spPr/>
        <p:txBody>
          <a:bodyPr/>
          <a:lstStyle/>
          <a:p>
            <a:r>
              <a:rPr lang="de-CH" dirty="0" err="1"/>
              <a:t>Nouveautés</a:t>
            </a:r>
            <a:r>
              <a:rPr lang="de-CH" dirty="0"/>
              <a:t> du </a:t>
            </a:r>
            <a:r>
              <a:rPr lang="de-CH" dirty="0" err="1"/>
              <a:t>test</a:t>
            </a:r>
            <a:r>
              <a:rPr lang="de-CH" dirty="0"/>
              <a:t> </a:t>
            </a:r>
            <a:r>
              <a:rPr lang="de-CH" dirty="0" err="1"/>
              <a:t>climatique</a:t>
            </a:r>
            <a:r>
              <a:rPr lang="de-CH" dirty="0"/>
              <a:t> 2026</a:t>
            </a:r>
          </a:p>
        </p:txBody>
      </p:sp>
      <p:sp>
        <p:nvSpPr>
          <p:cNvPr id="6" name="Textplatzhalter 5">
            <a:extLst>
              <a:ext uri="{FF2B5EF4-FFF2-40B4-BE49-F238E27FC236}">
                <a16:creationId xmlns:a16="http://schemas.microsoft.com/office/drawing/2014/main" id="{2617F813-1DDB-AA63-D439-F74670D52FBC}"/>
              </a:ext>
            </a:extLst>
          </p:cNvPr>
          <p:cNvSpPr>
            <a:spLocks noGrp="1"/>
          </p:cNvSpPr>
          <p:nvPr>
            <p:ph type="body" sz="quarter" idx="11"/>
          </p:nvPr>
        </p:nvSpPr>
        <p:spPr/>
        <p:txBody>
          <a:bodyPr/>
          <a:lstStyle/>
          <a:p>
            <a:r>
              <a:rPr lang="de-CH" dirty="0" err="1"/>
              <a:t>Nouveautés</a:t>
            </a:r>
            <a:endParaRPr lang="de-CH" dirty="0"/>
          </a:p>
        </p:txBody>
      </p:sp>
    </p:spTree>
    <p:extLst>
      <p:ext uri="{BB962C8B-B14F-4D97-AF65-F5344CB8AC3E}">
        <p14:creationId xmlns:p14="http://schemas.microsoft.com/office/powerpoint/2010/main" val="764969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C4498-2D3D-BBE0-EEF6-EF4E7D80645A}"/>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EFE849FD-EB5C-BCB8-C28B-DD97AEF52EE0}"/>
              </a:ext>
            </a:extLst>
          </p:cNvPr>
          <p:cNvSpPr>
            <a:spLocks noGrp="1"/>
          </p:cNvSpPr>
          <p:nvPr>
            <p:ph type="body" sz="quarter" idx="13"/>
          </p:nvPr>
        </p:nvSpPr>
        <p:spPr>
          <a:xfrm>
            <a:off x="720000" y="1422513"/>
            <a:ext cx="10752667" cy="4535487"/>
          </a:xfrm>
        </p:spPr>
        <p:txBody>
          <a:bodyPr/>
          <a:lstStyle/>
          <a:p>
            <a:pPr>
              <a:spcBef>
                <a:spcPts val="600"/>
              </a:spcBef>
              <a:spcAft>
                <a:spcPts val="600"/>
              </a:spcAft>
            </a:pPr>
            <a:r>
              <a:rPr lang="fr-CA" sz="1900" dirty="0">
                <a:latin typeface="Arial" panose="020B0604020202020204" pitchFamily="34" charset="0"/>
                <a:cs typeface="Arial" panose="020B0604020202020204" pitchFamily="34" charset="0"/>
                <a:sym typeface="Wingdings" panose="05000000000000000000" pitchFamily="2" charset="2"/>
              </a:rPr>
              <a:t>Pour chaque bâtiment, les </a:t>
            </a:r>
            <a:r>
              <a:rPr lang="fr-CA" sz="1900" b="1" dirty="0">
                <a:latin typeface="Arial" panose="020B0604020202020204" pitchFamily="34" charset="0"/>
                <a:cs typeface="Arial" panose="020B0604020202020204" pitchFamily="34" charset="0"/>
                <a:sym typeface="Wingdings" panose="05000000000000000000" pitchFamily="2" charset="2"/>
              </a:rPr>
              <a:t>besoins énergétiques normalisés </a:t>
            </a:r>
            <a:r>
              <a:rPr lang="fr-CA" sz="1900" dirty="0">
                <a:latin typeface="Arial" panose="020B0604020202020204" pitchFamily="34" charset="0"/>
                <a:cs typeface="Arial" panose="020B0604020202020204" pitchFamily="34" charset="0"/>
                <a:sym typeface="Wingdings" panose="05000000000000000000" pitchFamily="2" charset="2"/>
              </a:rPr>
              <a:t>et </a:t>
            </a:r>
            <a:r>
              <a:rPr lang="fr-CA" sz="1900" b="1" dirty="0">
                <a:latin typeface="Arial" panose="020B0604020202020204" pitchFamily="34" charset="0"/>
                <a:cs typeface="Arial" panose="020B0604020202020204" pitchFamily="34" charset="0"/>
                <a:sym typeface="Wingdings" panose="05000000000000000000" pitchFamily="2" charset="2"/>
              </a:rPr>
              <a:t>les émissions de gaz à effet de serre</a:t>
            </a:r>
            <a:r>
              <a:rPr lang="fr-CA" sz="1900" dirty="0">
                <a:latin typeface="Arial" panose="020B0604020202020204" pitchFamily="34" charset="0"/>
                <a:cs typeface="Arial" panose="020B0604020202020204" pitchFamily="34" charset="0"/>
                <a:sym typeface="Wingdings" panose="05000000000000000000" pitchFamily="2" charset="2"/>
              </a:rPr>
              <a:t> (scope 1 et scope 2 séparés) sont calculés, ainsi que des indications sur l'énergie grise.</a:t>
            </a:r>
            <a:endParaRPr lang="de-CH" sz="19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spcBef>
                <a:spcPts val="600"/>
              </a:spcBef>
              <a:spcAft>
                <a:spcPts val="600"/>
              </a:spcAft>
              <a:buFontTx/>
              <a:buChar char="-"/>
            </a:pPr>
            <a:r>
              <a:rPr lang="fr-CA" sz="1900" dirty="0">
                <a:sym typeface="Wingdings" panose="05000000000000000000" pitchFamily="2" charset="2"/>
              </a:rPr>
              <a:t>Les caractéristiques suivantes sont </a:t>
            </a:r>
            <a:r>
              <a:rPr lang="fr-CA" sz="1900" b="1" dirty="0">
                <a:sym typeface="Wingdings" panose="05000000000000000000" pitchFamily="2" charset="2"/>
              </a:rPr>
              <a:t>obligatoires</a:t>
            </a:r>
            <a:r>
              <a:rPr lang="fr-CA" sz="1900" dirty="0">
                <a:sym typeface="Wingdings" panose="05000000000000000000" pitchFamily="2" charset="2"/>
              </a:rPr>
              <a:t> pour le calcul </a:t>
            </a:r>
            <a:r>
              <a:rPr lang="de-CH" sz="1900" dirty="0">
                <a:sym typeface="Wingdings" panose="05000000000000000000" pitchFamily="2" charset="2"/>
              </a:rPr>
              <a:t>:</a:t>
            </a:r>
          </a:p>
          <a:p>
            <a:pPr marL="465750" lvl="1" indent="-285750">
              <a:spcBef>
                <a:spcPts val="0"/>
              </a:spcBef>
              <a:buFontTx/>
              <a:buChar char="-"/>
            </a:pPr>
            <a:r>
              <a:rPr lang="fr-CA" sz="1900" dirty="0">
                <a:sym typeface="Wingdings" panose="05000000000000000000" pitchFamily="2" charset="2"/>
              </a:rPr>
              <a:t>Adresse ou EGID</a:t>
            </a:r>
          </a:p>
          <a:p>
            <a:pPr marL="465750" lvl="1" indent="-285750">
              <a:spcBef>
                <a:spcPts val="0"/>
              </a:spcBef>
              <a:buFontTx/>
              <a:buChar char="-"/>
            </a:pPr>
            <a:r>
              <a:rPr lang="fr-CA" sz="1900" dirty="0">
                <a:sym typeface="Wingdings" panose="05000000000000000000" pitchFamily="2" charset="2"/>
              </a:rPr>
              <a:t>Surface de référence énergétique</a:t>
            </a:r>
          </a:p>
          <a:p>
            <a:pPr marL="465750" lvl="1" indent="-285750">
              <a:spcBef>
                <a:spcPts val="0"/>
              </a:spcBef>
              <a:buFontTx/>
              <a:buChar char="-"/>
            </a:pPr>
            <a:r>
              <a:rPr lang="fr-CA" sz="1900" dirty="0">
                <a:sym typeface="Wingdings" panose="05000000000000000000" pitchFamily="2" charset="2"/>
              </a:rPr>
              <a:t>Nombre d'étages hors-sol</a:t>
            </a:r>
          </a:p>
          <a:p>
            <a:pPr marL="465750" lvl="1" indent="-285750">
              <a:spcBef>
                <a:spcPts val="0"/>
              </a:spcBef>
              <a:buFontTx/>
              <a:buChar char="-"/>
            </a:pPr>
            <a:r>
              <a:rPr lang="fr-CA" sz="1900" dirty="0">
                <a:sym typeface="Wingdings" panose="05000000000000000000" pitchFamily="2" charset="2"/>
              </a:rPr>
              <a:t>Utilisation principale</a:t>
            </a:r>
          </a:p>
          <a:p>
            <a:pPr marL="465750" lvl="1" indent="-285750">
              <a:spcBef>
                <a:spcPts val="0"/>
              </a:spcBef>
              <a:buFontTx/>
              <a:buChar char="-"/>
            </a:pPr>
            <a:r>
              <a:rPr lang="fr-CA" sz="1900" dirty="0">
                <a:sym typeface="Wingdings" panose="05000000000000000000" pitchFamily="2" charset="2"/>
              </a:rPr>
              <a:t>Source d'énergie principale pour la production de chaleur</a:t>
            </a:r>
            <a:endParaRPr lang="de-CH" sz="1900" b="1" dirty="0">
              <a:sym typeface="Wingdings" panose="05000000000000000000" pitchFamily="2" charset="2"/>
            </a:endParaRPr>
          </a:p>
          <a:p>
            <a:pPr marL="285750" indent="-285750">
              <a:spcBef>
                <a:spcPts val="600"/>
              </a:spcBef>
              <a:spcAft>
                <a:spcPts val="600"/>
              </a:spcAft>
              <a:buFontTx/>
              <a:buChar char="-"/>
            </a:pPr>
            <a:r>
              <a:rPr lang="fr-CA" sz="1900" b="1" dirty="0">
                <a:sym typeface="Wingdings" panose="05000000000000000000" pitchFamily="2" charset="2"/>
              </a:rPr>
              <a:t>Au minimum </a:t>
            </a:r>
            <a:r>
              <a:rPr lang="fr-CA" sz="1900" dirty="0">
                <a:sym typeface="Wingdings" panose="05000000000000000000" pitchFamily="2" charset="2"/>
              </a:rPr>
              <a:t>: indiquez une </a:t>
            </a:r>
            <a:r>
              <a:rPr lang="fr-CA" sz="1900" b="1" dirty="0">
                <a:sym typeface="Wingdings" panose="05000000000000000000" pitchFamily="2" charset="2"/>
              </a:rPr>
              <a:t>adresse géocodée exacte </a:t>
            </a:r>
            <a:r>
              <a:rPr lang="fr-CA" sz="1900" dirty="0">
                <a:sym typeface="Wingdings" panose="05000000000000000000" pitchFamily="2" charset="2"/>
              </a:rPr>
              <a:t>ou l'indication d'un </a:t>
            </a:r>
            <a:r>
              <a:rPr lang="fr-CA" sz="1900" b="1" dirty="0">
                <a:sym typeface="Wingdings" panose="05000000000000000000" pitchFamily="2" charset="2"/>
              </a:rPr>
              <a:t>identifiant fédéral de bâtiment (EGID) </a:t>
            </a:r>
            <a:r>
              <a:rPr lang="fr-CA" sz="1900" dirty="0">
                <a:sym typeface="Wingdings" panose="05000000000000000000" pitchFamily="2" charset="2"/>
              </a:rPr>
              <a:t>par bâtiment.</a:t>
            </a:r>
            <a:endParaRPr lang="de-CH" sz="1900" dirty="0">
              <a:sym typeface="Wingdings" panose="05000000000000000000" pitchFamily="2" charset="2"/>
            </a:endParaRPr>
          </a:p>
          <a:p>
            <a:pPr marL="285750" indent="-285750">
              <a:spcBef>
                <a:spcPts val="600"/>
              </a:spcBef>
              <a:spcAft>
                <a:spcPts val="600"/>
              </a:spcAft>
              <a:buFontTx/>
              <a:buChar char="-"/>
            </a:pPr>
            <a:r>
              <a:rPr lang="fr-CA" sz="1900" dirty="0">
                <a:sym typeface="Wingdings" panose="05000000000000000000" pitchFamily="2" charset="2"/>
              </a:rPr>
              <a:t>Les autres données peuvent être reprises du </a:t>
            </a:r>
            <a:r>
              <a:rPr lang="fr-CA" sz="1900" dirty="0" err="1">
                <a:sym typeface="Wingdings" panose="05000000000000000000" pitchFamily="2" charset="2"/>
              </a:rPr>
              <a:t>RegBL</a:t>
            </a:r>
            <a:r>
              <a:rPr lang="fr-CA" sz="1900" dirty="0">
                <a:sym typeface="Wingdings" panose="05000000000000000000" pitchFamily="2" charset="2"/>
              </a:rPr>
              <a:t>. </a:t>
            </a:r>
            <a:r>
              <a:rPr lang="fr-CA" sz="1900" b="1" dirty="0">
                <a:sym typeface="Wingdings" panose="05000000000000000000" pitchFamily="2" charset="2"/>
              </a:rPr>
              <a:t>Il est toutefois recommandé d'utiliser ses propres données vérifiées </a:t>
            </a:r>
            <a:r>
              <a:rPr lang="fr-CA" sz="1900" dirty="0">
                <a:sym typeface="Wingdings" panose="05000000000000000000" pitchFamily="2" charset="2"/>
              </a:rPr>
              <a:t>et de les mettre à jour dans le </a:t>
            </a:r>
            <a:r>
              <a:rPr lang="fr-CA" sz="1900" dirty="0" err="1">
                <a:sym typeface="Wingdings" panose="05000000000000000000" pitchFamily="2" charset="2"/>
              </a:rPr>
              <a:t>RegBL</a:t>
            </a:r>
            <a:r>
              <a:rPr lang="fr-CA" sz="1900" dirty="0">
                <a:sym typeface="Wingdings" panose="05000000000000000000" pitchFamily="2" charset="2"/>
              </a:rPr>
              <a:t>.</a:t>
            </a:r>
            <a:endParaRPr lang="de-CH" sz="1900" dirty="0">
              <a:sym typeface="Wingdings" panose="05000000000000000000" pitchFamily="2" charset="2"/>
            </a:endParaRPr>
          </a:p>
          <a:p>
            <a:pPr marL="285750" indent="-285750">
              <a:spcBef>
                <a:spcPts val="600"/>
              </a:spcBef>
              <a:spcAft>
                <a:spcPts val="600"/>
              </a:spcAft>
              <a:buFontTx/>
              <a:buChar char="-"/>
            </a:pPr>
            <a:endParaRPr lang="de-DE" sz="1900" dirty="0">
              <a:latin typeface="Arial" panose="020B0604020202020204" pitchFamily="34" charset="0"/>
              <a:cs typeface="Arial" panose="020B0604020202020204" pitchFamily="34" charset="0"/>
              <a:sym typeface="Wingdings" panose="05000000000000000000" pitchFamily="2" charset="2"/>
            </a:endParaRPr>
          </a:p>
        </p:txBody>
      </p:sp>
      <p:sp>
        <p:nvSpPr>
          <p:cNvPr id="7" name="Textplatzhalter 6">
            <a:extLst>
              <a:ext uri="{FF2B5EF4-FFF2-40B4-BE49-F238E27FC236}">
                <a16:creationId xmlns:a16="http://schemas.microsoft.com/office/drawing/2014/main" id="{43FE535A-FB52-FA85-F651-877FC24CB1AF}"/>
              </a:ext>
            </a:extLst>
          </p:cNvPr>
          <p:cNvSpPr>
            <a:spLocks noGrp="1"/>
          </p:cNvSpPr>
          <p:nvPr>
            <p:ph type="body" sz="quarter" idx="12"/>
          </p:nvPr>
        </p:nvSpPr>
        <p:spPr/>
        <p:txBody>
          <a:bodyPr/>
          <a:lstStyle/>
          <a:p>
            <a:r>
              <a:rPr lang="fr-CA" sz="2200" b="1" dirty="0">
                <a:solidFill>
                  <a:srgbClr val="032543"/>
                </a:solidFill>
                <a:latin typeface="Arial" panose="020B0604020202020204" pitchFamily="34" charset="0"/>
                <a:cs typeface="Arial" panose="020B0604020202020204" pitchFamily="34" charset="0"/>
              </a:rPr>
              <a:t>Données d'entrée obligatoires biens immobiliers et hypothèques</a:t>
            </a:r>
            <a:endParaRPr lang="de-CH" dirty="0">
              <a:solidFill>
                <a:srgbClr val="032543"/>
              </a:solidFill>
            </a:endParaRPr>
          </a:p>
        </p:txBody>
      </p:sp>
      <p:sp>
        <p:nvSpPr>
          <p:cNvPr id="6" name="Textplatzhalter 5">
            <a:extLst>
              <a:ext uri="{FF2B5EF4-FFF2-40B4-BE49-F238E27FC236}">
                <a16:creationId xmlns:a16="http://schemas.microsoft.com/office/drawing/2014/main" id="{7670F36B-BDD4-CB46-DD1D-6C6DF33A44AB}"/>
              </a:ext>
            </a:extLst>
          </p:cNvPr>
          <p:cNvSpPr>
            <a:spLocks noGrp="1"/>
          </p:cNvSpPr>
          <p:nvPr>
            <p:ph type="body" sz="quarter" idx="11"/>
          </p:nvPr>
        </p:nvSpPr>
        <p:spPr/>
        <p:txBody>
          <a:bodyPr/>
          <a:lstStyle/>
          <a:p>
            <a:r>
              <a:rPr lang="de-CH" dirty="0" err="1"/>
              <a:t>Méthode</a:t>
            </a:r>
            <a:endParaRPr lang="de-CH" dirty="0"/>
          </a:p>
        </p:txBody>
      </p:sp>
    </p:spTree>
    <p:extLst>
      <p:ext uri="{BB962C8B-B14F-4D97-AF65-F5344CB8AC3E}">
        <p14:creationId xmlns:p14="http://schemas.microsoft.com/office/powerpoint/2010/main" val="3813454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717E9-8A7B-DC5F-9CB0-DCD8F7308666}"/>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1490FE45-C4AC-E33F-D775-99CDAD994564}"/>
              </a:ext>
            </a:extLst>
          </p:cNvPr>
          <p:cNvSpPr>
            <a:spLocks noGrp="1"/>
          </p:cNvSpPr>
          <p:nvPr>
            <p:ph type="body" sz="quarter" idx="13"/>
          </p:nvPr>
        </p:nvSpPr>
        <p:spPr>
          <a:xfrm>
            <a:off x="719666" y="1444021"/>
            <a:ext cx="10752667" cy="4535487"/>
          </a:xfrm>
        </p:spPr>
        <p:txBody>
          <a:bodyPr/>
          <a:lstStyle/>
          <a:p>
            <a:pPr>
              <a:lnSpc>
                <a:spcPct val="120000"/>
              </a:lnSpc>
              <a:spcBef>
                <a:spcPts val="600"/>
              </a:spcBef>
              <a:spcAft>
                <a:spcPts val="600"/>
              </a:spcAft>
            </a:pPr>
            <a:r>
              <a:rPr lang="fr-CA" sz="1900" dirty="0">
                <a:sym typeface="Wingdings" panose="05000000000000000000" pitchFamily="2" charset="2"/>
              </a:rPr>
              <a:t>Les informations suivantes sont </a:t>
            </a:r>
            <a:r>
              <a:rPr lang="fr-CA" sz="1900" b="1" dirty="0">
                <a:sym typeface="Wingdings" panose="05000000000000000000" pitchFamily="2" charset="2"/>
              </a:rPr>
              <a:t>facultatives pour les calculs de Scope 1 et 2</a:t>
            </a:r>
            <a:r>
              <a:rPr lang="fr-CA" sz="1900" dirty="0">
                <a:sym typeface="Wingdings" panose="05000000000000000000" pitchFamily="2" charset="2"/>
              </a:rPr>
              <a:t>, mais </a:t>
            </a:r>
            <a:r>
              <a:rPr lang="fr-CA" sz="1900" b="1" dirty="0">
                <a:sym typeface="Wingdings" panose="05000000000000000000" pitchFamily="2" charset="2"/>
              </a:rPr>
              <a:t>recommandées</a:t>
            </a:r>
            <a:r>
              <a:rPr lang="fr-CA" sz="1900" dirty="0">
                <a:sym typeface="Wingdings" panose="05000000000000000000" pitchFamily="2" charset="2"/>
              </a:rPr>
              <a:t> </a:t>
            </a:r>
            <a:r>
              <a:rPr lang="de-DE" sz="1900" b="1" dirty="0">
                <a:sym typeface="Wingdings" panose="05000000000000000000" pitchFamily="2" charset="2"/>
              </a:rPr>
              <a:t>:</a:t>
            </a:r>
          </a:p>
          <a:p>
            <a:pPr marL="465750" lvl="1" indent="-285750">
              <a:spcBef>
                <a:spcPts val="0"/>
              </a:spcBef>
              <a:spcAft>
                <a:spcPts val="600"/>
              </a:spcAft>
              <a:buFontTx/>
              <a:buChar char="-"/>
            </a:pPr>
            <a:r>
              <a:rPr lang="fr-FR" dirty="0">
                <a:sym typeface="Wingdings" panose="05000000000000000000" pitchFamily="2" charset="2"/>
              </a:rPr>
              <a:t>(pour les PPE dans le cadre de portefeuilles hypothécaires) : </a:t>
            </a:r>
            <a:r>
              <a:rPr lang="fr-FR" b="1" dirty="0">
                <a:sym typeface="Wingdings" panose="05000000000000000000" pitchFamily="2" charset="2"/>
              </a:rPr>
              <a:t>surface utile principale de la PPE</a:t>
            </a:r>
            <a:r>
              <a:rPr lang="fr-FR" dirty="0">
                <a:sym typeface="Wingdings" panose="05000000000000000000" pitchFamily="2" charset="2"/>
              </a:rPr>
              <a:t> ou </a:t>
            </a:r>
            <a:r>
              <a:rPr lang="fr-FR" b="1" dirty="0">
                <a:sym typeface="Wingdings" panose="05000000000000000000" pitchFamily="2" charset="2"/>
              </a:rPr>
              <a:t>quote-part</a:t>
            </a:r>
            <a:r>
              <a:rPr lang="fr-FR" dirty="0">
                <a:sym typeface="Wingdings" panose="05000000000000000000" pitchFamily="2" charset="2"/>
              </a:rPr>
              <a:t> de valeur </a:t>
            </a:r>
          </a:p>
          <a:p>
            <a:pPr marL="465750" lvl="1" indent="-285750">
              <a:spcBef>
                <a:spcPts val="0"/>
              </a:spcBef>
              <a:spcAft>
                <a:spcPts val="600"/>
              </a:spcAft>
              <a:buFontTx/>
              <a:buChar char="-"/>
            </a:pPr>
            <a:r>
              <a:rPr lang="fr-CA" dirty="0">
                <a:sym typeface="Wingdings" panose="05000000000000000000" pitchFamily="2" charset="2"/>
              </a:rPr>
              <a:t>Détails sur les </a:t>
            </a:r>
            <a:r>
              <a:rPr lang="fr-CA" b="1" dirty="0">
                <a:sym typeface="Wingdings" panose="05000000000000000000" pitchFamily="2" charset="2"/>
              </a:rPr>
              <a:t>années de rénovation </a:t>
            </a:r>
            <a:r>
              <a:rPr lang="fr-CA" dirty="0">
                <a:sym typeface="Wingdings" panose="05000000000000000000" pitchFamily="2" charset="2"/>
              </a:rPr>
              <a:t>du toit, des fenêtres, de la façade, de la dalle sous-sol.</a:t>
            </a:r>
          </a:p>
          <a:p>
            <a:pPr marL="465750" lvl="1" indent="-285750">
              <a:spcBef>
                <a:spcPts val="0"/>
              </a:spcBef>
              <a:spcAft>
                <a:spcPts val="600"/>
              </a:spcAft>
              <a:buFontTx/>
              <a:buChar char="-"/>
            </a:pPr>
            <a:r>
              <a:rPr lang="fr-CA" b="1" dirty="0">
                <a:sym typeface="Wingdings" panose="05000000000000000000" pitchFamily="2" charset="2"/>
              </a:rPr>
              <a:t>Année d'installation </a:t>
            </a:r>
            <a:r>
              <a:rPr lang="fr-CA" dirty="0">
                <a:sym typeface="Wingdings" panose="05000000000000000000" pitchFamily="2" charset="2"/>
              </a:rPr>
              <a:t>du chauffage (pertinent pour les chauffages au mazout et au gaz)</a:t>
            </a:r>
          </a:p>
          <a:p>
            <a:pPr marL="465750" lvl="1" indent="-285750">
              <a:spcBef>
                <a:spcPts val="0"/>
              </a:spcBef>
              <a:spcAft>
                <a:spcPts val="600"/>
              </a:spcAft>
              <a:buFontTx/>
              <a:buChar char="-"/>
            </a:pPr>
            <a:r>
              <a:rPr lang="fr-CA" dirty="0">
                <a:sym typeface="Wingdings" panose="05000000000000000000" pitchFamily="2" charset="2"/>
              </a:rPr>
              <a:t>Existence d'un </a:t>
            </a:r>
            <a:r>
              <a:rPr lang="fr-CA" b="1" dirty="0">
                <a:sym typeface="Wingdings" panose="05000000000000000000" pitchFamily="2" charset="2"/>
              </a:rPr>
              <a:t>certificat énergétique </a:t>
            </a:r>
            <a:r>
              <a:rPr lang="fr-CA" dirty="0">
                <a:sym typeface="Wingdings" panose="05000000000000000000" pitchFamily="2" charset="2"/>
              </a:rPr>
              <a:t>(Minergie ou comparable)</a:t>
            </a:r>
          </a:p>
          <a:p>
            <a:pPr marL="465750" lvl="1" indent="-285750">
              <a:spcBef>
                <a:spcPts val="0"/>
              </a:spcBef>
              <a:spcAft>
                <a:spcPts val="600"/>
              </a:spcAft>
              <a:buFontTx/>
              <a:buChar char="-"/>
            </a:pPr>
            <a:r>
              <a:rPr lang="fr-CA" dirty="0">
                <a:sym typeface="Wingdings" panose="05000000000000000000" pitchFamily="2" charset="2"/>
              </a:rPr>
              <a:t>Détails sur l'</a:t>
            </a:r>
            <a:r>
              <a:rPr lang="fr-CA" b="1" dirty="0">
                <a:sym typeface="Wingdings" panose="05000000000000000000" pitchFamily="2" charset="2"/>
              </a:rPr>
              <a:t>installation photovoltaïque </a:t>
            </a:r>
            <a:r>
              <a:rPr lang="fr-CA" dirty="0">
                <a:sym typeface="Wingdings" panose="05000000000000000000" pitchFamily="2" charset="2"/>
              </a:rPr>
              <a:t>(puissance installée ou surface)</a:t>
            </a:r>
            <a:endParaRPr lang="de-CH" dirty="0">
              <a:sym typeface="Wingdings" panose="05000000000000000000" pitchFamily="2" charset="2"/>
            </a:endParaRPr>
          </a:p>
          <a:p>
            <a:pPr marL="285750" indent="-285750">
              <a:spcBef>
                <a:spcPts val="600"/>
              </a:spcBef>
              <a:spcAft>
                <a:spcPts val="600"/>
              </a:spcAft>
              <a:buFontTx/>
              <a:buChar char="-"/>
            </a:pPr>
            <a:r>
              <a:rPr lang="fr-CA" dirty="0">
                <a:sym typeface="Wingdings" panose="05000000000000000000" pitchFamily="2" charset="2"/>
              </a:rPr>
              <a:t>Si disponibles, des </a:t>
            </a:r>
            <a:r>
              <a:rPr lang="fr-CA" b="1" dirty="0">
                <a:sym typeface="Wingdings" panose="05000000000000000000" pitchFamily="2" charset="2"/>
              </a:rPr>
              <a:t>facteurs d'émission distincts </a:t>
            </a:r>
            <a:r>
              <a:rPr lang="fr-CA" dirty="0">
                <a:sym typeface="Wingdings" panose="05000000000000000000" pitchFamily="2" charset="2"/>
              </a:rPr>
              <a:t>peuvent être indiqués pour l'</a:t>
            </a:r>
            <a:r>
              <a:rPr lang="fr-CA" b="1" dirty="0">
                <a:sym typeface="Wingdings" panose="05000000000000000000" pitchFamily="2" charset="2"/>
              </a:rPr>
              <a:t>électricité et le chauffage à distance </a:t>
            </a:r>
            <a:r>
              <a:rPr lang="fr-CA" dirty="0">
                <a:sym typeface="Wingdings" panose="05000000000000000000" pitchFamily="2" charset="2"/>
              </a:rPr>
              <a:t>(scope 2).</a:t>
            </a:r>
            <a:endParaRPr lang="de-CH" dirty="0">
              <a:sym typeface="Wingdings" panose="05000000000000000000" pitchFamily="2" charset="2"/>
            </a:endParaRPr>
          </a:p>
          <a:p>
            <a:pPr marL="285750" indent="-285750">
              <a:spcBef>
                <a:spcPts val="600"/>
              </a:spcBef>
              <a:buFontTx/>
              <a:buChar char="-"/>
            </a:pPr>
            <a:r>
              <a:rPr lang="fr-CA" dirty="0">
                <a:sym typeface="Wingdings" panose="05000000000000000000" pitchFamily="2" charset="2"/>
              </a:rPr>
              <a:t>Pour le scope 3, les </a:t>
            </a:r>
            <a:r>
              <a:rPr lang="fr-CA" b="1" dirty="0">
                <a:sym typeface="Wingdings" panose="05000000000000000000" pitchFamily="2" charset="2"/>
              </a:rPr>
              <a:t>caractéristiques du bâtiment déjà mentionnées </a:t>
            </a:r>
            <a:r>
              <a:rPr lang="fr-CA" dirty="0">
                <a:sym typeface="Wingdings" panose="05000000000000000000" pitchFamily="2" charset="2"/>
              </a:rPr>
              <a:t>peuvent être utilisées. D'autres données optionnelles peuvent augmenter la pertinence, telles que </a:t>
            </a:r>
            <a:r>
              <a:rPr lang="de-CH" dirty="0">
                <a:sym typeface="Wingdings" panose="05000000000000000000" pitchFamily="2" charset="2"/>
              </a:rPr>
              <a:t>:</a:t>
            </a:r>
          </a:p>
          <a:p>
            <a:pPr marL="465750" lvl="1" indent="-285750">
              <a:spcBef>
                <a:spcPts val="0"/>
              </a:spcBef>
              <a:buFontTx/>
              <a:buChar char="-"/>
            </a:pPr>
            <a:r>
              <a:rPr lang="fr-CA" dirty="0">
                <a:sym typeface="Wingdings" panose="05000000000000000000" pitchFamily="2" charset="2"/>
              </a:rPr>
              <a:t>Nombre d'étages souterrains (hors garage souterrain)</a:t>
            </a:r>
          </a:p>
          <a:p>
            <a:pPr marL="465750" lvl="1" indent="-285750">
              <a:spcBef>
                <a:spcPts val="0"/>
              </a:spcBef>
              <a:buFontTx/>
              <a:buChar char="-"/>
            </a:pPr>
            <a:r>
              <a:rPr lang="fr-CA" dirty="0">
                <a:sym typeface="Wingdings" panose="05000000000000000000" pitchFamily="2" charset="2"/>
              </a:rPr>
              <a:t>Présence d'un garage souterrain</a:t>
            </a:r>
          </a:p>
          <a:p>
            <a:pPr marL="465750" lvl="1" indent="-285750">
              <a:spcBef>
                <a:spcPts val="0"/>
              </a:spcBef>
              <a:buFontTx/>
              <a:buChar char="-"/>
            </a:pPr>
            <a:r>
              <a:rPr lang="fr-CA" dirty="0">
                <a:sym typeface="Wingdings" panose="05000000000000000000" pitchFamily="2" charset="2"/>
              </a:rPr>
              <a:t>Type de fondation et de blindage des excavations</a:t>
            </a:r>
            <a:endParaRPr lang="de-DE" dirty="0">
              <a:sym typeface="Wingdings" panose="05000000000000000000" pitchFamily="2" charset="2"/>
            </a:endParaRPr>
          </a:p>
        </p:txBody>
      </p:sp>
      <p:sp>
        <p:nvSpPr>
          <p:cNvPr id="7" name="Textplatzhalter 6">
            <a:extLst>
              <a:ext uri="{FF2B5EF4-FFF2-40B4-BE49-F238E27FC236}">
                <a16:creationId xmlns:a16="http://schemas.microsoft.com/office/drawing/2014/main" id="{37DD4032-BEA2-1E57-6564-72F22D695CA8}"/>
              </a:ext>
            </a:extLst>
          </p:cNvPr>
          <p:cNvSpPr>
            <a:spLocks noGrp="1"/>
          </p:cNvSpPr>
          <p:nvPr>
            <p:ph type="body" sz="quarter" idx="12"/>
          </p:nvPr>
        </p:nvSpPr>
        <p:spPr/>
        <p:txBody>
          <a:bodyPr/>
          <a:lstStyle/>
          <a:p>
            <a:r>
              <a:rPr lang="fr-CH" sz="2200" b="1" dirty="0">
                <a:latin typeface="Arial" panose="020B0604020202020204" pitchFamily="34" charset="0"/>
                <a:cs typeface="Arial" panose="020B0604020202020204" pitchFamily="34" charset="0"/>
              </a:rPr>
              <a:t>Données d'entrée facultatives biens immobiliers et hypothèques</a:t>
            </a:r>
          </a:p>
        </p:txBody>
      </p:sp>
      <p:sp>
        <p:nvSpPr>
          <p:cNvPr id="6" name="Textplatzhalter 5">
            <a:extLst>
              <a:ext uri="{FF2B5EF4-FFF2-40B4-BE49-F238E27FC236}">
                <a16:creationId xmlns:a16="http://schemas.microsoft.com/office/drawing/2014/main" id="{E329ADCF-B9B0-8B47-4381-2D9233D80CFB}"/>
              </a:ext>
            </a:extLst>
          </p:cNvPr>
          <p:cNvSpPr>
            <a:spLocks noGrp="1"/>
          </p:cNvSpPr>
          <p:nvPr>
            <p:ph type="body" sz="quarter" idx="11"/>
          </p:nvPr>
        </p:nvSpPr>
        <p:spPr/>
        <p:txBody>
          <a:bodyPr/>
          <a:lstStyle/>
          <a:p>
            <a:r>
              <a:rPr lang="de-CH" dirty="0" err="1"/>
              <a:t>Méthode</a:t>
            </a:r>
            <a:endParaRPr lang="de-CH" dirty="0"/>
          </a:p>
        </p:txBody>
      </p:sp>
    </p:spTree>
    <p:extLst>
      <p:ext uri="{BB962C8B-B14F-4D97-AF65-F5344CB8AC3E}">
        <p14:creationId xmlns:p14="http://schemas.microsoft.com/office/powerpoint/2010/main" val="1895312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CC39D-9317-1ECB-19A8-A811F95DCEB4}"/>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27A0D6DE-EF5C-8B0A-6C63-067200573026}"/>
              </a:ext>
            </a:extLst>
          </p:cNvPr>
          <p:cNvSpPr>
            <a:spLocks noGrp="1"/>
          </p:cNvSpPr>
          <p:nvPr>
            <p:ph type="body" sz="quarter" idx="13"/>
          </p:nvPr>
        </p:nvSpPr>
        <p:spPr/>
        <p:txBody>
          <a:bodyPr/>
          <a:lstStyle/>
          <a:p>
            <a:pPr marL="285750" indent="-285750">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Inscription sur la plateforme Transition Monitor</a:t>
            </a:r>
            <a:br>
              <a:rPr lang="de-DE" sz="1900" dirty="0">
                <a:latin typeface="Arial" panose="020B0604020202020204" pitchFamily="34" charset="0"/>
                <a:cs typeface="Arial" panose="020B0604020202020204" pitchFamily="34" charset="0"/>
                <a:sym typeface="Wingdings" panose="05000000000000000000" pitchFamily="2" charset="2"/>
              </a:rPr>
            </a:br>
            <a:r>
              <a:rPr lang="de-DE" sz="1900" dirty="0">
                <a:sym typeface="Wingdings" panose="05000000000000000000" pitchFamily="2" charset="2"/>
                <a:hlinkClick r:id="rId3"/>
              </a:rPr>
              <a:t>https://platform.transitionmonitor.com/suisse/</a:t>
            </a:r>
            <a:endParaRPr lang="de-DE" sz="1900" b="1" dirty="0">
              <a:sym typeface="Wingdings" panose="05000000000000000000" pitchFamily="2" charset="2"/>
            </a:endParaRPr>
          </a:p>
          <a:p>
            <a:pPr marL="285750" indent="-285750">
              <a:lnSpc>
                <a:spcPct val="120000"/>
              </a:lnSpc>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En option : remplir la déclaration de confidentialité (NDA)</a:t>
            </a:r>
            <a:endParaRPr lang="de-DE" sz="1900" dirty="0">
              <a:latin typeface="Arial" panose="020B0604020202020204" pitchFamily="34" charset="0"/>
              <a:cs typeface="Arial" panose="020B0604020202020204" pitchFamily="34" charset="0"/>
              <a:sym typeface="Wingdings" panose="05000000000000000000" pitchFamily="2" charset="2"/>
            </a:endParaRPr>
          </a:p>
          <a:p>
            <a:pPr marL="285750" indent="-285750">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Télécharger le modèle de saisie (Excel) pour les portefeuilles immobiliers et hypothécaires sur </a:t>
            </a:r>
            <a:r>
              <a:rPr lang="de-DE" sz="1900" dirty="0">
                <a:latin typeface="Arial" panose="020B0604020202020204" pitchFamily="34" charset="0"/>
                <a:cs typeface="Arial" panose="020B0604020202020204" pitchFamily="34" charset="0"/>
                <a:sym typeface="Wingdings" panose="05000000000000000000" pitchFamily="2" charset="2"/>
                <a:hlinkClick r:id="rId4"/>
              </a:rPr>
              <a:t>https://www.bafu.admin.ch/test-climatique-pacta</a:t>
            </a:r>
            <a:r>
              <a:rPr lang="de-DE" sz="1900" dirty="0">
                <a:latin typeface="Arial" panose="020B0604020202020204" pitchFamily="34" charset="0"/>
                <a:cs typeface="Arial" panose="020B0604020202020204" pitchFamily="34" charset="0"/>
                <a:sym typeface="Wingdings" panose="05000000000000000000" pitchFamily="2" charset="2"/>
              </a:rPr>
              <a:t> </a:t>
            </a:r>
            <a:r>
              <a:rPr lang="de-DE" sz="1900" dirty="0">
                <a:sym typeface="Wingdings" panose="05000000000000000000" pitchFamily="2" charset="2"/>
              </a:rPr>
              <a:t>&gt;&gt; </a:t>
            </a:r>
            <a:r>
              <a:rPr lang="de-DE" sz="1900" dirty="0" err="1">
                <a:sym typeface="Wingdings" panose="05000000000000000000" pitchFamily="2" charset="2"/>
              </a:rPr>
              <a:t>Informations</a:t>
            </a:r>
            <a:r>
              <a:rPr lang="de-DE" sz="1900" dirty="0">
                <a:sym typeface="Wingdings" panose="05000000000000000000" pitchFamily="2" charset="2"/>
              </a:rPr>
              <a:t> </a:t>
            </a:r>
            <a:r>
              <a:rPr lang="de-DE" sz="1900" dirty="0" err="1">
                <a:sym typeface="Wingdings" panose="05000000000000000000" pitchFamily="2" charset="2"/>
              </a:rPr>
              <a:t>complémentaires</a:t>
            </a:r>
            <a:r>
              <a:rPr lang="de-DE" sz="1900" dirty="0">
                <a:sym typeface="Wingdings" panose="05000000000000000000" pitchFamily="2" charset="2"/>
              </a:rPr>
              <a:t> &gt;&gt; </a:t>
            </a:r>
            <a:r>
              <a:rPr lang="de-DE" sz="1900" dirty="0" err="1">
                <a:sym typeface="Wingdings" panose="05000000000000000000" pitchFamily="2" charset="2"/>
              </a:rPr>
              <a:t>Documents</a:t>
            </a:r>
            <a:endParaRPr lang="de-DE" sz="1900" dirty="0">
              <a:sym typeface="Wingdings" panose="05000000000000000000" pitchFamily="2" charset="2"/>
            </a:endParaRPr>
          </a:p>
          <a:p>
            <a:pPr marL="285750" indent="-285750">
              <a:lnSpc>
                <a:spcPct val="120000"/>
              </a:lnSpc>
              <a:spcBef>
                <a:spcPts val="600"/>
              </a:spcBef>
              <a:spcAft>
                <a:spcPts val="600"/>
              </a:spcAft>
              <a:buFontTx/>
              <a:buChar char="-"/>
            </a:pPr>
            <a:r>
              <a:rPr lang="fr-CA" sz="1900" b="1" dirty="0">
                <a:latin typeface="Arial" panose="020B0604020202020204" pitchFamily="34" charset="0"/>
                <a:cs typeface="Arial" panose="020B0604020202020204" pitchFamily="34" charset="0"/>
                <a:sym typeface="Wingdings" panose="05000000000000000000" pitchFamily="2" charset="2"/>
              </a:rPr>
              <a:t>Remplir le modèle de saisie selon les instructions dans Excel </a:t>
            </a:r>
            <a:r>
              <a:rPr lang="de-DE" sz="1900" dirty="0">
                <a:latin typeface="Arial" panose="020B0604020202020204" pitchFamily="34" charset="0"/>
                <a:cs typeface="Arial" panose="020B0604020202020204" pitchFamily="34" charset="0"/>
                <a:sym typeface="Wingdings" panose="05000000000000000000" pitchFamily="2" charset="2"/>
              </a:rPr>
              <a:t>: </a:t>
            </a:r>
            <a:r>
              <a:rPr lang="fr-CA" sz="1900" dirty="0">
                <a:latin typeface="Arial" panose="020B0604020202020204" pitchFamily="34" charset="0"/>
                <a:cs typeface="Arial" panose="020B0604020202020204" pitchFamily="34" charset="0"/>
                <a:sym typeface="Wingdings" panose="05000000000000000000" pitchFamily="2" charset="2"/>
              </a:rPr>
              <a:t>un modèle/fichier rempli par portefeuille</a:t>
            </a:r>
            <a:endParaRPr lang="de-DE" sz="1900" dirty="0">
              <a:sym typeface="Wingdings" panose="05000000000000000000" pitchFamily="2" charset="2"/>
            </a:endParaRPr>
          </a:p>
          <a:p>
            <a:pPr marL="285750" indent="-285750">
              <a:lnSpc>
                <a:spcPct val="120000"/>
              </a:lnSpc>
              <a:spcBef>
                <a:spcPts val="600"/>
              </a:spcBef>
              <a:spcAft>
                <a:spcPts val="600"/>
              </a:spcAft>
              <a:buFontTx/>
              <a:buChar char="-"/>
            </a:pPr>
            <a:r>
              <a:rPr lang="fr-CA" sz="1900" b="1" dirty="0">
                <a:latin typeface="Arial" panose="020B0604020202020204" pitchFamily="34" charset="0"/>
                <a:cs typeface="Arial" panose="020B0604020202020204" pitchFamily="34" charset="0"/>
                <a:sym typeface="Wingdings" panose="05000000000000000000" pitchFamily="2" charset="2"/>
              </a:rPr>
              <a:t>Transmission</a:t>
            </a:r>
            <a:r>
              <a:rPr lang="fr-CA" sz="1900" dirty="0">
                <a:latin typeface="Arial" panose="020B0604020202020204" pitchFamily="34" charset="0"/>
                <a:cs typeface="Arial" panose="020B0604020202020204" pitchFamily="34" charset="0"/>
                <a:sym typeface="Wingdings" panose="05000000000000000000" pitchFamily="2" charset="2"/>
              </a:rPr>
              <a:t> des modèles de saisie remplis (possibilité de soumettre plusieurs portefeuilles) directement à FPRE via le lien personnel sur la </a:t>
            </a:r>
            <a:r>
              <a:rPr lang="fr-CA" sz="1900" b="1" dirty="0">
                <a:latin typeface="Arial" panose="020B0604020202020204" pitchFamily="34" charset="0"/>
                <a:cs typeface="Arial" panose="020B0604020202020204" pitchFamily="34" charset="0"/>
                <a:sym typeface="Wingdings" panose="05000000000000000000" pitchFamily="2" charset="2"/>
              </a:rPr>
              <a:t>plateforme Transition Monitor</a:t>
            </a:r>
            <a:r>
              <a:rPr lang="de-DE" sz="1900" dirty="0">
                <a:sym typeface="Wingdings" panose="05000000000000000000" pitchFamily="2" charset="2"/>
              </a:rPr>
              <a:t>.</a:t>
            </a:r>
            <a:endParaRPr lang="de-DE" sz="1900" dirty="0">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Enregistrement et transmission des portfolios </a:t>
            </a:r>
            <a:r>
              <a:rPr lang="fr-CA" sz="1900" b="1" dirty="0">
                <a:latin typeface="Arial" panose="020B0604020202020204" pitchFamily="34" charset="0"/>
                <a:cs typeface="Arial" panose="020B0604020202020204" pitchFamily="34" charset="0"/>
                <a:sym typeface="Wingdings" panose="05000000000000000000" pitchFamily="2" charset="2"/>
              </a:rPr>
              <a:t>jusqu’au 23.08.2026 au plus tard !</a:t>
            </a:r>
            <a:endParaRPr lang="de-DE" sz="1900" b="1" dirty="0">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Remise des rapports de test individuels et publication du rapport général </a:t>
            </a:r>
            <a:r>
              <a:rPr lang="fr-CA" sz="1900" b="1" dirty="0">
                <a:sym typeface="Wingdings" panose="05000000000000000000" pitchFamily="2" charset="2"/>
              </a:rPr>
              <a:t>début </a:t>
            </a:r>
            <a:r>
              <a:rPr lang="fr-CA" sz="1900" b="1" dirty="0">
                <a:latin typeface="Arial" panose="020B0604020202020204" pitchFamily="34" charset="0"/>
                <a:cs typeface="Arial" panose="020B0604020202020204" pitchFamily="34" charset="0"/>
                <a:sym typeface="Wingdings" panose="05000000000000000000" pitchFamily="2" charset="2"/>
              </a:rPr>
              <a:t>2027</a:t>
            </a:r>
            <a:endParaRPr lang="de-DE" sz="1900" b="1" dirty="0">
              <a:latin typeface="Arial" panose="020B0604020202020204" pitchFamily="34" charset="0"/>
              <a:cs typeface="Arial" panose="020B0604020202020204" pitchFamily="34" charset="0"/>
              <a:sym typeface="Wingdings" panose="05000000000000000000" pitchFamily="2" charset="2"/>
            </a:endParaRPr>
          </a:p>
        </p:txBody>
      </p:sp>
      <p:sp>
        <p:nvSpPr>
          <p:cNvPr id="7" name="Textplatzhalter 6">
            <a:extLst>
              <a:ext uri="{FF2B5EF4-FFF2-40B4-BE49-F238E27FC236}">
                <a16:creationId xmlns:a16="http://schemas.microsoft.com/office/drawing/2014/main" id="{9AF9142A-F616-96A9-5193-8BA069CD60EF}"/>
              </a:ext>
            </a:extLst>
          </p:cNvPr>
          <p:cNvSpPr>
            <a:spLocks noGrp="1"/>
          </p:cNvSpPr>
          <p:nvPr>
            <p:ph type="body" sz="quarter" idx="12"/>
          </p:nvPr>
        </p:nvSpPr>
        <p:spPr/>
        <p:txBody>
          <a:bodyPr/>
          <a:lstStyle/>
          <a:p>
            <a:r>
              <a:rPr lang="fr-CA" sz="2200" b="1" dirty="0">
                <a:latin typeface="Arial" panose="020B0604020202020204" pitchFamily="34" charset="0"/>
                <a:cs typeface="Arial" panose="020B0604020202020204" pitchFamily="34" charset="0"/>
              </a:rPr>
              <a:t>Participation au test climatique module immobilier et hypothèques</a:t>
            </a:r>
            <a:endParaRPr lang="de-CH" dirty="0"/>
          </a:p>
        </p:txBody>
      </p:sp>
      <p:sp>
        <p:nvSpPr>
          <p:cNvPr id="6" name="Textplatzhalter 5">
            <a:extLst>
              <a:ext uri="{FF2B5EF4-FFF2-40B4-BE49-F238E27FC236}">
                <a16:creationId xmlns:a16="http://schemas.microsoft.com/office/drawing/2014/main" id="{D92C13D9-8EDE-C9FD-24E7-F2B52970F5C9}"/>
              </a:ext>
            </a:extLst>
          </p:cNvPr>
          <p:cNvSpPr>
            <a:spLocks noGrp="1"/>
          </p:cNvSpPr>
          <p:nvPr>
            <p:ph type="body" sz="quarter" idx="11"/>
          </p:nvPr>
        </p:nvSpPr>
        <p:spPr/>
        <p:txBody>
          <a:bodyPr/>
          <a:lstStyle/>
          <a:p>
            <a:r>
              <a:rPr lang="de-CH" dirty="0" err="1"/>
              <a:t>Participation</a:t>
            </a:r>
            <a:endParaRPr lang="de-CH" dirty="0"/>
          </a:p>
        </p:txBody>
      </p:sp>
    </p:spTree>
    <p:extLst>
      <p:ext uri="{BB962C8B-B14F-4D97-AF65-F5344CB8AC3E}">
        <p14:creationId xmlns:p14="http://schemas.microsoft.com/office/powerpoint/2010/main" val="1723788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8CD90-EFC5-BD5B-1189-A1DD246C70D4}"/>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0963D725-DF23-7104-DFC6-8782A60BD9F6}"/>
              </a:ext>
            </a:extLst>
          </p:cNvPr>
          <p:cNvSpPr>
            <a:spLocks noGrp="1"/>
          </p:cNvSpPr>
          <p:nvPr>
            <p:ph type="body" sz="quarter" idx="13"/>
          </p:nvPr>
        </p:nvSpPr>
        <p:spPr>
          <a:xfrm>
            <a:off x="719666" y="1628800"/>
            <a:ext cx="10752667" cy="4535487"/>
          </a:xfrm>
        </p:spPr>
        <p:txBody>
          <a:bodyPr/>
          <a:lstStyle/>
          <a:p>
            <a:pPr marL="285750" indent="-285750">
              <a:spcBef>
                <a:spcPts val="600"/>
              </a:spcBef>
              <a:spcAft>
                <a:spcPts val="600"/>
              </a:spcAft>
              <a:buFontTx/>
              <a:buChar char="-"/>
            </a:pPr>
            <a:r>
              <a:rPr lang="fr-FR" sz="1900" dirty="0">
                <a:sym typeface="Wingdings" panose="05000000000000000000" pitchFamily="2" charset="2"/>
              </a:rPr>
              <a:t>Les données de portefeuille transmises dans le module « Immobilier et hypothèques » sont traitées de manière </a:t>
            </a:r>
            <a:r>
              <a:rPr lang="fr-FR" sz="1900" b="1" dirty="0">
                <a:sym typeface="Wingdings" panose="05000000000000000000" pitchFamily="2" charset="2"/>
              </a:rPr>
              <a:t>confidentielle</a:t>
            </a:r>
            <a:r>
              <a:rPr lang="fr-FR" sz="1900" dirty="0">
                <a:sym typeface="Wingdings" panose="05000000000000000000" pitchFamily="2" charset="2"/>
              </a:rPr>
              <a:t> par FPRE. Theia Finance </a:t>
            </a:r>
            <a:r>
              <a:rPr lang="fr-FR" sz="1900" dirty="0" err="1">
                <a:sym typeface="Wingdings" panose="05000000000000000000" pitchFamily="2" charset="2"/>
              </a:rPr>
              <a:t>Labs</a:t>
            </a:r>
            <a:r>
              <a:rPr lang="fr-FR" sz="1900" dirty="0">
                <a:sym typeface="Wingdings" panose="05000000000000000000" pitchFamily="2" charset="2"/>
              </a:rPr>
              <a:t> et l'OFEV n'ont pas accès à ces données</a:t>
            </a:r>
            <a:r>
              <a:rPr lang="fr-CA" sz="1900" dirty="0">
                <a:latin typeface="Arial" panose="020B0604020202020204" pitchFamily="34" charset="0"/>
                <a:cs typeface="Arial" panose="020B0604020202020204" pitchFamily="34" charset="0"/>
                <a:sym typeface="Wingdings" panose="05000000000000000000" pitchFamily="2" charset="2"/>
              </a:rPr>
              <a:t>.</a:t>
            </a:r>
          </a:p>
          <a:p>
            <a:pPr marL="285750" indent="-285750">
              <a:spcBef>
                <a:spcPts val="600"/>
              </a:spcBef>
              <a:spcAft>
                <a:spcPts val="600"/>
              </a:spcAft>
              <a:buFontTx/>
              <a:buChar char="-"/>
            </a:pPr>
            <a:r>
              <a:rPr lang="fr-FR" sz="1900" dirty="0">
                <a:sym typeface="Wingdings" panose="05000000000000000000" pitchFamily="2" charset="2"/>
              </a:rPr>
              <a:t>FPRE dispose d'un système de gestion de la </a:t>
            </a:r>
            <a:r>
              <a:rPr lang="fr-FR" sz="1900" b="1" dirty="0">
                <a:sym typeface="Wingdings" panose="05000000000000000000" pitchFamily="2" charset="2"/>
              </a:rPr>
              <a:t>sécurité de l'information certifié ISO 27001</a:t>
            </a:r>
            <a:r>
              <a:rPr lang="fr-FR" sz="1900" dirty="0">
                <a:sym typeface="Wingdings" panose="05000000000000000000" pitchFamily="2" charset="2"/>
              </a:rPr>
              <a:t>.</a:t>
            </a:r>
          </a:p>
          <a:p>
            <a:pPr marL="285750" indent="-285750">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Lors de la soumission, les données de votre portefeuille sont directement transférées dans un </a:t>
            </a:r>
            <a:r>
              <a:rPr lang="de-CH" sz="1900" dirty="0" err="1">
                <a:sym typeface="Wingdings" panose="05000000000000000000" pitchFamily="2" charset="2"/>
                <a:hlinkClick r:id="rId3"/>
              </a:rPr>
              <a:t>centre</a:t>
            </a:r>
            <a:r>
              <a:rPr lang="de-CH" sz="1900" dirty="0">
                <a:sym typeface="Wingdings" panose="05000000000000000000" pitchFamily="2" charset="2"/>
                <a:hlinkClick r:id="rId3"/>
              </a:rPr>
              <a:t> de </a:t>
            </a:r>
            <a:r>
              <a:rPr lang="de-CH" sz="1900" dirty="0" err="1">
                <a:sym typeface="Wingdings" panose="05000000000000000000" pitchFamily="2" charset="2"/>
                <a:hlinkClick r:id="rId3"/>
              </a:rPr>
              <a:t>données</a:t>
            </a:r>
            <a:r>
              <a:rPr lang="de-CH" sz="1900" dirty="0">
                <a:sym typeface="Wingdings" panose="05000000000000000000" pitchFamily="2" charset="2"/>
                <a:hlinkClick r:id="rId3"/>
              </a:rPr>
              <a:t> </a:t>
            </a:r>
            <a:r>
              <a:rPr lang="de-CH" sz="1900" dirty="0" err="1">
                <a:sym typeface="Wingdings" panose="05000000000000000000" pitchFamily="2" charset="2"/>
                <a:hlinkClick r:id="rId3"/>
              </a:rPr>
              <a:t>conforme</a:t>
            </a:r>
            <a:r>
              <a:rPr lang="de-CH" sz="1900" dirty="0">
                <a:sym typeface="Wingdings" panose="05000000000000000000" pitchFamily="2" charset="2"/>
              </a:rPr>
              <a:t> </a:t>
            </a:r>
            <a:r>
              <a:rPr lang="fr-CA" sz="1900" b="1" dirty="0">
                <a:latin typeface="Arial" panose="020B0604020202020204" pitchFamily="34" charset="0"/>
                <a:cs typeface="Arial" panose="020B0604020202020204" pitchFamily="34" charset="0"/>
                <a:sym typeface="Wingdings" panose="05000000000000000000" pitchFamily="2" charset="2"/>
              </a:rPr>
              <a:t>à la </a:t>
            </a:r>
            <a:r>
              <a:rPr lang="fr-CA" sz="1900" b="1" dirty="0" err="1">
                <a:latin typeface="Arial" panose="020B0604020202020204" pitchFamily="34" charset="0"/>
                <a:cs typeface="Arial" panose="020B0604020202020204" pitchFamily="34" charset="0"/>
                <a:sym typeface="Wingdings" panose="05000000000000000000" pitchFamily="2" charset="2"/>
              </a:rPr>
              <a:t>Finma</a:t>
            </a:r>
            <a:r>
              <a:rPr lang="fr-CA" sz="1900" b="1" dirty="0">
                <a:latin typeface="Arial" panose="020B0604020202020204" pitchFamily="34" charset="0"/>
                <a:cs typeface="Arial" panose="020B0604020202020204" pitchFamily="34" charset="0"/>
                <a:sym typeface="Wingdings" panose="05000000000000000000" pitchFamily="2" charset="2"/>
              </a:rPr>
              <a:t> et situé en Suisse</a:t>
            </a:r>
            <a:r>
              <a:rPr lang="fr-CA" sz="1900" dirty="0">
                <a:latin typeface="Arial" panose="020B0604020202020204" pitchFamily="34" charset="0"/>
                <a:cs typeface="Arial" panose="020B0604020202020204" pitchFamily="34" charset="0"/>
                <a:sym typeface="Wingdings" panose="05000000000000000000" pitchFamily="2" charset="2"/>
              </a:rPr>
              <a:t>. L'accès est exclusivement réservé aux collaborateurs de FPRE autorisés à cet effet.</a:t>
            </a:r>
            <a:endParaRPr lang="de-CH" sz="1900" dirty="0">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spcBef>
                <a:spcPts val="600"/>
              </a:spcBef>
              <a:spcAft>
                <a:spcPts val="600"/>
              </a:spcAft>
              <a:buFontTx/>
              <a:buChar char="-"/>
            </a:pPr>
            <a:r>
              <a:rPr lang="fr-CA" sz="1900" dirty="0">
                <a:sym typeface="Wingdings" panose="05000000000000000000" pitchFamily="2" charset="2"/>
              </a:rPr>
              <a:t>Les données sont utilisées exclusivement pour l'analyse dans le cadre du test climatique PACTA 2026. </a:t>
            </a:r>
            <a:r>
              <a:rPr lang="fr-CA" sz="1900" b="1" dirty="0">
                <a:sym typeface="Wingdings" panose="05000000000000000000" pitchFamily="2" charset="2"/>
              </a:rPr>
              <a:t>A la fin du projet, les données seront effacées</a:t>
            </a:r>
            <a:r>
              <a:rPr lang="fr-CA" sz="1900" dirty="0">
                <a:sym typeface="Wingdings" panose="05000000000000000000" pitchFamily="2" charset="2"/>
              </a:rPr>
              <a:t>.</a:t>
            </a:r>
            <a:endParaRPr lang="de-CH" sz="1900" dirty="0">
              <a:latin typeface="Arial" panose="020B0604020202020204" pitchFamily="34" charset="0"/>
              <a:cs typeface="Arial" panose="020B0604020202020204" pitchFamily="34" charset="0"/>
              <a:sym typeface="Wingdings" panose="05000000000000000000" pitchFamily="2" charset="2"/>
            </a:endParaRPr>
          </a:p>
          <a:p>
            <a:pPr marL="285750" indent="-285750">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En option, des accords de confidentialité (NDA) pré-signés sont mis à la disposition des participants. Un </a:t>
            </a:r>
            <a:r>
              <a:rPr lang="fr-CA" sz="1900" b="1" dirty="0">
                <a:latin typeface="Arial" panose="020B0604020202020204" pitchFamily="34" charset="0"/>
                <a:cs typeface="Arial" panose="020B0604020202020204" pitchFamily="34" charset="0"/>
                <a:sym typeface="Wingdings" panose="05000000000000000000" pitchFamily="2" charset="2"/>
              </a:rPr>
              <a:t>NDA séparé est disponible pour les portefeuilles hypothécaires</a:t>
            </a:r>
            <a:r>
              <a:rPr lang="fr-CA" sz="1900" dirty="0">
                <a:latin typeface="Arial" panose="020B0604020202020204" pitchFamily="34" charset="0"/>
                <a:cs typeface="Arial" panose="020B0604020202020204" pitchFamily="34" charset="0"/>
                <a:sym typeface="Wingdings" panose="05000000000000000000" pitchFamily="2" charset="2"/>
              </a:rPr>
              <a:t>.</a:t>
            </a:r>
            <a:r>
              <a:rPr lang="de-CH" sz="1900" dirty="0">
                <a:latin typeface="Arial" panose="020B0604020202020204" pitchFamily="34" charset="0"/>
                <a:cs typeface="Arial" panose="020B0604020202020204" pitchFamily="34" charset="0"/>
                <a:sym typeface="Wingdings" panose="05000000000000000000" pitchFamily="2" charset="2"/>
              </a:rPr>
              <a:t> </a:t>
            </a:r>
            <a:r>
              <a:rPr lang="fr-CA" sz="1900" dirty="0">
                <a:latin typeface="Arial" panose="020B0604020202020204" pitchFamily="34" charset="0"/>
                <a:cs typeface="Arial" panose="020B0604020202020204" pitchFamily="34" charset="0"/>
                <a:sym typeface="Wingdings" panose="05000000000000000000" pitchFamily="2" charset="2"/>
              </a:rPr>
              <a:t>Vous trouverez la NDA sur le site web du </a:t>
            </a:r>
            <a:r>
              <a:rPr lang="fr-CA" sz="1900" b="1" dirty="0">
                <a:latin typeface="Arial" panose="020B0604020202020204" pitchFamily="34" charset="0"/>
                <a:cs typeface="Arial" panose="020B0604020202020204" pitchFamily="34" charset="0"/>
                <a:sym typeface="Wingdings" panose="05000000000000000000" pitchFamily="2" charset="2"/>
              </a:rPr>
              <a:t>Transition Monitor</a:t>
            </a:r>
            <a:r>
              <a:rPr lang="fr-CA" sz="1900" dirty="0">
                <a:latin typeface="Arial" panose="020B0604020202020204" pitchFamily="34" charset="0"/>
                <a:cs typeface="Arial" panose="020B0604020202020204" pitchFamily="34" charset="0"/>
                <a:sym typeface="Wingdings" panose="05000000000000000000" pitchFamily="2" charset="2"/>
              </a:rPr>
              <a:t> à l'adresse suivante </a:t>
            </a:r>
            <a:r>
              <a:rPr lang="de-CH" sz="1900" dirty="0">
                <a:sym typeface="Wingdings" panose="05000000000000000000" pitchFamily="2" charset="2"/>
                <a:hlinkClick r:id="rId4"/>
              </a:rPr>
              <a:t>https://platform.transitionmonitor.com/suisse/</a:t>
            </a:r>
            <a:endParaRPr lang="de-CH" sz="1900" dirty="0"/>
          </a:p>
        </p:txBody>
      </p:sp>
      <p:sp>
        <p:nvSpPr>
          <p:cNvPr id="7" name="Textplatzhalter 6">
            <a:extLst>
              <a:ext uri="{FF2B5EF4-FFF2-40B4-BE49-F238E27FC236}">
                <a16:creationId xmlns:a16="http://schemas.microsoft.com/office/drawing/2014/main" id="{F4F4DBA6-172F-AE13-5436-6929122C7FA2}"/>
              </a:ext>
            </a:extLst>
          </p:cNvPr>
          <p:cNvSpPr>
            <a:spLocks noGrp="1"/>
          </p:cNvSpPr>
          <p:nvPr>
            <p:ph type="body" sz="quarter" idx="12"/>
          </p:nvPr>
        </p:nvSpPr>
        <p:spPr/>
        <p:txBody>
          <a:bodyPr/>
          <a:lstStyle/>
          <a:p>
            <a:r>
              <a:rPr lang="fr-CA" sz="2200" b="1" dirty="0">
                <a:latin typeface="Arial" panose="020B0604020202020204" pitchFamily="34" charset="0"/>
                <a:cs typeface="Arial" panose="020B0604020202020204" pitchFamily="34" charset="0"/>
              </a:rPr>
              <a:t>Confidentialité et sécurité des données</a:t>
            </a:r>
            <a:endParaRPr lang="de-CH" dirty="0"/>
          </a:p>
        </p:txBody>
      </p:sp>
      <p:sp>
        <p:nvSpPr>
          <p:cNvPr id="6" name="Textplatzhalter 5">
            <a:extLst>
              <a:ext uri="{FF2B5EF4-FFF2-40B4-BE49-F238E27FC236}">
                <a16:creationId xmlns:a16="http://schemas.microsoft.com/office/drawing/2014/main" id="{8EA3D4D7-9DBF-F326-5529-37626625D2D7}"/>
              </a:ext>
            </a:extLst>
          </p:cNvPr>
          <p:cNvSpPr>
            <a:spLocks noGrp="1"/>
          </p:cNvSpPr>
          <p:nvPr>
            <p:ph type="body" sz="quarter" idx="11"/>
          </p:nvPr>
        </p:nvSpPr>
        <p:spPr/>
        <p:txBody>
          <a:bodyPr/>
          <a:lstStyle/>
          <a:p>
            <a:r>
              <a:rPr lang="de-CH" dirty="0" err="1"/>
              <a:t>Participation</a:t>
            </a:r>
            <a:endParaRPr lang="de-CH" dirty="0"/>
          </a:p>
        </p:txBody>
      </p:sp>
    </p:spTree>
    <p:extLst>
      <p:ext uri="{BB962C8B-B14F-4D97-AF65-F5344CB8AC3E}">
        <p14:creationId xmlns:p14="http://schemas.microsoft.com/office/powerpoint/2010/main" val="1354405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4AAC9-546A-37A1-713D-24CBF3B8A47C}"/>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DD32CCBC-E33F-ECA3-29C5-4A283D765D25}"/>
              </a:ext>
            </a:extLst>
          </p:cNvPr>
          <p:cNvSpPr>
            <a:spLocks noGrp="1"/>
          </p:cNvSpPr>
          <p:nvPr>
            <p:ph type="body" sz="quarter" idx="13"/>
          </p:nvPr>
        </p:nvSpPr>
        <p:spPr>
          <a:xfrm>
            <a:off x="839416" y="1628800"/>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de-DE" sz="1900" b="1" dirty="0">
                <a:sym typeface="Wingdings" panose="05000000000000000000" pitchFamily="2" charset="2"/>
              </a:rPr>
              <a:t>Remarques </a:t>
            </a:r>
            <a:r>
              <a:rPr lang="de-DE" sz="1900" b="1" dirty="0" err="1">
                <a:sym typeface="Wingdings" panose="05000000000000000000" pitchFamily="2" charset="2"/>
              </a:rPr>
              <a:t>générales</a:t>
            </a:r>
            <a:endParaRPr lang="de-DE" sz="1900" b="1"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Il est possible de transmettre plusieurs portefeuilles immobiliers (mais : </a:t>
            </a:r>
            <a:r>
              <a:rPr kumimoji="0" lang="fr-CA"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1 portefeuille = 1 fichier Excel</a:t>
            </a: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Les biens immobiliers (par exemple, les biens propres) et les hypothèques doivent être présentés dans des portefeuilles séparés.</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Un bâtiment ne doit être soumis que dans un seul portefeuille à la fois.</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lang="fr-CA" sz="1900" dirty="0">
                <a:sym typeface="Wingdings" panose="05000000000000000000" pitchFamily="2" charset="2"/>
              </a:rPr>
              <a:t>La feuille de calcul Excel "Instructions" fournit des indications détaillées sur la manière de remplir le modèle.</a:t>
            </a: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Les données du portefeuille sont saisies dans la feuille de calcul "Portfolio".</a:t>
            </a: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kumimoji="0" lang="fr-CA"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Veuillez vous conformer au modèle de formulaire et l'utiliser tel quel pour la transmission</a:t>
            </a:r>
            <a:endParaRPr kumimoji="0" lang="de-DE"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lang="fr-CA" sz="1900" dirty="0">
                <a:sym typeface="Wingdings" panose="05000000000000000000" pitchFamily="2" charset="2"/>
              </a:rPr>
              <a:t>Date de référence pour la saisie des données relatives aux bâtiments : </a:t>
            </a:r>
            <a:r>
              <a:rPr lang="fr-CA" sz="1900" b="1" dirty="0">
                <a:sym typeface="Wingdings" panose="05000000000000000000" pitchFamily="2" charset="2"/>
              </a:rPr>
              <a:t>31.12.2025</a:t>
            </a:r>
            <a:endParaRPr kumimoji="0" lang="de-DE"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R="0" lvl="0" algn="l" defTabSz="360000" rtl="0" eaLnBrk="1" fontAlgn="auto" latinLnBrk="0" hangingPunct="1">
              <a:lnSpc>
                <a:spcPct val="120000"/>
              </a:lnSpc>
              <a:spcBef>
                <a:spcPts val="600"/>
              </a:spcBef>
              <a:spcAft>
                <a:spcPts val="600"/>
              </a:spcAft>
              <a:buClrTx/>
              <a:buSzTx/>
              <a:tabLst/>
              <a:defRPr/>
            </a:pP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2CB79F96-2AE7-B79E-FB23-4D6B8E2A9F1C}"/>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3C2F3638-22D9-3A76-547A-3F43256EDA98}"/>
              </a:ext>
            </a:extLst>
          </p:cNvPr>
          <p:cNvSpPr>
            <a:spLocks noGrp="1"/>
          </p:cNvSpPr>
          <p:nvPr>
            <p:ph type="body" sz="quarter" idx="11"/>
          </p:nvPr>
        </p:nvSpPr>
        <p:spPr/>
        <p:txBody>
          <a:bodyPr/>
          <a:lstStyle/>
          <a:p>
            <a:r>
              <a:rPr lang="fr-CA" dirty="0"/>
              <a:t>Saisie des données du portefeuille</a:t>
            </a:r>
            <a:endParaRPr lang="de-CH" dirty="0"/>
          </a:p>
        </p:txBody>
      </p:sp>
    </p:spTree>
    <p:extLst>
      <p:ext uri="{BB962C8B-B14F-4D97-AF65-F5344CB8AC3E}">
        <p14:creationId xmlns:p14="http://schemas.microsoft.com/office/powerpoint/2010/main" val="267994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9F25650-0BF4-B931-8262-E1FEB9052653}"/>
              </a:ext>
            </a:extLst>
          </p:cNvPr>
          <p:cNvSpPr>
            <a:spLocks noGrp="1"/>
          </p:cNvSpPr>
          <p:nvPr>
            <p:ph sz="quarter" idx="10"/>
          </p:nvPr>
        </p:nvSpPr>
        <p:spPr>
          <a:xfrm>
            <a:off x="1727200" y="1141937"/>
            <a:ext cx="10244667" cy="5198561"/>
          </a:xfrm>
        </p:spPr>
        <p:txBody>
          <a:bodyPr/>
          <a:lstStyle/>
          <a:p>
            <a:pPr marL="0" indent="0">
              <a:lnSpc>
                <a:spcPct val="100000"/>
              </a:lnSpc>
              <a:spcAft>
                <a:spcPts val="600"/>
              </a:spcAft>
              <a:buNone/>
            </a:pPr>
            <a:r>
              <a:rPr lang="de-CH" sz="2400" noProof="0" dirty="0">
                <a:cs typeface="Arial" panose="020B0604020202020204" pitchFamily="34" charset="0"/>
                <a:hlinkClick r:id="rId3"/>
              </a:rPr>
              <a:t>Climate and Innovation Act (</a:t>
            </a:r>
            <a:r>
              <a:rPr lang="de-CH" sz="2400" noProof="0" dirty="0" err="1">
                <a:cs typeface="Arial" panose="020B0604020202020204" pitchFamily="34" charset="0"/>
              </a:rPr>
              <a:t>KlG</a:t>
            </a:r>
            <a:r>
              <a:rPr lang="de-CH" sz="2400" noProof="0" dirty="0">
                <a:cs typeface="Arial" panose="020B0604020202020204" pitchFamily="34" charset="0"/>
              </a:rPr>
              <a:t>), in </a:t>
            </a:r>
            <a:r>
              <a:rPr lang="de-CH" sz="2400" noProof="0" dirty="0" err="1">
                <a:cs typeface="Arial" panose="020B0604020202020204" pitchFamily="34" charset="0"/>
              </a:rPr>
              <a:t>force</a:t>
            </a:r>
            <a:r>
              <a:rPr lang="de-CH" sz="2400" noProof="0" dirty="0">
                <a:cs typeface="Arial" panose="020B0604020202020204" pitchFamily="34" charset="0"/>
              </a:rPr>
              <a:t> </a:t>
            </a:r>
            <a:r>
              <a:rPr lang="de-CH" sz="2400" noProof="0" dirty="0" err="1">
                <a:cs typeface="Arial" panose="020B0604020202020204" pitchFamily="34" charset="0"/>
              </a:rPr>
              <a:t>since</a:t>
            </a:r>
            <a:r>
              <a:rPr lang="de-CH" sz="2400" dirty="0">
                <a:cs typeface="Arial" panose="020B0604020202020204" pitchFamily="34" charset="0"/>
              </a:rPr>
              <a:t> 01.01.2025</a:t>
            </a:r>
            <a:endParaRPr lang="de-CH" sz="2400" noProof="0" dirty="0">
              <a:cs typeface="Arial" panose="020B0604020202020204" pitchFamily="34" charset="0"/>
            </a:endParaRPr>
          </a:p>
          <a:p>
            <a:pPr marL="360363" indent="-360363">
              <a:lnSpc>
                <a:spcPct val="100000"/>
              </a:lnSpc>
              <a:spcAft>
                <a:spcPts val="600"/>
              </a:spcAft>
            </a:pPr>
            <a:r>
              <a:rPr lang="de-CH" sz="2400" noProof="0" dirty="0">
                <a:cs typeface="Arial" panose="020B0604020202020204" pitchFamily="34" charset="0"/>
              </a:rPr>
              <a:t>Net-zero emissions by 2050 at the latest (Art.</a:t>
            </a:r>
            <a:r>
              <a:rPr lang="de-CH" sz="2400" dirty="0">
                <a:cs typeface="Arial" panose="020B0604020202020204" pitchFamily="34" charset="0"/>
              </a:rPr>
              <a:t> 3</a:t>
            </a:r>
            <a:r>
              <a:rPr lang="de-CH" sz="2400" noProof="0" dirty="0">
                <a:cs typeface="Arial" panose="020B0604020202020204" pitchFamily="34" charset="0"/>
              </a:rPr>
              <a:t>)</a:t>
            </a:r>
          </a:p>
          <a:p>
            <a:pPr marL="352432" indent="-349250">
              <a:lnSpc>
                <a:spcPct val="100000"/>
              </a:lnSpc>
              <a:spcAft>
                <a:spcPts val="600"/>
              </a:spcAft>
            </a:pPr>
            <a:r>
              <a:rPr lang="de-CH" sz="2400" noProof="0" dirty="0">
                <a:cs typeface="Arial" panose="020B0604020202020204" pitchFamily="34" charset="0"/>
              </a:rPr>
              <a:t>Climate-goal </a:t>
            </a:r>
            <a:r>
              <a:rPr lang="de-CH" sz="2400" noProof="0" dirty="0" err="1">
                <a:cs typeface="Arial" panose="020B0604020202020204" pitchFamily="34" charset="0"/>
              </a:rPr>
              <a:t>alignment</a:t>
            </a:r>
            <a:r>
              <a:rPr lang="de-CH" sz="2400" noProof="0" dirty="0">
                <a:cs typeface="Arial" panose="020B0604020202020204" pitchFamily="34" charset="0"/>
              </a:rPr>
              <a:t> </a:t>
            </a:r>
            <a:r>
              <a:rPr lang="de-CH" sz="2400" noProof="0" dirty="0" err="1">
                <a:cs typeface="Arial" panose="020B0604020202020204" pitchFamily="34" charset="0"/>
              </a:rPr>
              <a:t>of</a:t>
            </a:r>
            <a:r>
              <a:rPr lang="de-CH" sz="2400" noProof="0" dirty="0">
                <a:cs typeface="Arial" panose="020B0604020202020204" pitchFamily="34" charset="0"/>
              </a:rPr>
              <a:t> financial flows (Art. 1, </a:t>
            </a:r>
            <a:r>
              <a:rPr lang="de-CH" sz="2400" noProof="0" dirty="0" err="1">
                <a:cs typeface="Arial" panose="020B0604020202020204" pitchFamily="34" charset="0"/>
              </a:rPr>
              <a:t>lit</a:t>
            </a:r>
            <a:r>
              <a:rPr lang="de-CH" sz="2400" noProof="0" dirty="0">
                <a:cs typeface="Arial" panose="020B0604020202020204" pitchFamily="34" charset="0"/>
              </a:rPr>
              <a:t>. c)</a:t>
            </a:r>
          </a:p>
          <a:p>
            <a:pPr marL="352432" indent="-349250">
              <a:lnSpc>
                <a:spcPct val="100000"/>
              </a:lnSpc>
              <a:spcAft>
                <a:spcPts val="600"/>
              </a:spcAft>
            </a:pPr>
            <a:r>
              <a:rPr lang="de-CH" sz="2400" noProof="0" dirty="0">
                <a:cs typeface="Arial" panose="020B0604020202020204" pitchFamily="34" charset="0"/>
              </a:rPr>
              <a:t>Effective contribution of the financial market to </a:t>
            </a:r>
            <a:r>
              <a:rPr lang="de-CH" sz="2400" noProof="0" dirty="0" err="1">
                <a:cs typeface="Arial" panose="020B0604020202020204" pitchFamily="34" charset="0"/>
              </a:rPr>
              <a:t>climate</a:t>
            </a:r>
            <a:r>
              <a:rPr lang="de-CH" sz="2400" noProof="0" dirty="0">
                <a:cs typeface="Arial" panose="020B0604020202020204" pitchFamily="34" charset="0"/>
              </a:rPr>
              <a:t> </a:t>
            </a:r>
            <a:r>
              <a:rPr lang="de-CH" sz="2400" noProof="0" dirty="0" err="1">
                <a:cs typeface="Arial" panose="020B0604020202020204" pitchFamily="34" charset="0"/>
              </a:rPr>
              <a:t>goals</a:t>
            </a:r>
            <a:r>
              <a:rPr lang="de-CH" sz="2400" noProof="0" dirty="0">
                <a:cs typeface="Arial" panose="020B0604020202020204" pitchFamily="34" charset="0"/>
              </a:rPr>
              <a:t> (Art. 9) </a:t>
            </a:r>
          </a:p>
          <a:p>
            <a:pPr marL="352432" indent="-349250">
              <a:lnSpc>
                <a:spcPct val="100000"/>
              </a:lnSpc>
              <a:spcAft>
                <a:spcPts val="600"/>
              </a:spcAft>
            </a:pPr>
            <a:r>
              <a:rPr lang="de-CH" sz="2400" noProof="0" dirty="0">
                <a:cs typeface="Arial" panose="020B0604020202020204" pitchFamily="34" charset="0"/>
              </a:rPr>
              <a:t>All companies to achieve net zero by 2050; </a:t>
            </a:r>
            <a:r>
              <a:rPr lang="de-CH" sz="2400" noProof="0" dirty="0" err="1">
                <a:cs typeface="Arial" panose="020B0604020202020204" pitchFamily="34" charset="0"/>
              </a:rPr>
              <a:t>transition plan </a:t>
            </a:r>
            <a:r>
              <a:rPr lang="de-CH" sz="2400" noProof="0" dirty="0">
                <a:cs typeface="Arial" panose="020B0604020202020204" pitchFamily="34" charset="0"/>
              </a:rPr>
              <a:t>recommended </a:t>
            </a:r>
            <a:r>
              <a:rPr lang="en-US" sz="2400" dirty="0">
                <a:cs typeface="Arial" panose="020B0604020202020204" pitchFamily="34" charset="0"/>
              </a:rPr>
              <a:t>(Art. 5) </a:t>
            </a:r>
          </a:p>
          <a:p>
            <a:pPr marL="0" indent="0">
              <a:lnSpc>
                <a:spcPct val="100000"/>
              </a:lnSpc>
              <a:spcAft>
                <a:spcPts val="600"/>
              </a:spcAft>
              <a:buNone/>
            </a:pPr>
            <a:r>
              <a:rPr lang="de-CH" sz="2400" noProof="0" dirty="0">
                <a:cs typeface="Arial" panose="020B0604020202020204" pitchFamily="34" charset="0"/>
                <a:hlinkClick r:id="rId4"/>
              </a:rPr>
              <a:t>Climate Protection Ordinance </a:t>
            </a:r>
            <a:r>
              <a:rPr lang="de-CH" sz="2400" noProof="0" dirty="0">
                <a:cs typeface="Arial" panose="020B0604020202020204" pitchFamily="34" charset="0"/>
              </a:rPr>
              <a:t>(</a:t>
            </a:r>
            <a:r>
              <a:rPr lang="de-CH" sz="2400" noProof="0" dirty="0" err="1">
                <a:cs typeface="Arial" panose="020B0604020202020204" pitchFamily="34" charset="0"/>
              </a:rPr>
              <a:t>KlV</a:t>
            </a:r>
            <a:r>
              <a:rPr lang="de-CH" sz="2400" noProof="0" dirty="0">
                <a:cs typeface="Arial" panose="020B0604020202020204" pitchFamily="34" charset="0"/>
              </a:rPr>
              <a:t>): </a:t>
            </a:r>
          </a:p>
          <a:p>
            <a:pPr marL="346082" indent="-342900">
              <a:lnSpc>
                <a:spcPct val="100000"/>
              </a:lnSpc>
              <a:spcAft>
                <a:spcPts val="600"/>
              </a:spcAft>
            </a:pPr>
            <a:r>
              <a:rPr lang="de-CH" sz="2400" noProof="0" dirty="0">
                <a:cs typeface="Arial" panose="020B0604020202020204" pitchFamily="34" charset="0"/>
              </a:rPr>
              <a:t>Regular climate test </a:t>
            </a:r>
            <a:r>
              <a:rPr lang="en-US" sz="2400" dirty="0">
                <a:cs typeface="Arial" panose="020B0604020202020204" pitchFamily="34" charset="0"/>
              </a:rPr>
              <a:t>(Art. 30)</a:t>
            </a:r>
          </a:p>
          <a:p>
            <a:pPr marL="346082" indent="-342900">
              <a:lnSpc>
                <a:spcPct val="100000"/>
              </a:lnSpc>
              <a:spcAft>
                <a:spcPts val="600"/>
              </a:spcAft>
            </a:pPr>
            <a:endParaRPr lang="en-US" sz="2400" dirty="0">
              <a:cs typeface="Arial" panose="020B0604020202020204" pitchFamily="34" charset="0"/>
            </a:endParaRPr>
          </a:p>
          <a:p>
            <a:pPr marL="346082" indent="-342900">
              <a:lnSpc>
                <a:spcPct val="100000"/>
              </a:lnSpc>
              <a:spcAft>
                <a:spcPts val="600"/>
              </a:spcAft>
              <a:buFont typeface="Wingdings" panose="05000000000000000000" pitchFamily="2" charset="2"/>
              <a:buChar char="Ø"/>
            </a:pPr>
            <a:r>
              <a:rPr lang="de-CH" sz="2400" b="1" kern="1200" dirty="0">
                <a:solidFill>
                  <a:srgbClr val="375172"/>
                </a:solidFill>
                <a:ea typeface="+mn-ea"/>
                <a:cs typeface="+mn-cs"/>
              </a:rPr>
              <a:t>The federal government is implementing this mandate through the </a:t>
            </a:r>
            <a:r>
              <a:rPr lang="de-CH" sz="2400" b="1" kern="1200" dirty="0" err="1">
                <a:solidFill>
                  <a:srgbClr val="375172"/>
                </a:solidFill>
                <a:ea typeface="+mn-ea"/>
                <a:cs typeface="+mn-cs"/>
              </a:rPr>
              <a:t>voluntary</a:t>
            </a:r>
            <a:r>
              <a:rPr lang="de-CH" sz="2400" b="1" kern="1200" dirty="0">
                <a:solidFill>
                  <a:srgbClr val="375172"/>
                </a:solidFill>
                <a:ea typeface="+mn-ea"/>
                <a:cs typeface="+mn-cs"/>
              </a:rPr>
              <a:t> Climate </a:t>
            </a:r>
            <a:r>
              <a:rPr lang="de-CH" sz="2400" b="1" kern="1200" dirty="0">
                <a:solidFill>
                  <a:srgbClr val="375172"/>
                </a:solidFill>
              </a:rPr>
              <a:t>T</a:t>
            </a:r>
            <a:r>
              <a:rPr lang="de-CH" sz="2400" b="1" kern="1200" dirty="0">
                <a:solidFill>
                  <a:srgbClr val="375172"/>
                </a:solidFill>
                <a:ea typeface="+mn-ea"/>
                <a:cs typeface="+mn-cs"/>
              </a:rPr>
              <a:t>est</a:t>
            </a:r>
            <a:endParaRPr lang="de-CH" sz="2400" dirty="0"/>
          </a:p>
          <a:p>
            <a:pPr marL="346082" indent="-342900">
              <a:lnSpc>
                <a:spcPct val="100000"/>
              </a:lnSpc>
              <a:spcAft>
                <a:spcPts val="600"/>
              </a:spcAft>
            </a:pPr>
            <a:r>
              <a:rPr lang="de-CH" sz="2400" dirty="0">
                <a:cs typeface="Arial" panose="020B0604020202020204" pitchFamily="34" charset="0"/>
              </a:rPr>
              <a:t>The Federal Council aims for mandatory participation by 2030 </a:t>
            </a:r>
            <a:endParaRPr lang="de-CH" dirty="0"/>
          </a:p>
        </p:txBody>
      </p:sp>
      <p:sp>
        <p:nvSpPr>
          <p:cNvPr id="3" name="Foliennummernplatzhalter 2">
            <a:extLst>
              <a:ext uri="{FF2B5EF4-FFF2-40B4-BE49-F238E27FC236}">
                <a16:creationId xmlns:a16="http://schemas.microsoft.com/office/drawing/2014/main" id="{1FDC6C80-F569-53B9-7650-C824EFD3AE7E}"/>
              </a:ext>
            </a:extLst>
          </p:cNvPr>
          <p:cNvSpPr>
            <a:spLocks noGrp="1"/>
          </p:cNvSpPr>
          <p:nvPr>
            <p:ph type="sldNum" sz="quarter" idx="11"/>
          </p:nvPr>
        </p:nvSpPr>
        <p:spPr/>
        <p:txBody>
          <a:bodyPr/>
          <a:lstStyle/>
          <a:p>
            <a:fld id="{7D21FFDD-132D-4B5B-AD6B-BCC06A41D268}" type="slidenum">
              <a:rPr lang="de-CH" smtClean="0"/>
              <a:t>4</a:t>
            </a:fld>
            <a:endParaRPr lang="de-CH" dirty="0"/>
          </a:p>
        </p:txBody>
      </p:sp>
      <p:sp>
        <p:nvSpPr>
          <p:cNvPr id="5" name="Titel 22">
            <a:extLst>
              <a:ext uri="{FF2B5EF4-FFF2-40B4-BE49-F238E27FC236}">
                <a16:creationId xmlns:a16="http://schemas.microsoft.com/office/drawing/2014/main" id="{7F63D35A-3CF7-7CE2-86CC-549E011AFC52}"/>
              </a:ext>
            </a:extLst>
          </p:cNvPr>
          <p:cNvSpPr txBox="1">
            <a:spLocks/>
          </p:cNvSpPr>
          <p:nvPr/>
        </p:nvSpPr>
        <p:spPr bwMode="auto">
          <a:xfrm>
            <a:off x="1727200" y="237835"/>
            <a:ext cx="9972675" cy="555088"/>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algn="l" rtl="0" eaLnBrk="1" fontAlgn="base" hangingPunct="1">
              <a:lnSpc>
                <a:spcPts val="4800"/>
              </a:lnSpc>
              <a:spcBef>
                <a:spcPct val="0"/>
              </a:spcBef>
              <a:spcAft>
                <a:spcPct val="0"/>
              </a:spcAft>
              <a:defRPr sz="4267"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89" algn="l" rtl="0" eaLnBrk="1" fontAlgn="base" hangingPunct="1">
              <a:spcBef>
                <a:spcPct val="0"/>
              </a:spcBef>
              <a:spcAft>
                <a:spcPct val="0"/>
              </a:spcAft>
              <a:defRPr sz="3200" b="1">
                <a:solidFill>
                  <a:schemeClr val="tx1"/>
                </a:solidFill>
                <a:latin typeface="Arial" charset="0"/>
              </a:defRPr>
            </a:lvl6pPr>
            <a:lvl7pPr marL="914377" algn="l" rtl="0" eaLnBrk="1" fontAlgn="base" hangingPunct="1">
              <a:spcBef>
                <a:spcPct val="0"/>
              </a:spcBef>
              <a:spcAft>
                <a:spcPct val="0"/>
              </a:spcAft>
              <a:defRPr sz="3200" b="1">
                <a:solidFill>
                  <a:schemeClr val="tx1"/>
                </a:solidFill>
                <a:latin typeface="Arial" charset="0"/>
              </a:defRPr>
            </a:lvl7pPr>
            <a:lvl8pPr marL="1371566" algn="l" rtl="0" eaLnBrk="1" fontAlgn="base" hangingPunct="1">
              <a:spcBef>
                <a:spcPct val="0"/>
              </a:spcBef>
              <a:spcAft>
                <a:spcPct val="0"/>
              </a:spcAft>
              <a:defRPr sz="3200" b="1">
                <a:solidFill>
                  <a:schemeClr val="tx1"/>
                </a:solidFill>
                <a:latin typeface="Arial" charset="0"/>
              </a:defRPr>
            </a:lvl8pPr>
            <a:lvl9pPr marL="1828754" algn="l" rtl="0" eaLnBrk="1" fontAlgn="base" hangingPunct="1">
              <a:spcBef>
                <a:spcPct val="0"/>
              </a:spcBef>
              <a:spcAft>
                <a:spcPct val="0"/>
              </a:spcAft>
              <a:defRPr sz="3200" b="1">
                <a:solidFill>
                  <a:schemeClr val="tx1"/>
                </a:solidFill>
                <a:latin typeface="Arial" charset="0"/>
              </a:defRPr>
            </a:lvl9pPr>
          </a:lstStyle>
          <a:p>
            <a:pPr>
              <a:defRPr/>
            </a:pPr>
            <a:r>
              <a:rPr lang="de-CH" sz="3200" b="0" dirty="0">
                <a:solidFill>
                  <a:srgbClr val="375172"/>
                </a:solidFill>
                <a:latin typeface="+mn-lt"/>
                <a:ea typeface="+mn-ea"/>
                <a:cs typeface="+mn-cs"/>
                <a:sym typeface="Wingdings" panose="05000000000000000000" pitchFamily="2" charset="2"/>
              </a:rPr>
              <a:t>Why a Climate Test?</a:t>
            </a:r>
            <a:endParaRPr lang="de-CH" sz="3200" b="0" kern="1200" dirty="0">
              <a:solidFill>
                <a:srgbClr val="375172"/>
              </a:solidFill>
              <a:latin typeface="+mn-lt"/>
              <a:ea typeface="+mn-ea"/>
              <a:cs typeface="+mn-cs"/>
              <a:sym typeface="Wingdings" panose="05000000000000000000" pitchFamily="2" charset="2"/>
            </a:endParaRPr>
          </a:p>
        </p:txBody>
      </p:sp>
      <p:pic>
        <p:nvPicPr>
          <p:cNvPr id="4" name="Grafik 7">
            <a:extLst>
              <a:ext uri="{FF2B5EF4-FFF2-40B4-BE49-F238E27FC236}">
                <a16:creationId xmlns:a16="http://schemas.microsoft.com/office/drawing/2014/main" id="{09EDE441-8B0F-A226-CBD3-91D8651BF9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208" t="48484" r="-1" b="-1"/>
          <a:stretch>
            <a:fillRect/>
          </a:stretch>
        </p:blipFill>
        <p:spPr bwMode="auto">
          <a:xfrm>
            <a:off x="7461156" y="3310468"/>
            <a:ext cx="4237299" cy="177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081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EE6F5-2BAF-5D22-1CF9-4F0F38665187}"/>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14368FE9-6927-363B-9617-20F00EC7A4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369" y="4603353"/>
            <a:ext cx="11509255" cy="1371389"/>
          </a:xfrm>
          <a:prstGeom prst="rect">
            <a:avLst/>
          </a:prstGeom>
        </p:spPr>
      </p:pic>
      <p:sp>
        <p:nvSpPr>
          <p:cNvPr id="4" name="Textplatzhalter 3">
            <a:extLst>
              <a:ext uri="{FF2B5EF4-FFF2-40B4-BE49-F238E27FC236}">
                <a16:creationId xmlns:a16="http://schemas.microsoft.com/office/drawing/2014/main" id="{67A55358-F162-8BA8-9951-37ED2930C886}"/>
              </a:ext>
            </a:extLst>
          </p:cNvPr>
          <p:cNvSpPr>
            <a:spLocks noGrp="1"/>
          </p:cNvSpPr>
          <p:nvPr>
            <p:ph type="body" sz="quarter" idx="13"/>
          </p:nvPr>
        </p:nvSpPr>
        <p:spPr/>
        <p:txBody>
          <a:bodyPr/>
          <a:lstStyle/>
          <a:p>
            <a:pPr marR="0" lvl="0" algn="l" defTabSz="360000" rtl="0" eaLnBrk="1" fontAlgn="auto" latinLnBrk="0" hangingPunct="1">
              <a:lnSpc>
                <a:spcPct val="120000"/>
              </a:lnSpc>
              <a:spcBef>
                <a:spcPts val="600"/>
              </a:spcBef>
              <a:spcAft>
                <a:spcPts val="600"/>
              </a:spcAft>
              <a:buClrTx/>
              <a:buSzTx/>
              <a:tabLst/>
              <a:defRPr/>
            </a:pPr>
            <a:r>
              <a:rPr lang="de-DE" sz="1900" b="1" dirty="0" err="1">
                <a:sym typeface="Wingdings" panose="05000000000000000000" pitchFamily="2" charset="2"/>
              </a:rPr>
              <a:t>Saisir</a:t>
            </a:r>
            <a:r>
              <a:rPr lang="de-DE" sz="1900" b="1" dirty="0">
                <a:sym typeface="Wingdings" panose="05000000000000000000" pitchFamily="2" charset="2"/>
              </a:rPr>
              <a:t> des </a:t>
            </a:r>
            <a:r>
              <a:rPr lang="de-DE" sz="1900" b="1" dirty="0" err="1">
                <a:sym typeface="Wingdings" panose="05000000000000000000" pitchFamily="2" charset="2"/>
              </a:rPr>
              <a:t>métadonnées</a:t>
            </a:r>
            <a:r>
              <a:rPr lang="de-DE" sz="1900" b="1" dirty="0">
                <a:sym typeface="Wingdings" panose="05000000000000000000" pitchFamily="2" charset="2"/>
              </a:rPr>
              <a:t> :</a:t>
            </a:r>
          </a:p>
          <a:p>
            <a:pPr marR="0" lvl="0" algn="l" defTabSz="360000" rtl="0" eaLnBrk="1" fontAlgn="auto" latinLnBrk="0" hangingPunct="1">
              <a:lnSpc>
                <a:spcPct val="120000"/>
              </a:lnSpc>
              <a:spcBef>
                <a:spcPts val="600"/>
              </a:spcBef>
              <a:spcAft>
                <a:spcPts val="600"/>
              </a:spcAft>
              <a:buClrTx/>
              <a:buSzTx/>
              <a:tabLst/>
              <a:defRPr/>
            </a:pPr>
            <a:r>
              <a:rPr lang="fr-CA" sz="1900" dirty="0">
                <a:sym typeface="Wingdings" panose="05000000000000000000" pitchFamily="2" charset="2"/>
              </a:rPr>
              <a:t>Veuillez saisir toutes les informations relatives au portefeuille </a:t>
            </a:r>
            <a:r>
              <a:rPr lang="de-DE" sz="1900" dirty="0">
                <a:sym typeface="Wingdings" panose="05000000000000000000" pitchFamily="2" charset="2"/>
              </a:rPr>
              <a:t>:</a:t>
            </a:r>
          </a:p>
          <a:p>
            <a:pPr marL="285750" indent="-285750">
              <a:spcBef>
                <a:spcPts val="600"/>
              </a:spcBef>
              <a:spcAft>
                <a:spcPts val="600"/>
              </a:spcAft>
              <a:buFontTx/>
              <a:buChar char="-"/>
              <a:defRPr/>
            </a:pPr>
            <a:r>
              <a:rPr kumimoji="0" lang="de-DE" sz="1900" b="0" i="0" u="none" strike="noStrike" kern="1200" cap="none" spc="0" normalizeH="0" baseline="0" noProof="0" dirty="0" err="1">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Obligatoire</a:t>
            </a:r>
            <a:r>
              <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lang="de-DE" sz="1900" b="1" dirty="0" err="1">
                <a:sym typeface="Wingdings" panose="05000000000000000000" pitchFamily="2" charset="2"/>
              </a:rPr>
              <a:t>Nom</a:t>
            </a:r>
            <a:r>
              <a:rPr lang="de-DE" sz="1900" b="1" dirty="0">
                <a:sym typeface="Wingdings" panose="05000000000000000000" pitchFamily="2" charset="2"/>
              </a:rPr>
              <a:t> du </a:t>
            </a:r>
            <a:r>
              <a:rPr lang="de-DE" sz="1900" b="1" dirty="0" err="1">
                <a:sym typeface="Wingdings" panose="05000000000000000000" pitchFamily="2" charset="2"/>
              </a:rPr>
              <a:t>portefeuille</a:t>
            </a:r>
            <a:endParaRPr kumimoji="0" lang="de-DE"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indent="-285750">
              <a:spcBef>
                <a:spcPts val="600"/>
              </a:spcBef>
              <a:spcAft>
                <a:spcPts val="600"/>
              </a:spcAft>
              <a:buFontTx/>
              <a:buChar char="-"/>
              <a:defRPr/>
            </a:pPr>
            <a:r>
              <a:rPr kumimoji="0" lang="de-DE" sz="1900" b="0" i="0" u="none" strike="noStrike" kern="1200" cap="none" spc="0" normalizeH="0" baseline="0" noProof="0" dirty="0" err="1">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Obligatoire</a:t>
            </a:r>
            <a:r>
              <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de-DE" sz="1900" dirty="0">
                <a:sym typeface="Wingdings" panose="05000000000000000000" pitchFamily="2" charset="2"/>
              </a:rPr>
              <a:t>: </a:t>
            </a:r>
            <a:r>
              <a:rPr lang="de-DE" sz="1900" b="1" dirty="0">
                <a:sym typeface="Wingdings" panose="05000000000000000000" pitchFamily="2" charset="2"/>
              </a:rPr>
              <a:t>Type de </a:t>
            </a:r>
            <a:r>
              <a:rPr lang="de-DE" sz="1900" b="1" dirty="0" err="1">
                <a:sym typeface="Wingdings" panose="05000000000000000000" pitchFamily="2" charset="2"/>
              </a:rPr>
              <a:t>portefeuille</a:t>
            </a:r>
            <a:r>
              <a:rPr lang="de-DE" sz="1900" dirty="0">
                <a:sym typeface="Wingdings" panose="05000000000000000000" pitchFamily="2" charset="2"/>
              </a:rPr>
              <a:t> (</a:t>
            </a:r>
            <a:r>
              <a:rPr lang="fr-CH" sz="1900" dirty="0">
                <a:sym typeface="Wingdings" panose="05000000000000000000" pitchFamily="2" charset="2"/>
              </a:rPr>
              <a:t>Immeubles détenus directement ou hypothèques</a:t>
            </a:r>
            <a:r>
              <a:rPr lang="de-DE" sz="1900" dirty="0">
                <a:sym typeface="Wingdings" panose="05000000000000000000" pitchFamily="2" charset="2"/>
              </a:rPr>
              <a:t>)</a:t>
            </a:r>
          </a:p>
          <a:p>
            <a:pPr marL="285750" indent="-285750">
              <a:spcBef>
                <a:spcPts val="600"/>
              </a:spcBef>
              <a:spcAft>
                <a:spcPts val="600"/>
              </a:spcAft>
              <a:buFontTx/>
              <a:buChar char="-"/>
              <a:defRPr/>
            </a:pPr>
            <a:r>
              <a:rPr lang="de-DE" sz="1900" dirty="0" err="1">
                <a:sym typeface="Wingdings" panose="05000000000000000000" pitchFamily="2" charset="2"/>
              </a:rPr>
              <a:t>Optionel</a:t>
            </a:r>
            <a:r>
              <a:rPr lang="de-DE" sz="1900" dirty="0">
                <a:sym typeface="Wingdings" panose="05000000000000000000" pitchFamily="2" charset="2"/>
              </a:rPr>
              <a:t> : </a:t>
            </a:r>
            <a:r>
              <a:rPr lang="fr-CA" sz="1900" dirty="0">
                <a:sym typeface="Wingdings" panose="05000000000000000000" pitchFamily="2" charset="2"/>
              </a:rPr>
              <a:t>Coordonnées de la personne de contact du portefeuille</a:t>
            </a: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69EA4553-8EB8-99C0-DD79-744321C1EB6A}"/>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BC562DB3-6D8A-6691-74D5-7C486254F7E1}"/>
              </a:ext>
            </a:extLst>
          </p:cNvPr>
          <p:cNvSpPr>
            <a:spLocks noGrp="1"/>
          </p:cNvSpPr>
          <p:nvPr>
            <p:ph type="body" sz="quarter" idx="11"/>
          </p:nvPr>
        </p:nvSpPr>
        <p:spPr/>
        <p:txBody>
          <a:bodyPr/>
          <a:lstStyle/>
          <a:p>
            <a:r>
              <a:rPr lang="fr-CA" dirty="0"/>
              <a:t>Saisie des données du portefeuille</a:t>
            </a:r>
            <a:endParaRPr lang="de-CH" dirty="0"/>
          </a:p>
        </p:txBody>
      </p:sp>
      <p:sp>
        <p:nvSpPr>
          <p:cNvPr id="5" name="Ellipse 4">
            <a:extLst>
              <a:ext uri="{FF2B5EF4-FFF2-40B4-BE49-F238E27FC236}">
                <a16:creationId xmlns:a16="http://schemas.microsoft.com/office/drawing/2014/main" id="{4478F218-A322-EA7E-73D8-53712FE888D9}"/>
              </a:ext>
            </a:extLst>
          </p:cNvPr>
          <p:cNvSpPr/>
          <p:nvPr/>
        </p:nvSpPr>
        <p:spPr>
          <a:xfrm>
            <a:off x="1631504" y="5399422"/>
            <a:ext cx="2736304" cy="62182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105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43CC9-D1F5-004D-BD6F-034E56FAC949}"/>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185F4941-741E-5DBC-3645-C7E9D42F65DD}"/>
              </a:ext>
            </a:extLst>
          </p:cNvPr>
          <p:cNvSpPr>
            <a:spLocks noGrp="1"/>
          </p:cNvSpPr>
          <p:nvPr>
            <p:ph type="body" sz="quarter" idx="13"/>
          </p:nvPr>
        </p:nvSpPr>
        <p:spPr>
          <a:xfrm>
            <a:off x="719669" y="1764003"/>
            <a:ext cx="11136971" cy="2385077"/>
          </a:xfrm>
        </p:spPr>
        <p:txBody>
          <a:bodyPr/>
          <a:lstStyle/>
          <a:p>
            <a:pPr marR="0" lvl="0" algn="l" defTabSz="360000" rtl="0" eaLnBrk="1" fontAlgn="auto" latinLnBrk="0" hangingPunct="1">
              <a:lnSpc>
                <a:spcPct val="120000"/>
              </a:lnSpc>
              <a:spcBef>
                <a:spcPts val="600"/>
              </a:spcBef>
              <a:spcAft>
                <a:spcPts val="600"/>
              </a:spcAft>
              <a:buClrTx/>
              <a:buSzTx/>
              <a:tabLst/>
              <a:defRPr/>
            </a:pPr>
            <a:r>
              <a:rPr lang="de-DE" sz="1900" b="1" dirty="0" err="1">
                <a:sym typeface="Wingdings" panose="05000000000000000000" pitchFamily="2" charset="2"/>
              </a:rPr>
              <a:t>Saisir</a:t>
            </a:r>
            <a:r>
              <a:rPr lang="de-DE" sz="1900" b="1" dirty="0">
                <a:sym typeface="Wingdings" panose="05000000000000000000" pitchFamily="2" charset="2"/>
              </a:rPr>
              <a:t> la </a:t>
            </a:r>
            <a:r>
              <a:rPr lang="de-DE" sz="1900" b="1" dirty="0" err="1">
                <a:sym typeface="Wingdings" panose="05000000000000000000" pitchFamily="2" charset="2"/>
              </a:rPr>
              <a:t>localisation</a:t>
            </a:r>
            <a:r>
              <a:rPr lang="de-DE" sz="1900" b="1" dirty="0">
                <a:sym typeface="Wingdings" panose="05000000000000000000" pitchFamily="2" charset="2"/>
              </a:rPr>
              <a:t> :</a:t>
            </a:r>
          </a:p>
          <a:p>
            <a:pPr marR="0" lvl="0" algn="l" defTabSz="360000" rtl="0" eaLnBrk="1" fontAlgn="auto" latinLnBrk="0" hangingPunct="1">
              <a:lnSpc>
                <a:spcPct val="120000"/>
              </a:lnSpc>
              <a:spcBef>
                <a:spcPts val="600"/>
              </a:spcBef>
              <a:spcAft>
                <a:spcPts val="600"/>
              </a:spcAft>
              <a:buClrTx/>
              <a:buSzTx/>
              <a:tabLst/>
              <a:defRPr/>
            </a:pPr>
            <a:r>
              <a:rPr lang="fr-CA" sz="1900" dirty="0">
                <a:sym typeface="Wingdings" panose="05000000000000000000" pitchFamily="2" charset="2"/>
              </a:rPr>
              <a:t>Veuillez saisir un (1) bâtiment par ligne :</a:t>
            </a:r>
            <a:endParaRPr lang="de-DE" sz="1900" dirty="0">
              <a:sym typeface="Wingdings" panose="05000000000000000000" pitchFamily="2" charset="2"/>
            </a:endParaRPr>
          </a:p>
          <a:p>
            <a:pPr marL="285750" indent="-285750">
              <a:spcBef>
                <a:spcPts val="600"/>
              </a:spcBef>
              <a:spcAft>
                <a:spcPts val="600"/>
              </a:spcAft>
              <a:buFontTx/>
              <a:buChar char="-"/>
              <a:defRPr/>
            </a:pPr>
            <a:r>
              <a:rPr lang="fr-CA" sz="1900" b="1" dirty="0">
                <a:sym typeface="Wingdings" panose="05000000000000000000" pitchFamily="2" charset="2"/>
              </a:rPr>
              <a:t>EGID ou adresse unique </a:t>
            </a:r>
            <a:r>
              <a:rPr lang="fr-CA" sz="1900" dirty="0">
                <a:sym typeface="Wingdings" panose="05000000000000000000" pitchFamily="2" charset="2"/>
              </a:rPr>
              <a:t>(qui peut être attribuée à un EGID)  Enrichissement </a:t>
            </a:r>
            <a:r>
              <a:rPr lang="fr-CA" sz="1900" dirty="0" err="1">
                <a:sym typeface="Wingdings" panose="05000000000000000000" pitchFamily="2" charset="2"/>
              </a:rPr>
              <a:t>RegBL</a:t>
            </a:r>
            <a:endParaRPr lang="de-DE" sz="1900" dirty="0">
              <a:sym typeface="Wingdings" panose="05000000000000000000" pitchFamily="2" charset="2"/>
            </a:endParaRPr>
          </a:p>
          <a:p>
            <a:pPr marL="285750" indent="-285750">
              <a:spcBef>
                <a:spcPts val="600"/>
              </a:spcBef>
              <a:spcAft>
                <a:spcPts val="600"/>
              </a:spcAft>
              <a:buFontTx/>
              <a:buChar char="-"/>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Veuillez </a:t>
            </a:r>
            <a:r>
              <a:rPr kumimoji="0" lang="fr-CA"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ne pas saisir d'adresses multiples </a:t>
            </a: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(p. ex. 7-15 Rue de l’Exemple)  saisir comme bâtiment individuel</a:t>
            </a:r>
          </a:p>
          <a:p>
            <a:pPr marL="285750" indent="-285750">
              <a:spcBef>
                <a:spcPts val="600"/>
              </a:spcBef>
              <a:spcAft>
                <a:spcPts val="600"/>
              </a:spcAft>
              <a:buFontTx/>
              <a:buChar char="-"/>
              <a:defRPr/>
            </a:pPr>
            <a:r>
              <a:rPr lang="fr-CA" sz="1900" dirty="0">
                <a:sym typeface="Wingdings" panose="05000000000000000000" pitchFamily="2" charset="2"/>
              </a:rPr>
              <a:t>Utilisez le champ ID pour gérer un numéro d'identification interne de l'immeuble (facultatif).</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R="0" lvl="0" algn="l" defTabSz="360000" rtl="0" eaLnBrk="1" fontAlgn="auto" latinLnBrk="0" hangingPunct="1">
              <a:lnSpc>
                <a:spcPct val="120000"/>
              </a:lnSpc>
              <a:spcBef>
                <a:spcPts val="600"/>
              </a:spcBef>
              <a:spcAft>
                <a:spcPts val="600"/>
              </a:spcAft>
              <a:buClrTx/>
              <a:buSzTx/>
              <a:tabLst/>
              <a:defRPr/>
            </a:pP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R="0" lvl="0" algn="l" defTabSz="360000" rtl="0" eaLnBrk="1" fontAlgn="auto" latinLnBrk="0" hangingPunct="1">
              <a:lnSpc>
                <a:spcPct val="120000"/>
              </a:lnSpc>
              <a:spcBef>
                <a:spcPts val="600"/>
              </a:spcBef>
              <a:spcAft>
                <a:spcPts val="600"/>
              </a:spcAft>
              <a:buClrTx/>
              <a:buSzTx/>
              <a:tabLst/>
              <a:defRPr/>
            </a:pP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BD83354F-2C04-BDC6-5D87-5826576DF63A}"/>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04F87723-D8CF-02ED-577F-B86727EC162A}"/>
              </a:ext>
            </a:extLst>
          </p:cNvPr>
          <p:cNvSpPr>
            <a:spLocks noGrp="1"/>
          </p:cNvSpPr>
          <p:nvPr>
            <p:ph type="body" sz="quarter" idx="11"/>
          </p:nvPr>
        </p:nvSpPr>
        <p:spPr/>
        <p:txBody>
          <a:bodyPr/>
          <a:lstStyle/>
          <a:p>
            <a:r>
              <a:rPr lang="fr-CA" dirty="0"/>
              <a:t>Saisie des données du portefeuille</a:t>
            </a:r>
            <a:endParaRPr lang="de-CH" dirty="0"/>
          </a:p>
        </p:txBody>
      </p:sp>
      <p:pic>
        <p:nvPicPr>
          <p:cNvPr id="3" name="Grafik 2">
            <a:extLst>
              <a:ext uri="{FF2B5EF4-FFF2-40B4-BE49-F238E27FC236}">
                <a16:creationId xmlns:a16="http://schemas.microsoft.com/office/drawing/2014/main" id="{A562326A-CC36-CB82-2959-4733C814FD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9669" y="4448095"/>
            <a:ext cx="10702882" cy="2385077"/>
          </a:xfrm>
          <a:prstGeom prst="rect">
            <a:avLst/>
          </a:prstGeom>
        </p:spPr>
      </p:pic>
    </p:spTree>
    <p:extLst>
      <p:ext uri="{BB962C8B-B14F-4D97-AF65-F5344CB8AC3E}">
        <p14:creationId xmlns:p14="http://schemas.microsoft.com/office/powerpoint/2010/main" val="2175204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F32E2-534E-15E5-FD73-07CD22320DED}"/>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0ADFDC0B-4A54-547B-9EB7-4DD47D891929}"/>
              </a:ext>
            </a:extLst>
          </p:cNvPr>
          <p:cNvSpPr>
            <a:spLocks noGrp="1"/>
          </p:cNvSpPr>
          <p:nvPr>
            <p:ph type="body" sz="quarter" idx="13"/>
          </p:nvPr>
        </p:nvSpPr>
        <p:spPr>
          <a:xfrm>
            <a:off x="714802" y="1422513"/>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fr-CA" sz="1900" b="1" dirty="0">
                <a:sym typeface="Wingdings" panose="05000000000000000000" pitchFamily="2" charset="2"/>
              </a:rPr>
              <a:t>Saisir les caractéristiques du bâtiment : Indication recommandée, si disponible</a:t>
            </a:r>
            <a:endParaRPr lang="de-DE" sz="1900" b="1" dirty="0">
              <a:sym typeface="Wingdings" panose="05000000000000000000" pitchFamily="2" charset="2"/>
            </a:endParaRPr>
          </a:p>
          <a:p>
            <a:pPr marL="285750" indent="-285750">
              <a:spcBef>
                <a:spcPts val="600"/>
              </a:spcBef>
              <a:spcAft>
                <a:spcPts val="600"/>
              </a:spcAft>
              <a:buFontTx/>
              <a:buChar char="-"/>
              <a:defRPr/>
            </a:pPr>
            <a:r>
              <a:rPr lang="fr-CA" sz="1900" dirty="0">
                <a:sym typeface="Wingdings" panose="05000000000000000000" pitchFamily="2" charset="2"/>
              </a:rPr>
              <a:t>Dimensions du bâtiment </a:t>
            </a:r>
          </a:p>
          <a:p>
            <a:pPr marL="465750" lvl="1" indent="-285750">
              <a:spcBef>
                <a:spcPts val="600"/>
              </a:spcBef>
              <a:spcAft>
                <a:spcPts val="600"/>
              </a:spcAft>
              <a:buFontTx/>
              <a:buChar char="-"/>
              <a:defRPr/>
            </a:pPr>
            <a:r>
              <a:rPr lang="fr-CA" sz="1900" b="1" dirty="0">
                <a:sym typeface="Wingdings" panose="05000000000000000000" pitchFamily="2" charset="2"/>
              </a:rPr>
              <a:t>surface de référence énergétique</a:t>
            </a:r>
            <a:endParaRPr lang="de-DE" sz="1900" b="1" dirty="0">
              <a:sym typeface="Wingdings" panose="05000000000000000000" pitchFamily="2" charset="2"/>
            </a:endParaRPr>
          </a:p>
          <a:p>
            <a:pPr marL="465750" lvl="1" indent="-285750">
              <a:spcBef>
                <a:spcPts val="600"/>
              </a:spcBef>
              <a:spcAft>
                <a:spcPts val="600"/>
              </a:spcAft>
              <a:buFontTx/>
              <a:buChar char="-"/>
              <a:defRPr/>
            </a:pPr>
            <a:r>
              <a:rPr lang="fr-CA" sz="1900" b="1" dirty="0">
                <a:sym typeface="Wingdings" panose="05000000000000000000" pitchFamily="2" charset="2"/>
              </a:rPr>
              <a:t>surface utile principale</a:t>
            </a:r>
          </a:p>
        </p:txBody>
      </p:sp>
      <p:sp>
        <p:nvSpPr>
          <p:cNvPr id="10" name="Textplatzhalter 9">
            <a:extLst>
              <a:ext uri="{FF2B5EF4-FFF2-40B4-BE49-F238E27FC236}">
                <a16:creationId xmlns:a16="http://schemas.microsoft.com/office/drawing/2014/main" id="{0C8C1D88-B356-4997-EEAD-917454E6DB9F}"/>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814F5E75-0733-5B6C-3218-963461D81940}"/>
              </a:ext>
            </a:extLst>
          </p:cNvPr>
          <p:cNvSpPr>
            <a:spLocks noGrp="1"/>
          </p:cNvSpPr>
          <p:nvPr>
            <p:ph type="body" sz="quarter" idx="11"/>
          </p:nvPr>
        </p:nvSpPr>
        <p:spPr/>
        <p:txBody>
          <a:bodyPr/>
          <a:lstStyle/>
          <a:p>
            <a:r>
              <a:rPr lang="fr-CA" dirty="0"/>
              <a:t>Saisie des données du portefeuille</a:t>
            </a:r>
            <a:endParaRPr lang="de-CH" dirty="0"/>
          </a:p>
        </p:txBody>
      </p:sp>
      <p:pic>
        <p:nvPicPr>
          <p:cNvPr id="6" name="Grafik 5">
            <a:extLst>
              <a:ext uri="{FF2B5EF4-FFF2-40B4-BE49-F238E27FC236}">
                <a16:creationId xmlns:a16="http://schemas.microsoft.com/office/drawing/2014/main" id="{C97990F4-198C-FCA1-3972-245BD97EBFEA}"/>
              </a:ext>
            </a:extLst>
          </p:cNvPr>
          <p:cNvPicPr>
            <a:picLocks noChangeAspect="1"/>
          </p:cNvPicPr>
          <p:nvPr/>
        </p:nvPicPr>
        <p:blipFill>
          <a:blip r:embed="rId2"/>
          <a:stretch>
            <a:fillRect/>
          </a:stretch>
        </p:blipFill>
        <p:spPr>
          <a:xfrm>
            <a:off x="3503712" y="3674232"/>
            <a:ext cx="5040560" cy="2196881"/>
          </a:xfrm>
          <a:prstGeom prst="rect">
            <a:avLst/>
          </a:prstGeom>
        </p:spPr>
      </p:pic>
    </p:spTree>
    <p:extLst>
      <p:ext uri="{BB962C8B-B14F-4D97-AF65-F5344CB8AC3E}">
        <p14:creationId xmlns:p14="http://schemas.microsoft.com/office/powerpoint/2010/main" val="1845374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C0F96-6D78-7ABB-1960-78E9DFD3DD57}"/>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89EA4E47-852E-A5F1-B0F4-2CB4A5562782}"/>
              </a:ext>
            </a:extLst>
          </p:cNvPr>
          <p:cNvSpPr>
            <a:spLocks noGrp="1"/>
          </p:cNvSpPr>
          <p:nvPr>
            <p:ph type="body" sz="quarter" idx="13"/>
          </p:nvPr>
        </p:nvSpPr>
        <p:spPr>
          <a:xfrm>
            <a:off x="714802" y="1422513"/>
            <a:ext cx="10752667" cy="4535487"/>
          </a:xfrm>
        </p:spPr>
        <p:txBody>
          <a:bodyPr/>
          <a:lstStyle/>
          <a:p>
            <a:pPr lvl="0">
              <a:spcBef>
                <a:spcPts val="600"/>
              </a:spcBef>
              <a:spcAft>
                <a:spcPts val="600"/>
              </a:spcAft>
              <a:defRPr/>
            </a:pPr>
            <a:r>
              <a:rPr lang="fr-CA" sz="1900" b="1" dirty="0">
                <a:sym typeface="Wingdings" panose="05000000000000000000" pitchFamily="2" charset="2"/>
              </a:rPr>
              <a:t>Saisir les caractéristiques du bâtiment : Indication recommandée, si disponible</a:t>
            </a:r>
            <a:endParaRPr lang="de-DE" sz="1900" b="1" dirty="0">
              <a:sym typeface="Wingdings" panose="05000000000000000000" pitchFamily="2" charset="2"/>
            </a:endParaRPr>
          </a:p>
          <a:p>
            <a:pPr marL="285750" indent="-285750">
              <a:spcBef>
                <a:spcPts val="600"/>
              </a:spcBef>
              <a:spcAft>
                <a:spcPts val="600"/>
              </a:spcAft>
              <a:buFontTx/>
              <a:buChar char="-"/>
              <a:defRPr/>
            </a:pPr>
            <a:r>
              <a:rPr lang="fr-FR" sz="1900" dirty="0">
                <a:sym typeface="Wingdings" panose="05000000000000000000" pitchFamily="2" charset="2"/>
              </a:rPr>
              <a:t>Un élément important dans les portefeuilles hypothécaires concernant la </a:t>
            </a:r>
            <a:r>
              <a:rPr lang="fr-FR" sz="1900" b="1" dirty="0">
                <a:sym typeface="Wingdings" panose="05000000000000000000" pitchFamily="2" charset="2"/>
              </a:rPr>
              <a:t>propriété par étages (PPE) </a:t>
            </a:r>
            <a:r>
              <a:rPr lang="de-DE" sz="1900" dirty="0">
                <a:sym typeface="Wingdings" panose="05000000000000000000" pitchFamily="2" charset="2"/>
              </a:rPr>
              <a:t>:</a:t>
            </a:r>
          </a:p>
          <a:p>
            <a:pPr marL="465750" lvl="1" indent="-285750">
              <a:spcBef>
                <a:spcPts val="600"/>
              </a:spcBef>
              <a:spcAft>
                <a:spcPts val="600"/>
              </a:spcAft>
              <a:buFontTx/>
              <a:buChar char="-"/>
              <a:defRPr/>
            </a:pPr>
            <a:r>
              <a:rPr lang="fr-FR" sz="1900" dirty="0">
                <a:sym typeface="Wingdings" panose="05000000000000000000" pitchFamily="2" charset="2"/>
              </a:rPr>
              <a:t>L'évaluation porte-t-elle uniquement sur un appartement (STWE) ou sur l'ensemble de l'immeuble ?</a:t>
            </a:r>
            <a:endParaRPr lang="de-DE" sz="1900" dirty="0">
              <a:sym typeface="Wingdings" panose="05000000000000000000" pitchFamily="2" charset="2"/>
            </a:endParaRPr>
          </a:p>
          <a:p>
            <a:pPr marL="465750" lvl="1" indent="-285750">
              <a:spcBef>
                <a:spcPts val="600"/>
              </a:spcBef>
              <a:spcAft>
                <a:spcPts val="600"/>
              </a:spcAft>
              <a:buFontTx/>
              <a:buChar char="-"/>
              <a:defRPr/>
            </a:pPr>
            <a:r>
              <a:rPr lang="fr-FR" sz="1900" b="1" dirty="0">
                <a:sym typeface="Wingdings" panose="05000000000000000000" pitchFamily="2" charset="2"/>
              </a:rPr>
              <a:t>Surface utile principale de l'appartement (STWE) </a:t>
            </a:r>
            <a:r>
              <a:rPr lang="fr-FR" sz="1900" dirty="0">
                <a:sym typeface="Wingdings" panose="05000000000000000000" pitchFamily="2" charset="2"/>
              </a:rPr>
              <a:t>ou, à défaut,</a:t>
            </a:r>
            <a:endParaRPr lang="de-DE" sz="1900" dirty="0">
              <a:sym typeface="Wingdings" panose="05000000000000000000" pitchFamily="2" charset="2"/>
            </a:endParaRPr>
          </a:p>
          <a:p>
            <a:pPr marL="465750" lvl="1" indent="-285750">
              <a:spcBef>
                <a:spcPts val="600"/>
              </a:spcBef>
              <a:spcAft>
                <a:spcPts val="600"/>
              </a:spcAft>
              <a:buFontTx/>
              <a:buChar char="-"/>
              <a:defRPr/>
            </a:pPr>
            <a:r>
              <a:rPr lang="de-DE" sz="1900" b="1" dirty="0">
                <a:sym typeface="Wingdings" panose="05000000000000000000" pitchFamily="2" charset="2"/>
              </a:rPr>
              <a:t>Quote-Part</a:t>
            </a:r>
            <a:r>
              <a:rPr lang="de-DE" sz="1900" dirty="0">
                <a:sym typeface="Wingdings" panose="05000000000000000000" pitchFamily="2" charset="2"/>
              </a:rPr>
              <a:t> (</a:t>
            </a:r>
            <a:r>
              <a:rPr lang="fr-FR" sz="1900" dirty="0">
                <a:sym typeface="Wingdings" panose="05000000000000000000" pitchFamily="2" charset="2"/>
              </a:rPr>
              <a:t>numérateur et dénominateur dans des colonnes distinctes</a:t>
            </a:r>
            <a:r>
              <a:rPr lang="de-DE" sz="1900" dirty="0">
                <a:sym typeface="Wingdings" panose="05000000000000000000" pitchFamily="2" charset="2"/>
              </a:rPr>
              <a:t>)</a:t>
            </a:r>
          </a:p>
          <a:p>
            <a:pPr marL="285750" indent="-285750">
              <a:spcBef>
                <a:spcPts val="600"/>
              </a:spcBef>
              <a:spcAft>
                <a:spcPts val="600"/>
              </a:spcAft>
              <a:buFontTx/>
              <a:buChar char="-"/>
              <a:defRPr/>
            </a:pP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0" name="Textplatzhalter 9">
            <a:extLst>
              <a:ext uri="{FF2B5EF4-FFF2-40B4-BE49-F238E27FC236}">
                <a16:creationId xmlns:a16="http://schemas.microsoft.com/office/drawing/2014/main" id="{C66391BB-0355-E6E2-A037-17DD081737BD}"/>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A8ED15EA-1FD2-950B-9735-871D05A9B897}"/>
              </a:ext>
            </a:extLst>
          </p:cNvPr>
          <p:cNvSpPr>
            <a:spLocks noGrp="1"/>
          </p:cNvSpPr>
          <p:nvPr>
            <p:ph type="body" sz="quarter" idx="11"/>
          </p:nvPr>
        </p:nvSpPr>
        <p:spPr/>
        <p:txBody>
          <a:bodyPr/>
          <a:lstStyle/>
          <a:p>
            <a:r>
              <a:rPr lang="fr-CA" dirty="0"/>
              <a:t>Saisie des données du portefeuille</a:t>
            </a:r>
            <a:endParaRPr lang="de-CH" dirty="0"/>
          </a:p>
        </p:txBody>
      </p:sp>
      <p:pic>
        <p:nvPicPr>
          <p:cNvPr id="7" name="Grafik 6">
            <a:extLst>
              <a:ext uri="{FF2B5EF4-FFF2-40B4-BE49-F238E27FC236}">
                <a16:creationId xmlns:a16="http://schemas.microsoft.com/office/drawing/2014/main" id="{ED358E58-1AC0-CE94-0C75-ECB6A7E8A308}"/>
              </a:ext>
            </a:extLst>
          </p:cNvPr>
          <p:cNvPicPr>
            <a:picLocks noChangeAspect="1"/>
          </p:cNvPicPr>
          <p:nvPr/>
        </p:nvPicPr>
        <p:blipFill>
          <a:blip r:embed="rId3"/>
          <a:stretch>
            <a:fillRect/>
          </a:stretch>
        </p:blipFill>
        <p:spPr>
          <a:xfrm>
            <a:off x="1703512" y="4720986"/>
            <a:ext cx="8640381" cy="1810003"/>
          </a:xfrm>
          <a:prstGeom prst="rect">
            <a:avLst/>
          </a:prstGeom>
        </p:spPr>
      </p:pic>
    </p:spTree>
    <p:extLst>
      <p:ext uri="{BB962C8B-B14F-4D97-AF65-F5344CB8AC3E}">
        <p14:creationId xmlns:p14="http://schemas.microsoft.com/office/powerpoint/2010/main" val="1171690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34057-2A8A-6098-0A1F-D21051F9D420}"/>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5116B27C-D9FA-E9D5-0DCF-CA04068C092C}"/>
              </a:ext>
            </a:extLst>
          </p:cNvPr>
          <p:cNvSpPr>
            <a:spLocks noGrp="1"/>
          </p:cNvSpPr>
          <p:nvPr>
            <p:ph type="body" sz="quarter" idx="13"/>
          </p:nvPr>
        </p:nvSpPr>
        <p:spPr>
          <a:xfrm>
            <a:off x="714802" y="1422513"/>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fr-CA" sz="1900" b="1" dirty="0">
                <a:sym typeface="Wingdings" panose="05000000000000000000" pitchFamily="2" charset="2"/>
              </a:rPr>
              <a:t>Saisir les caractéristiques du bâtiment : Indication recommandée, si disponible</a:t>
            </a:r>
            <a:endParaRPr lang="de-DE" sz="1900" b="1" dirty="0">
              <a:sym typeface="Wingdings" panose="05000000000000000000" pitchFamily="2" charset="2"/>
            </a:endParaRPr>
          </a:p>
          <a:p>
            <a:pPr marL="285750" indent="-285750">
              <a:spcBef>
                <a:spcPts val="600"/>
              </a:spcBef>
              <a:spcAft>
                <a:spcPts val="600"/>
              </a:spcAft>
              <a:buFontTx/>
              <a:buChar char="-"/>
              <a:defRPr/>
            </a:pPr>
            <a:r>
              <a:rPr lang="fr-CA" sz="1900" dirty="0">
                <a:sym typeface="Wingdings" panose="05000000000000000000" pitchFamily="2" charset="2"/>
              </a:rPr>
              <a:t>Nombre d'étages en surface (chauffés)</a:t>
            </a:r>
          </a:p>
          <a:p>
            <a:pPr marL="285750" indent="-285750">
              <a:spcBef>
                <a:spcPts val="600"/>
              </a:spcBef>
              <a:spcAft>
                <a:spcPts val="600"/>
              </a:spcAft>
              <a:buFontTx/>
              <a:buChar char="-"/>
              <a:defRPr/>
            </a:pPr>
            <a:r>
              <a:rPr lang="fr-CA" sz="1900" dirty="0">
                <a:sym typeface="Wingdings" panose="05000000000000000000" pitchFamily="2" charset="2"/>
              </a:rPr>
              <a:t>Nombre d’étage en sous-sol hors parking (non chauffés)</a:t>
            </a:r>
            <a:endParaRPr lang="de-DE" sz="1900" dirty="0">
              <a:sym typeface="Wingdings" panose="05000000000000000000" pitchFamily="2" charset="2"/>
            </a:endParaRPr>
          </a:p>
          <a:p>
            <a:pPr marL="285750" indent="-285750">
              <a:spcBef>
                <a:spcPts val="600"/>
              </a:spcBef>
              <a:spcAft>
                <a:spcPts val="600"/>
              </a:spcAft>
              <a:buFontTx/>
              <a:buChar char="-"/>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Est-ce qu’un garage souterrain est présent?</a:t>
            </a:r>
          </a:p>
          <a:p>
            <a:pPr marL="285750" indent="-285750">
              <a:spcBef>
                <a:spcPts val="600"/>
              </a:spcBef>
              <a:spcAft>
                <a:spcPts val="600"/>
              </a:spcAft>
              <a:buFontTx/>
              <a:buChar char="-"/>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Année de construction du bâtiment</a:t>
            </a:r>
            <a:endParaRPr lang="de-DE" sz="1900" dirty="0">
              <a:sym typeface="Wingdings" panose="05000000000000000000" pitchFamily="2" charset="2"/>
            </a:endParaRPr>
          </a:p>
          <a:p>
            <a:pPr marL="285750" indent="-285750">
              <a:spcBef>
                <a:spcPts val="600"/>
              </a:spcBef>
              <a:spcAft>
                <a:spcPts val="600"/>
              </a:spcAft>
              <a:buFontTx/>
              <a:buChar char="-"/>
              <a:defRPr/>
            </a:pPr>
            <a:r>
              <a:rPr kumimoji="0" lang="de-DE" sz="1900" b="0" i="0" u="none" strike="noStrike" kern="1200" cap="none" spc="0" normalizeH="0" baseline="0" noProof="0" dirty="0" err="1">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Utilisation</a:t>
            </a:r>
            <a:r>
              <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900" b="0" i="0" u="none" strike="noStrike" kern="1200" cap="none" spc="0" normalizeH="0" baseline="0" noProof="0" dirty="0" err="1">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principale</a:t>
            </a: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F481956D-3FF8-C9AE-DCC4-D59FEEA7A75E}"/>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7C72DB0A-D6BC-FDF2-8922-6A5EF8EF631D}"/>
              </a:ext>
            </a:extLst>
          </p:cNvPr>
          <p:cNvSpPr>
            <a:spLocks noGrp="1"/>
          </p:cNvSpPr>
          <p:nvPr>
            <p:ph type="body" sz="quarter" idx="11"/>
          </p:nvPr>
        </p:nvSpPr>
        <p:spPr/>
        <p:txBody>
          <a:bodyPr/>
          <a:lstStyle/>
          <a:p>
            <a:r>
              <a:rPr lang="fr-CA" dirty="0"/>
              <a:t>Saisie des données du portefeuille</a:t>
            </a:r>
            <a:endParaRPr lang="de-CH" dirty="0"/>
          </a:p>
        </p:txBody>
      </p:sp>
      <p:pic>
        <p:nvPicPr>
          <p:cNvPr id="6" name="Grafik 5">
            <a:extLst>
              <a:ext uri="{FF2B5EF4-FFF2-40B4-BE49-F238E27FC236}">
                <a16:creationId xmlns:a16="http://schemas.microsoft.com/office/drawing/2014/main" id="{9BCA0D97-EE67-FCA2-9511-C74E36312BF8}"/>
              </a:ext>
            </a:extLst>
          </p:cNvPr>
          <p:cNvPicPr>
            <a:picLocks noChangeAspect="1"/>
          </p:cNvPicPr>
          <p:nvPr/>
        </p:nvPicPr>
        <p:blipFill>
          <a:blip r:embed="rId2"/>
          <a:stretch>
            <a:fillRect/>
          </a:stretch>
        </p:blipFill>
        <p:spPr>
          <a:xfrm>
            <a:off x="2804551" y="4411089"/>
            <a:ext cx="6573167" cy="1781424"/>
          </a:xfrm>
          <a:prstGeom prst="rect">
            <a:avLst/>
          </a:prstGeom>
        </p:spPr>
      </p:pic>
    </p:spTree>
    <p:extLst>
      <p:ext uri="{BB962C8B-B14F-4D97-AF65-F5344CB8AC3E}">
        <p14:creationId xmlns:p14="http://schemas.microsoft.com/office/powerpoint/2010/main" val="2078091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BCDD6-3577-F39B-9C50-748075A76F04}"/>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148831A4-BAD5-32B0-88B9-714E03D376FD}"/>
              </a:ext>
            </a:extLst>
          </p:cNvPr>
          <p:cNvSpPr>
            <a:spLocks noGrp="1"/>
          </p:cNvSpPr>
          <p:nvPr>
            <p:ph type="body" sz="quarter" idx="13"/>
          </p:nvPr>
        </p:nvSpPr>
        <p:spPr>
          <a:xfrm>
            <a:off x="714802" y="1422513"/>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fr-CA" sz="1900" b="1" dirty="0">
                <a:sym typeface="Wingdings" panose="05000000000000000000" pitchFamily="2" charset="2"/>
              </a:rPr>
              <a:t>Saisir les caractéristiques du bâtiment : Indication recommandée, si disponible</a:t>
            </a:r>
            <a:endParaRPr lang="de-DE" sz="1900" b="1" dirty="0">
              <a:sym typeface="Wingdings" panose="05000000000000000000" pitchFamily="2" charset="2"/>
            </a:endParaRPr>
          </a:p>
          <a:p>
            <a:pPr marL="285750" indent="-285750">
              <a:spcBef>
                <a:spcPts val="600"/>
              </a:spcBef>
              <a:spcAft>
                <a:spcPts val="600"/>
              </a:spcAft>
              <a:buFontTx/>
              <a:buChar char="-"/>
              <a:defRPr/>
            </a:pPr>
            <a:r>
              <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Type de </a:t>
            </a:r>
            <a:r>
              <a:rPr kumimoji="0" lang="de-DE" sz="1900" b="0" i="0" u="none" strike="noStrike" kern="1200" cap="none" spc="0" normalizeH="0" baseline="0" noProof="0" dirty="0" err="1">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chauffage</a:t>
            </a:r>
            <a:r>
              <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900" b="0" i="0" u="none" strike="noStrike" kern="1200" cap="none" spc="0" normalizeH="0" baseline="0" noProof="0" dirty="0" err="1">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principal</a:t>
            </a:r>
            <a:r>
              <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fr-FR" sz="1900" dirty="0">
                <a:sym typeface="Wingdings" panose="05000000000000000000" pitchFamily="2" charset="2"/>
              </a:rPr>
              <a:t>par exemple, chauffage au gaz ou chauffage urbain</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indent="-285750">
              <a:spcBef>
                <a:spcPts val="600"/>
              </a:spcBef>
              <a:spcAft>
                <a:spcPts val="600"/>
              </a:spcAft>
              <a:buFontTx/>
              <a:buChar char="-"/>
              <a:defRPr/>
            </a:pPr>
            <a:r>
              <a:rPr lang="fr-CA" sz="1900" dirty="0">
                <a:sym typeface="Wingdings" panose="05000000000000000000" pitchFamily="2" charset="2"/>
              </a:rPr>
              <a:t>Certificat énergétique disponible (</a:t>
            </a:r>
            <a:r>
              <a:rPr lang="fr-CA" sz="1900" b="1" dirty="0">
                <a:sym typeface="Wingdings" panose="05000000000000000000" pitchFamily="2" charset="2"/>
              </a:rPr>
              <a:t>oui seulement si Minergie, CECB "A", ou comparable</a:t>
            </a:r>
            <a:r>
              <a:rPr lang="fr-CA" sz="1900" dirty="0">
                <a:sym typeface="Wingdings" panose="05000000000000000000" pitchFamily="2" charset="2"/>
              </a:rPr>
              <a:t>)</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0" name="Textplatzhalter 9">
            <a:extLst>
              <a:ext uri="{FF2B5EF4-FFF2-40B4-BE49-F238E27FC236}">
                <a16:creationId xmlns:a16="http://schemas.microsoft.com/office/drawing/2014/main" id="{9884CFEB-9738-54FC-77E2-AD1C51EF725F}"/>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484C4540-879C-52BC-37D2-9967B4D0374B}"/>
              </a:ext>
            </a:extLst>
          </p:cNvPr>
          <p:cNvSpPr>
            <a:spLocks noGrp="1"/>
          </p:cNvSpPr>
          <p:nvPr>
            <p:ph type="body" sz="quarter" idx="11"/>
          </p:nvPr>
        </p:nvSpPr>
        <p:spPr/>
        <p:txBody>
          <a:bodyPr/>
          <a:lstStyle/>
          <a:p>
            <a:r>
              <a:rPr lang="fr-CA" dirty="0"/>
              <a:t>Saisie des données du portefeuille</a:t>
            </a:r>
            <a:endParaRPr lang="de-CH" dirty="0"/>
          </a:p>
        </p:txBody>
      </p:sp>
      <p:pic>
        <p:nvPicPr>
          <p:cNvPr id="3" name="Grafik 2">
            <a:extLst>
              <a:ext uri="{FF2B5EF4-FFF2-40B4-BE49-F238E27FC236}">
                <a16:creationId xmlns:a16="http://schemas.microsoft.com/office/drawing/2014/main" id="{27100BB5-A421-DBE6-B278-EB75837370DD}"/>
              </a:ext>
            </a:extLst>
          </p:cNvPr>
          <p:cNvPicPr>
            <a:picLocks noChangeAspect="1"/>
          </p:cNvPicPr>
          <p:nvPr/>
        </p:nvPicPr>
        <p:blipFill>
          <a:blip r:embed="rId2"/>
          <a:stretch>
            <a:fillRect/>
          </a:stretch>
        </p:blipFill>
        <p:spPr>
          <a:xfrm>
            <a:off x="2711624" y="3284984"/>
            <a:ext cx="6840760" cy="2356686"/>
          </a:xfrm>
          <a:prstGeom prst="rect">
            <a:avLst/>
          </a:prstGeom>
        </p:spPr>
      </p:pic>
    </p:spTree>
    <p:extLst>
      <p:ext uri="{BB962C8B-B14F-4D97-AF65-F5344CB8AC3E}">
        <p14:creationId xmlns:p14="http://schemas.microsoft.com/office/powerpoint/2010/main" val="3659085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58D58-5B2F-752A-8F34-252B8E19AE5D}"/>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425B2C9B-2C26-DF00-5685-EA54EB3E43EB}"/>
              </a:ext>
            </a:extLst>
          </p:cNvPr>
          <p:cNvSpPr>
            <a:spLocks noGrp="1"/>
          </p:cNvSpPr>
          <p:nvPr>
            <p:ph type="body" sz="quarter" idx="13"/>
          </p:nvPr>
        </p:nvSpPr>
        <p:spPr>
          <a:xfrm>
            <a:off x="710176" y="1393947"/>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fr-CH" sz="1900" b="1" dirty="0">
                <a:sym typeface="Wingdings" panose="05000000000000000000" pitchFamily="2" charset="2"/>
              </a:rPr>
              <a:t>Saisir les rénovations historiques : Indication recommandée, si disponible</a:t>
            </a:r>
          </a:p>
          <a:p>
            <a:pPr marL="465750" lvl="1" indent="-285750">
              <a:spcBef>
                <a:spcPts val="600"/>
              </a:spcBef>
              <a:spcAft>
                <a:spcPts val="600"/>
              </a:spcAft>
              <a:buFontTx/>
              <a:buChar char="-"/>
              <a:defRPr/>
            </a:pPr>
            <a:r>
              <a:rPr lang="fr-CH" sz="1900" dirty="0">
                <a:sym typeface="Wingdings" panose="05000000000000000000" pitchFamily="2" charset="2"/>
              </a:rPr>
              <a:t>Mesures d'assainissement historiques jusqu'au </a:t>
            </a:r>
            <a:r>
              <a:rPr lang="fr-CH" sz="1900" b="1" dirty="0">
                <a:sym typeface="Wingdings" panose="05000000000000000000" pitchFamily="2" charset="2"/>
              </a:rPr>
              <a:t>31.12.2025</a:t>
            </a:r>
            <a:r>
              <a:rPr lang="fr-CH" sz="1900" dirty="0">
                <a:sym typeface="Wingdings" panose="05000000000000000000" pitchFamily="2" charset="2"/>
              </a:rPr>
              <a:t> (dans chaque cas, l'année du dernier assainissement)</a:t>
            </a:r>
            <a:endParaRPr lang="de-DE" sz="1900" dirty="0">
              <a:sym typeface="Wingdings" panose="05000000000000000000" pitchFamily="2" charset="2"/>
            </a:endParaRPr>
          </a:p>
          <a:p>
            <a:pPr marL="465750" lvl="1" indent="-285750">
              <a:spcBef>
                <a:spcPts val="600"/>
              </a:spcBef>
              <a:spcAft>
                <a:spcPts val="600"/>
              </a:spcAft>
              <a:buFontTx/>
              <a:buChar char="-"/>
              <a:defRPr/>
            </a:pPr>
            <a:r>
              <a:rPr lang="fr-CA" sz="1900" dirty="0">
                <a:sym typeface="Wingdings" panose="05000000000000000000" pitchFamily="2" charset="2"/>
              </a:rPr>
              <a:t>Façade, toit, fenêtres, plafond de la cave (dalle du sous-sol), chauffage</a:t>
            </a:r>
            <a:endParaRPr lang="de-DE" sz="1900" dirty="0">
              <a:sym typeface="Wingdings" panose="05000000000000000000" pitchFamily="2" charset="2"/>
            </a:endParaRPr>
          </a:p>
          <a:p>
            <a:pPr marL="465750" lvl="1" indent="-285750">
              <a:spcBef>
                <a:spcPts val="600"/>
              </a:spcBef>
              <a:spcAft>
                <a:spcPts val="600"/>
              </a:spcAft>
              <a:buFontTx/>
              <a:buChar char="-"/>
              <a:defRPr/>
            </a:pPr>
            <a:r>
              <a:rPr lang="fr-CA" sz="1900" dirty="0">
                <a:sym typeface="Wingdings" panose="05000000000000000000" pitchFamily="2" charset="2"/>
              </a:rPr>
              <a:t>Si aucune rénovation n'est entrée, l'année de construction du bâtiment est prise en compte.</a:t>
            </a:r>
            <a:endParaRPr lang="de-DE" sz="1900" dirty="0">
              <a:sym typeface="Wingdings" panose="05000000000000000000" pitchFamily="2" charset="2"/>
            </a:endParaRPr>
          </a:p>
          <a:p>
            <a:pPr marL="285750" indent="-285750">
              <a:spcBef>
                <a:spcPts val="600"/>
              </a:spcBef>
              <a:spcAft>
                <a:spcPts val="600"/>
              </a:spcAft>
              <a:buFontTx/>
              <a:buChar char="-"/>
              <a:defRPr/>
            </a:pPr>
            <a:r>
              <a:rPr lang="fr-CA" sz="1900" b="1" dirty="0">
                <a:sym typeface="Wingdings" panose="05000000000000000000" pitchFamily="2" charset="2"/>
              </a:rPr>
              <a:t>Attention</a:t>
            </a:r>
            <a:r>
              <a:rPr lang="fr-CA" sz="1900" dirty="0">
                <a:sym typeface="Wingdings" panose="05000000000000000000" pitchFamily="2" charset="2"/>
              </a:rPr>
              <a:t> : saisie des rénovations ayant un impact énergétique, pas de "rénovations au pinceau".</a:t>
            </a: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52F87502-4A9F-C4EC-F1E4-6A69FEEE99E0}"/>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593ED794-B16D-910F-2793-E6387E0E79E6}"/>
              </a:ext>
            </a:extLst>
          </p:cNvPr>
          <p:cNvSpPr>
            <a:spLocks noGrp="1"/>
          </p:cNvSpPr>
          <p:nvPr>
            <p:ph type="body" sz="quarter" idx="11"/>
          </p:nvPr>
        </p:nvSpPr>
        <p:spPr/>
        <p:txBody>
          <a:bodyPr/>
          <a:lstStyle/>
          <a:p>
            <a:r>
              <a:rPr lang="fr-CA" dirty="0"/>
              <a:t>Saisie des données du portefeuille</a:t>
            </a:r>
            <a:endParaRPr lang="de-CH" dirty="0"/>
          </a:p>
        </p:txBody>
      </p:sp>
      <p:pic>
        <p:nvPicPr>
          <p:cNvPr id="5" name="Grafik 4">
            <a:extLst>
              <a:ext uri="{FF2B5EF4-FFF2-40B4-BE49-F238E27FC236}">
                <a16:creationId xmlns:a16="http://schemas.microsoft.com/office/drawing/2014/main" id="{B2D8272E-05D4-B3F9-9B66-27738337E4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9456" y="4365104"/>
            <a:ext cx="9793088" cy="1991814"/>
          </a:xfrm>
          <a:prstGeom prst="rect">
            <a:avLst/>
          </a:prstGeom>
        </p:spPr>
      </p:pic>
    </p:spTree>
    <p:extLst>
      <p:ext uri="{BB962C8B-B14F-4D97-AF65-F5344CB8AC3E}">
        <p14:creationId xmlns:p14="http://schemas.microsoft.com/office/powerpoint/2010/main" val="3422107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510A0-D7BF-1A6D-7E48-267BAB443895}"/>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9C6028F6-B57A-D48F-B59A-E04128B0C97F}"/>
              </a:ext>
            </a:extLst>
          </p:cNvPr>
          <p:cNvSpPr>
            <a:spLocks noGrp="1"/>
          </p:cNvSpPr>
          <p:nvPr>
            <p:ph type="body" sz="quarter" idx="13"/>
          </p:nvPr>
        </p:nvSpPr>
        <p:spPr>
          <a:xfrm>
            <a:off x="710176" y="1393947"/>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fr-CA" sz="1900" b="1" dirty="0">
                <a:sym typeface="Wingdings" panose="05000000000000000000" pitchFamily="2" charset="2"/>
              </a:rPr>
              <a:t>Saisir les rénovations futures : indication recommandée, si disponible</a:t>
            </a:r>
            <a:endParaRPr lang="de-DE" sz="1900" b="1" dirty="0">
              <a:sym typeface="Wingdings" panose="05000000000000000000" pitchFamily="2" charset="2"/>
            </a:endParaRPr>
          </a:p>
          <a:p>
            <a:pPr marL="285750" indent="-285750">
              <a:spcBef>
                <a:spcPts val="600"/>
              </a:spcBef>
              <a:spcAft>
                <a:spcPts val="600"/>
              </a:spcAft>
              <a:buFontTx/>
              <a:buChar char="-"/>
              <a:defRPr/>
            </a:pPr>
            <a:r>
              <a:rPr lang="fr-CA" sz="1900" b="1" dirty="0">
                <a:sym typeface="Wingdings" panose="05000000000000000000" pitchFamily="2" charset="2"/>
              </a:rPr>
              <a:t>Mesures d'assainissement </a:t>
            </a:r>
            <a:r>
              <a:rPr lang="fr-CA" sz="1900" dirty="0">
                <a:sym typeface="Wingdings" panose="05000000000000000000" pitchFamily="2" charset="2"/>
              </a:rPr>
              <a:t>prévues à partir du </a:t>
            </a:r>
            <a:r>
              <a:rPr lang="fr-CA" sz="1900" b="1" dirty="0">
                <a:sym typeface="Wingdings" panose="05000000000000000000" pitchFamily="2" charset="2"/>
              </a:rPr>
              <a:t>01.01.2026 jusqu'en 2050</a:t>
            </a:r>
            <a:endParaRPr lang="de-DE" sz="1900" b="1" dirty="0">
              <a:sym typeface="Wingdings" panose="05000000000000000000" pitchFamily="2" charset="2"/>
            </a:endParaRPr>
          </a:p>
          <a:p>
            <a:pPr marL="465750" lvl="1" indent="-285750">
              <a:spcBef>
                <a:spcPts val="600"/>
              </a:spcBef>
              <a:spcAft>
                <a:spcPts val="600"/>
              </a:spcAft>
              <a:buFontTx/>
              <a:buChar char="-"/>
              <a:defRPr/>
            </a:pPr>
            <a:r>
              <a:rPr lang="fr-CA" sz="1900" dirty="0">
                <a:sym typeface="Wingdings" panose="05000000000000000000" pitchFamily="2" charset="2"/>
              </a:rPr>
              <a:t>Le changement de source de chaleur principale (p. ex. passage du mazout au chauffage urbain) peut être indiqué</a:t>
            </a:r>
            <a:endParaRPr lang="de-DE" sz="1900" dirty="0">
              <a:sym typeface="Wingdings" panose="05000000000000000000" pitchFamily="2" charset="2"/>
            </a:endParaRPr>
          </a:p>
          <a:p>
            <a:pPr marL="465750" lvl="1" indent="-285750">
              <a:spcBef>
                <a:spcPts val="600"/>
              </a:spcBef>
              <a:spcAft>
                <a:spcPts val="600"/>
              </a:spcAft>
              <a:buFontTx/>
              <a:buChar char="-"/>
              <a:defRPr/>
            </a:pPr>
            <a:r>
              <a:rPr lang="fr-CH" sz="1900" dirty="0">
                <a:sym typeface="Wingdings" panose="05000000000000000000" pitchFamily="2" charset="2"/>
              </a:rPr>
              <a:t>Cette indication est importante pour l'évaluation politique de la </a:t>
            </a:r>
            <a:r>
              <a:rPr lang="fr-CH" sz="1900" b="1" dirty="0">
                <a:sym typeface="Wingdings" panose="05000000000000000000" pitchFamily="2" charset="2"/>
              </a:rPr>
              <a:t>planification de la transition pour les portefeuilles </a:t>
            </a:r>
            <a:r>
              <a:rPr lang="fr-CH" sz="1900" dirty="0">
                <a:sym typeface="Wingdings" panose="05000000000000000000" pitchFamily="2" charset="2"/>
              </a:rPr>
              <a:t>de bâtiments au niveau de la branche !</a:t>
            </a: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2147CE42-9310-06EF-7D0C-3C07F7AA578E}"/>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CA5772EC-2F35-8739-43FE-D457DB7256D3}"/>
              </a:ext>
            </a:extLst>
          </p:cNvPr>
          <p:cNvSpPr>
            <a:spLocks noGrp="1"/>
          </p:cNvSpPr>
          <p:nvPr>
            <p:ph type="body" sz="quarter" idx="11"/>
          </p:nvPr>
        </p:nvSpPr>
        <p:spPr/>
        <p:txBody>
          <a:bodyPr/>
          <a:lstStyle/>
          <a:p>
            <a:r>
              <a:rPr lang="fr-CA" dirty="0"/>
              <a:t>Saisie des données du portefeuille</a:t>
            </a:r>
            <a:endParaRPr lang="de-CH" dirty="0"/>
          </a:p>
        </p:txBody>
      </p:sp>
      <p:pic>
        <p:nvPicPr>
          <p:cNvPr id="12" name="Grafik 11">
            <a:extLst>
              <a:ext uri="{FF2B5EF4-FFF2-40B4-BE49-F238E27FC236}">
                <a16:creationId xmlns:a16="http://schemas.microsoft.com/office/drawing/2014/main" id="{60874A2D-0496-CBA0-159D-E2E71B9475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9157" y="4150357"/>
            <a:ext cx="10804560" cy="1985024"/>
          </a:xfrm>
          <a:prstGeom prst="rect">
            <a:avLst/>
          </a:prstGeom>
        </p:spPr>
      </p:pic>
    </p:spTree>
    <p:extLst>
      <p:ext uri="{BB962C8B-B14F-4D97-AF65-F5344CB8AC3E}">
        <p14:creationId xmlns:p14="http://schemas.microsoft.com/office/powerpoint/2010/main" val="2448769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E80CC-8B58-E831-1E47-31419682980D}"/>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D7275FC9-4310-23A8-5210-A0CDA29FB253}"/>
              </a:ext>
            </a:extLst>
          </p:cNvPr>
          <p:cNvSpPr>
            <a:spLocks noGrp="1"/>
          </p:cNvSpPr>
          <p:nvPr>
            <p:ph type="body" sz="quarter" idx="13"/>
          </p:nvPr>
        </p:nvSpPr>
        <p:spPr>
          <a:xfrm>
            <a:off x="720000" y="1422513"/>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fr-CA" sz="1900" b="1" dirty="0">
                <a:sym typeface="Wingdings" panose="05000000000000000000" pitchFamily="2" charset="2"/>
              </a:rPr>
              <a:t>Données étendues sur le bâtiment "pour utilisateurs avancés"</a:t>
            </a:r>
            <a:endParaRPr lang="de-DE" sz="1900" b="1" dirty="0">
              <a:sym typeface="Wingdings" panose="05000000000000000000" pitchFamily="2" charset="2"/>
            </a:endParaRPr>
          </a:p>
          <a:p>
            <a:pPr marL="285750" indent="-285750">
              <a:spcBef>
                <a:spcPts val="600"/>
              </a:spcBef>
              <a:spcAft>
                <a:spcPts val="600"/>
              </a:spcAft>
              <a:buFontTx/>
              <a:buChar char="-"/>
              <a:defRPr/>
            </a:pPr>
            <a:r>
              <a:rPr lang="fr-CA" sz="1900" dirty="0" err="1">
                <a:sym typeface="Wingdings" panose="05000000000000000000" pitchFamily="2" charset="2"/>
              </a:rPr>
              <a:t>Autodéclaration</a:t>
            </a:r>
            <a:r>
              <a:rPr lang="fr-CA" sz="1900" dirty="0">
                <a:sym typeface="Wingdings" panose="05000000000000000000" pitchFamily="2" charset="2"/>
              </a:rPr>
              <a:t> des données de consommation (Scope 1 et 2)</a:t>
            </a:r>
            <a:endParaRPr lang="de-DE" sz="1900" dirty="0">
              <a:sym typeface="Wingdings" panose="05000000000000000000" pitchFamily="2" charset="2"/>
            </a:endParaRPr>
          </a:p>
          <a:p>
            <a:pPr marL="465750" lvl="1" indent="-285750">
              <a:spcBef>
                <a:spcPts val="600"/>
              </a:spcBef>
              <a:spcAft>
                <a:spcPts val="600"/>
              </a:spcAft>
              <a:buFontTx/>
              <a:buChar char="-"/>
              <a:defRPr/>
            </a:pPr>
            <a:r>
              <a:rPr lang="de-DE" sz="1900" dirty="0" err="1">
                <a:sym typeface="Wingdings" panose="05000000000000000000" pitchFamily="2" charset="2"/>
              </a:rPr>
              <a:t>Consommation</a:t>
            </a:r>
            <a:r>
              <a:rPr lang="de-DE" sz="1900" dirty="0">
                <a:sym typeface="Wingdings" panose="05000000000000000000" pitchFamily="2" charset="2"/>
              </a:rPr>
              <a:t> de </a:t>
            </a:r>
            <a:r>
              <a:rPr lang="de-DE" sz="1900" dirty="0" err="1">
                <a:sym typeface="Wingdings" panose="05000000000000000000" pitchFamily="2" charset="2"/>
              </a:rPr>
              <a:t>chauffage</a:t>
            </a:r>
            <a:r>
              <a:rPr lang="de-DE" sz="1900" dirty="0">
                <a:sym typeface="Wingdings" panose="05000000000000000000" pitchFamily="2" charset="2"/>
              </a:rPr>
              <a:t>, </a:t>
            </a:r>
            <a:r>
              <a:rPr lang="de-DE" sz="1900" dirty="0" err="1">
                <a:sym typeface="Wingdings" panose="05000000000000000000" pitchFamily="2" charset="2"/>
              </a:rPr>
              <a:t>eau</a:t>
            </a:r>
            <a:r>
              <a:rPr lang="de-DE" sz="1900" dirty="0">
                <a:sym typeface="Wingdings" panose="05000000000000000000" pitchFamily="2" charset="2"/>
              </a:rPr>
              <a:t> </a:t>
            </a:r>
            <a:r>
              <a:rPr lang="de-DE" sz="1900" dirty="0" err="1">
                <a:sym typeface="Wingdings" panose="05000000000000000000" pitchFamily="2" charset="2"/>
              </a:rPr>
              <a:t>chaude</a:t>
            </a:r>
            <a:endParaRPr lang="de-DE" sz="1900" dirty="0">
              <a:sym typeface="Wingdings" panose="05000000000000000000" pitchFamily="2" charset="2"/>
            </a:endParaRPr>
          </a:p>
          <a:p>
            <a:pPr marL="465750" lvl="1" indent="-285750">
              <a:spcBef>
                <a:spcPts val="600"/>
              </a:spcBef>
              <a:spcAft>
                <a:spcPts val="600"/>
              </a:spcAft>
              <a:buFontTx/>
              <a:buChar char="-"/>
              <a:defRPr/>
            </a:pPr>
            <a:r>
              <a:rPr lang="fr-CA" sz="1900" dirty="0">
                <a:sym typeface="Wingdings" panose="05000000000000000000" pitchFamily="2" charset="2"/>
              </a:rPr>
              <a:t>Conso. élec. totale (somme de conso. élec. générale, de la conso. élec. du propriétaire et de la conso. élec. du locataire) et dont conso. élec du locataire</a:t>
            </a: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F731696D-6694-07F2-B378-69AD63401E4C}"/>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81D26781-70C3-AAC5-8E9E-3DB4394143F1}"/>
              </a:ext>
            </a:extLst>
          </p:cNvPr>
          <p:cNvSpPr>
            <a:spLocks noGrp="1"/>
          </p:cNvSpPr>
          <p:nvPr>
            <p:ph type="body" sz="quarter" idx="11"/>
          </p:nvPr>
        </p:nvSpPr>
        <p:spPr/>
        <p:txBody>
          <a:bodyPr/>
          <a:lstStyle/>
          <a:p>
            <a:r>
              <a:rPr lang="fr-CA" dirty="0"/>
              <a:t>Saisie des données du portefeuille</a:t>
            </a:r>
            <a:endParaRPr lang="de-CH" dirty="0"/>
          </a:p>
        </p:txBody>
      </p:sp>
      <p:pic>
        <p:nvPicPr>
          <p:cNvPr id="7" name="Grafik 6">
            <a:extLst>
              <a:ext uri="{FF2B5EF4-FFF2-40B4-BE49-F238E27FC236}">
                <a16:creationId xmlns:a16="http://schemas.microsoft.com/office/drawing/2014/main" id="{A6466441-7E72-053B-46A5-31E5F9DA8A1E}"/>
              </a:ext>
            </a:extLst>
          </p:cNvPr>
          <p:cNvPicPr>
            <a:picLocks noChangeAspect="1"/>
          </p:cNvPicPr>
          <p:nvPr/>
        </p:nvPicPr>
        <p:blipFill rotWithShape="1">
          <a:blip r:embed="rId3">
            <a:extLst>
              <a:ext uri="{28A0092B-C50C-407E-A947-70E740481C1C}">
                <a14:useLocalDpi xmlns:a14="http://schemas.microsoft.com/office/drawing/2010/main" val="0"/>
              </a:ext>
            </a:extLst>
          </a:blip>
          <a:srcRect t="2462" b="1"/>
          <a:stretch/>
        </p:blipFill>
        <p:spPr>
          <a:xfrm>
            <a:off x="479376" y="4173423"/>
            <a:ext cx="11428600" cy="1262064"/>
          </a:xfrm>
          <a:prstGeom prst="rect">
            <a:avLst/>
          </a:prstGeom>
        </p:spPr>
      </p:pic>
    </p:spTree>
    <p:extLst>
      <p:ext uri="{BB962C8B-B14F-4D97-AF65-F5344CB8AC3E}">
        <p14:creationId xmlns:p14="http://schemas.microsoft.com/office/powerpoint/2010/main" val="3408802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D84E-B90F-3349-379A-9CDE3DC84340}"/>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E0F29456-DA40-3C4C-3D13-D0C524A2904D}"/>
              </a:ext>
            </a:extLst>
          </p:cNvPr>
          <p:cNvSpPr>
            <a:spLocks noGrp="1"/>
          </p:cNvSpPr>
          <p:nvPr>
            <p:ph type="body" sz="quarter" idx="13"/>
          </p:nvPr>
        </p:nvSpPr>
        <p:spPr>
          <a:xfrm>
            <a:off x="720000" y="1422513"/>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fr-CA" sz="1900" b="1" dirty="0">
                <a:sym typeface="Wingdings" panose="05000000000000000000" pitchFamily="2" charset="2"/>
              </a:rPr>
              <a:t>Données étendues sur le bâtiment "pour utilisateurs avancés"</a:t>
            </a:r>
            <a:endParaRPr lang="de-DE" sz="1900" b="1" dirty="0">
              <a:sym typeface="Wingdings" panose="05000000000000000000" pitchFamily="2" charset="2"/>
            </a:endParaRPr>
          </a:p>
          <a:p>
            <a:pPr marL="285750" indent="-285750">
              <a:spcBef>
                <a:spcPts val="600"/>
              </a:spcBef>
              <a:spcAft>
                <a:spcPts val="600"/>
              </a:spcAft>
              <a:buFontTx/>
              <a:buChar char="-"/>
              <a:defRPr/>
            </a:pPr>
            <a:r>
              <a:rPr lang="fr-CA" sz="1900" dirty="0" err="1">
                <a:sym typeface="Wingdings" panose="05000000000000000000" pitchFamily="2" charset="2"/>
              </a:rPr>
              <a:t>Autodéclaration</a:t>
            </a:r>
            <a:r>
              <a:rPr lang="fr-CA" sz="1900" dirty="0">
                <a:sym typeface="Wingdings" panose="05000000000000000000" pitchFamily="2" charset="2"/>
              </a:rPr>
              <a:t> Scope 2</a:t>
            </a:r>
            <a:endParaRPr lang="de-DE" sz="1900" dirty="0">
              <a:sym typeface="Wingdings" panose="05000000000000000000" pitchFamily="2" charset="2"/>
            </a:endParaRPr>
          </a:p>
          <a:p>
            <a:pPr marL="465750" lvl="1" indent="-285750">
              <a:spcBef>
                <a:spcPts val="600"/>
              </a:spcBef>
              <a:spcAft>
                <a:spcPts val="600"/>
              </a:spcAft>
              <a:buFontTx/>
              <a:buChar char="-"/>
              <a:defRPr/>
            </a:pPr>
            <a:r>
              <a:rPr lang="fr-CA" sz="1900" dirty="0">
                <a:sym typeface="Wingdings" panose="05000000000000000000" pitchFamily="2" charset="2"/>
              </a:rPr>
              <a:t>Informations sur l'installation PV (existante oui/non, puissance installée, surface installée)</a:t>
            </a:r>
            <a:endParaRPr lang="de-DE" sz="1900" dirty="0">
              <a:sym typeface="Wingdings" panose="05000000000000000000" pitchFamily="2" charset="2"/>
            </a:endParaRPr>
          </a:p>
          <a:p>
            <a:pPr marL="465750" lvl="1" indent="-285750">
              <a:spcBef>
                <a:spcPts val="600"/>
              </a:spcBef>
              <a:spcAft>
                <a:spcPts val="600"/>
              </a:spcAft>
              <a:buFontTx/>
              <a:buChar char="-"/>
              <a:defRPr/>
            </a:pPr>
            <a:r>
              <a:rPr lang="fr-CA" sz="1900" dirty="0">
                <a:sym typeface="Wingdings" panose="05000000000000000000" pitchFamily="2" charset="2"/>
              </a:rPr>
              <a:t>Indication du facteur d'émission propre à l'électricité et au chauffage urbain (s'il est connu) </a:t>
            </a:r>
            <a:r>
              <a:rPr lang="fr-FR" sz="1900" dirty="0">
                <a:sym typeface="Wingdings" panose="05000000000000000000" pitchFamily="2" charset="2"/>
              </a:rPr>
              <a:t>Important : données exprimées en </a:t>
            </a:r>
            <a:r>
              <a:rPr lang="fr-FR" sz="1900" b="1" dirty="0">
                <a:sym typeface="Wingdings" panose="05000000000000000000" pitchFamily="2" charset="2"/>
              </a:rPr>
              <a:t>kgCO2-eq par kWh</a:t>
            </a:r>
          </a:p>
          <a:p>
            <a:pPr marL="465750" lvl="1" indent="-285750">
              <a:spcBef>
                <a:spcPts val="600"/>
              </a:spcBef>
              <a:spcAft>
                <a:spcPts val="600"/>
              </a:spcAft>
              <a:buFontTx/>
              <a:buChar char="-"/>
              <a:defRPr/>
            </a:pPr>
            <a:r>
              <a:rPr lang="fr-CA" sz="1900" dirty="0">
                <a:sym typeface="Wingdings" panose="05000000000000000000" pitchFamily="2" charset="2"/>
              </a:rPr>
              <a:t>Scope 3 : Approfondissement des données relatives aux fondations, à la protection des fouilles et à la forme du toit</a:t>
            </a: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8CE7F233-F45F-2107-1453-30099FB6440B}"/>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EC8DCEE0-C84B-9A94-EE51-6A32F18C027A}"/>
              </a:ext>
            </a:extLst>
          </p:cNvPr>
          <p:cNvSpPr>
            <a:spLocks noGrp="1"/>
          </p:cNvSpPr>
          <p:nvPr>
            <p:ph type="body" sz="quarter" idx="11"/>
          </p:nvPr>
        </p:nvSpPr>
        <p:spPr/>
        <p:txBody>
          <a:bodyPr/>
          <a:lstStyle/>
          <a:p>
            <a:r>
              <a:rPr lang="fr-CA" dirty="0"/>
              <a:t>Saisie des données du portefeuille</a:t>
            </a:r>
            <a:endParaRPr lang="de-CH" dirty="0"/>
          </a:p>
        </p:txBody>
      </p:sp>
      <p:pic>
        <p:nvPicPr>
          <p:cNvPr id="3" name="Grafik 2">
            <a:extLst>
              <a:ext uri="{FF2B5EF4-FFF2-40B4-BE49-F238E27FC236}">
                <a16:creationId xmlns:a16="http://schemas.microsoft.com/office/drawing/2014/main" id="{1E1D5618-242E-0B00-26F4-E86D4151ED90}"/>
              </a:ext>
            </a:extLst>
          </p:cNvPr>
          <p:cNvPicPr>
            <a:picLocks noChangeAspect="1"/>
          </p:cNvPicPr>
          <p:nvPr/>
        </p:nvPicPr>
        <p:blipFill>
          <a:blip r:embed="rId3"/>
          <a:stretch>
            <a:fillRect/>
          </a:stretch>
        </p:blipFill>
        <p:spPr>
          <a:xfrm>
            <a:off x="1919536" y="4511433"/>
            <a:ext cx="8516539" cy="1848108"/>
          </a:xfrm>
          <a:prstGeom prst="rect">
            <a:avLst/>
          </a:prstGeom>
        </p:spPr>
      </p:pic>
    </p:spTree>
    <p:extLst>
      <p:ext uri="{BB962C8B-B14F-4D97-AF65-F5344CB8AC3E}">
        <p14:creationId xmlns:p14="http://schemas.microsoft.com/office/powerpoint/2010/main" val="97545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C1F0-C436-8CB3-E1FB-B136A53DF2CA}"/>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A32A4E2-B3F9-BB0A-26C4-1710F124EE5E}"/>
              </a:ext>
            </a:extLst>
          </p:cNvPr>
          <p:cNvSpPr>
            <a:spLocks noGrp="1"/>
          </p:cNvSpPr>
          <p:nvPr>
            <p:ph type="sldNum" sz="quarter" idx="11"/>
          </p:nvPr>
        </p:nvSpPr>
        <p:spPr/>
        <p:txBody>
          <a:bodyPr/>
          <a:lstStyle/>
          <a:p>
            <a:fld id="{7D21FFDD-132D-4B5B-AD6B-BCC06A41D268}" type="slidenum">
              <a:rPr lang="de-CH" smtClean="0"/>
              <a:t>5</a:t>
            </a:fld>
            <a:endParaRPr lang="de-CH" dirty="0"/>
          </a:p>
        </p:txBody>
      </p:sp>
      <p:sp>
        <p:nvSpPr>
          <p:cNvPr id="5" name="Titel 22">
            <a:extLst>
              <a:ext uri="{FF2B5EF4-FFF2-40B4-BE49-F238E27FC236}">
                <a16:creationId xmlns:a16="http://schemas.microsoft.com/office/drawing/2014/main" id="{1E88DC29-C234-2FAB-DBF7-6A1C37C9A1A8}"/>
              </a:ext>
            </a:extLst>
          </p:cNvPr>
          <p:cNvSpPr txBox="1">
            <a:spLocks/>
          </p:cNvSpPr>
          <p:nvPr/>
        </p:nvSpPr>
        <p:spPr bwMode="auto">
          <a:xfrm>
            <a:off x="1727200" y="223980"/>
            <a:ext cx="9972675" cy="555088"/>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algn="l" rtl="0" eaLnBrk="1" fontAlgn="base" hangingPunct="1">
              <a:lnSpc>
                <a:spcPts val="4800"/>
              </a:lnSpc>
              <a:spcBef>
                <a:spcPct val="0"/>
              </a:spcBef>
              <a:spcAft>
                <a:spcPct val="0"/>
              </a:spcAft>
              <a:defRPr sz="4267"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89" algn="l" rtl="0" eaLnBrk="1" fontAlgn="base" hangingPunct="1">
              <a:spcBef>
                <a:spcPct val="0"/>
              </a:spcBef>
              <a:spcAft>
                <a:spcPct val="0"/>
              </a:spcAft>
              <a:defRPr sz="3200" b="1">
                <a:solidFill>
                  <a:schemeClr val="tx1"/>
                </a:solidFill>
                <a:latin typeface="Arial" charset="0"/>
              </a:defRPr>
            </a:lvl6pPr>
            <a:lvl7pPr marL="914377" algn="l" rtl="0" eaLnBrk="1" fontAlgn="base" hangingPunct="1">
              <a:spcBef>
                <a:spcPct val="0"/>
              </a:spcBef>
              <a:spcAft>
                <a:spcPct val="0"/>
              </a:spcAft>
              <a:defRPr sz="3200" b="1">
                <a:solidFill>
                  <a:schemeClr val="tx1"/>
                </a:solidFill>
                <a:latin typeface="Arial" charset="0"/>
              </a:defRPr>
            </a:lvl7pPr>
            <a:lvl8pPr marL="1371566" algn="l" rtl="0" eaLnBrk="1" fontAlgn="base" hangingPunct="1">
              <a:spcBef>
                <a:spcPct val="0"/>
              </a:spcBef>
              <a:spcAft>
                <a:spcPct val="0"/>
              </a:spcAft>
              <a:defRPr sz="3200" b="1">
                <a:solidFill>
                  <a:schemeClr val="tx1"/>
                </a:solidFill>
                <a:latin typeface="Arial" charset="0"/>
              </a:defRPr>
            </a:lvl8pPr>
            <a:lvl9pPr marL="1828754" algn="l" rtl="0" eaLnBrk="1" fontAlgn="base" hangingPunct="1">
              <a:spcBef>
                <a:spcPct val="0"/>
              </a:spcBef>
              <a:spcAft>
                <a:spcPct val="0"/>
              </a:spcAft>
              <a:defRPr sz="3200" b="1">
                <a:solidFill>
                  <a:schemeClr val="tx1"/>
                </a:solidFill>
                <a:latin typeface="Arial" charset="0"/>
              </a:defRPr>
            </a:lvl9pPr>
          </a:lstStyle>
          <a:p>
            <a:pPr>
              <a:defRPr/>
            </a:pPr>
            <a:r>
              <a:rPr lang="de-CH" sz="3200" b="0" kern="1200" dirty="0">
                <a:solidFill>
                  <a:srgbClr val="375172"/>
                </a:solidFill>
                <a:latin typeface="+mn-lt"/>
                <a:ea typeface="+mn-ea"/>
                <a:cs typeface="+mn-cs"/>
                <a:sym typeface="Wingdings" panose="05000000000000000000" pitchFamily="2" charset="2"/>
              </a:rPr>
              <a:t>What questions does </a:t>
            </a:r>
            <a:r>
              <a:rPr lang="de-CH" sz="3200" b="0" dirty="0" err="1">
                <a:solidFill>
                  <a:srgbClr val="375172"/>
                </a:solidFill>
                <a:latin typeface="+mn-lt"/>
                <a:ea typeface="+mn-ea"/>
                <a:cs typeface="+mn-cs"/>
                <a:sym typeface="Wingdings" panose="05000000000000000000" pitchFamily="2" charset="2"/>
              </a:rPr>
              <a:t>the</a:t>
            </a:r>
            <a:r>
              <a:rPr lang="de-CH" sz="3200" b="0" dirty="0">
                <a:solidFill>
                  <a:srgbClr val="375172"/>
                </a:solidFill>
                <a:latin typeface="+mn-lt"/>
                <a:ea typeface="+mn-ea"/>
                <a:cs typeface="+mn-cs"/>
                <a:sym typeface="Wingdings" panose="05000000000000000000" pitchFamily="2" charset="2"/>
              </a:rPr>
              <a:t> Climate Test </a:t>
            </a:r>
            <a:r>
              <a:rPr lang="de-CH" sz="3200" b="0" kern="1200" dirty="0">
                <a:solidFill>
                  <a:srgbClr val="375172"/>
                </a:solidFill>
                <a:latin typeface="+mn-lt"/>
                <a:ea typeface="+mn-ea"/>
                <a:cs typeface="+mn-cs"/>
                <a:sym typeface="Wingdings" panose="05000000000000000000" pitchFamily="2" charset="2"/>
              </a:rPr>
              <a:t>answer</a:t>
            </a:r>
            <a:r>
              <a:rPr lang="de-CH" sz="3200" b="0" dirty="0">
                <a:solidFill>
                  <a:srgbClr val="375172"/>
                </a:solidFill>
                <a:latin typeface="+mn-lt"/>
                <a:ea typeface="+mn-ea"/>
                <a:cs typeface="+mn-cs"/>
                <a:sym typeface="Wingdings" panose="05000000000000000000" pitchFamily="2" charset="2"/>
              </a:rPr>
              <a:t>?</a:t>
            </a:r>
            <a:endParaRPr lang="de-CH" sz="3200" b="0" kern="1200" dirty="0">
              <a:solidFill>
                <a:srgbClr val="375172"/>
              </a:solidFill>
              <a:latin typeface="+mn-lt"/>
              <a:ea typeface="+mn-ea"/>
              <a:cs typeface="+mn-cs"/>
              <a:sym typeface="Wingdings" panose="05000000000000000000" pitchFamily="2" charset="2"/>
            </a:endParaRPr>
          </a:p>
        </p:txBody>
      </p:sp>
      <p:sp>
        <p:nvSpPr>
          <p:cNvPr id="4" name="Inhaltsplatzhalter 2">
            <a:extLst>
              <a:ext uri="{FF2B5EF4-FFF2-40B4-BE49-F238E27FC236}">
                <a16:creationId xmlns:a16="http://schemas.microsoft.com/office/drawing/2014/main" id="{B3C8F04F-A856-E6CF-0BF8-50389B003510}"/>
              </a:ext>
            </a:extLst>
          </p:cNvPr>
          <p:cNvSpPr>
            <a:spLocks noGrp="1"/>
          </p:cNvSpPr>
          <p:nvPr>
            <p:ph sz="quarter" idx="10"/>
          </p:nvPr>
        </p:nvSpPr>
        <p:spPr>
          <a:xfrm>
            <a:off x="1727200" y="1166019"/>
            <a:ext cx="9986963" cy="4525962"/>
          </a:xfrm>
        </p:spPr>
        <p:txBody>
          <a:bodyPr/>
          <a:lstStyle/>
          <a:p>
            <a:pPr marL="457200" indent="-457200">
              <a:lnSpc>
                <a:spcPct val="120000"/>
              </a:lnSpc>
              <a:spcAft>
                <a:spcPts val="600"/>
              </a:spcAft>
              <a:buFont typeface="+mj-lt"/>
              <a:buAutoNum type="arabicPeriod"/>
            </a:pPr>
            <a:r>
              <a:rPr lang="de-CH" sz="2400" dirty="0"/>
              <a:t>Do financial institutions align </a:t>
            </a:r>
            <a:r>
              <a:rPr lang="de-CH" sz="2400" b="1" dirty="0"/>
              <a:t>their targets </a:t>
            </a:r>
            <a:r>
              <a:rPr lang="de-CH" sz="2400" dirty="0"/>
              <a:t>and associated </a:t>
            </a:r>
            <a:r>
              <a:rPr lang="de-CH" sz="2400" b="1" dirty="0" err="1"/>
              <a:t>transition</a:t>
            </a:r>
            <a:r>
              <a:rPr lang="de-CH" sz="2400" b="1" dirty="0"/>
              <a:t> </a:t>
            </a:r>
            <a:r>
              <a:rPr lang="de-CH" sz="2400" b="1" dirty="0" err="1"/>
              <a:t>plans</a:t>
            </a:r>
            <a:r>
              <a:rPr lang="de-CH" sz="2400" b="1" dirty="0"/>
              <a:t> </a:t>
            </a:r>
            <a:r>
              <a:rPr lang="de-CH" sz="2400" dirty="0"/>
              <a:t>with Article 3 (net zero) and Article 9 (contribution to climate goals) of </a:t>
            </a:r>
            <a:r>
              <a:rPr lang="de-CH" sz="2400" dirty="0" err="1"/>
              <a:t>the</a:t>
            </a:r>
            <a:r>
              <a:rPr lang="de-CH" sz="2400" dirty="0"/>
              <a:t> Climate and Innovation Act?</a:t>
            </a:r>
          </a:p>
          <a:p>
            <a:pPr marL="457200" indent="-457200">
              <a:lnSpc>
                <a:spcPct val="120000"/>
              </a:lnSpc>
              <a:spcAft>
                <a:spcPts val="600"/>
              </a:spcAft>
              <a:buFont typeface="+mj-lt"/>
              <a:buAutoNum type="arabicPeriod"/>
            </a:pPr>
            <a:r>
              <a:rPr lang="de-CH" sz="2400" dirty="0"/>
              <a:t>Are </a:t>
            </a:r>
            <a:r>
              <a:rPr lang="de-CH" sz="2400" b="1" dirty="0"/>
              <a:t>financial flows </a:t>
            </a:r>
            <a:r>
              <a:rPr lang="de-CH" sz="2400" dirty="0"/>
              <a:t>in the asset classes and economic sectors of particular climate relevance </a:t>
            </a:r>
            <a:r>
              <a:rPr lang="de-CH" sz="2400" b="1" dirty="0"/>
              <a:t>currently aligned with these targets</a:t>
            </a:r>
            <a:r>
              <a:rPr lang="de-CH" sz="2400" dirty="0"/>
              <a:t>? </a:t>
            </a:r>
          </a:p>
          <a:p>
            <a:pPr marL="457200" indent="-457200">
              <a:lnSpc>
                <a:spcPct val="120000"/>
              </a:lnSpc>
              <a:spcAft>
                <a:spcPts val="600"/>
              </a:spcAft>
              <a:buFont typeface="+mj-lt"/>
              <a:buAutoNum type="arabicPeriod"/>
            </a:pPr>
            <a:r>
              <a:rPr lang="de-CH" sz="2400" dirty="0"/>
              <a:t>To what extent are financial institutions implementing effective and verifiable </a:t>
            </a:r>
            <a:r>
              <a:rPr lang="de-CH" sz="2400" b="1" dirty="0"/>
              <a:t>measures </a:t>
            </a:r>
            <a:r>
              <a:rPr lang="de-CH" sz="2400" dirty="0"/>
              <a:t>on a sufficient scale to suggest that their financial flows are aligned with the climate targets as set out in (1)? Where is </a:t>
            </a:r>
            <a:r>
              <a:rPr lang="de-CH" sz="2400" b="1" dirty="0"/>
              <a:t>progress</a:t>
            </a:r>
            <a:r>
              <a:rPr lang="de-CH" sz="2400" dirty="0"/>
              <a:t> being made, and where is </a:t>
            </a:r>
            <a:r>
              <a:rPr lang="de-CH" sz="2400" b="1" dirty="0"/>
              <a:t>action needed</a:t>
            </a:r>
            <a:r>
              <a:rPr lang="de-CH" sz="2400" dirty="0"/>
              <a:t>?</a:t>
            </a:r>
          </a:p>
        </p:txBody>
      </p:sp>
    </p:spTree>
    <p:extLst>
      <p:ext uri="{BB962C8B-B14F-4D97-AF65-F5344CB8AC3E}">
        <p14:creationId xmlns:p14="http://schemas.microsoft.com/office/powerpoint/2010/main" val="2017885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1737-BD1C-14F2-7921-D25E8A2E8179}"/>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A27B50C1-C5C2-7999-927A-1C050D29C05B}"/>
              </a:ext>
            </a:extLst>
          </p:cNvPr>
          <p:cNvSpPr>
            <a:spLocks noGrp="1"/>
          </p:cNvSpPr>
          <p:nvPr>
            <p:ph type="body" sz="quarter" idx="13"/>
          </p:nvPr>
        </p:nvSpPr>
        <p:spPr>
          <a:xfrm>
            <a:off x="720000" y="1422513"/>
            <a:ext cx="10752667" cy="4535487"/>
          </a:xfrm>
        </p:spPr>
        <p:txBody>
          <a:bodyPr/>
          <a:lstStyle/>
          <a:p>
            <a:pPr marR="0" lvl="0" algn="l" defTabSz="360000" rtl="0" eaLnBrk="1" fontAlgn="auto" latinLnBrk="0" hangingPunct="1">
              <a:lnSpc>
                <a:spcPct val="120000"/>
              </a:lnSpc>
              <a:spcBef>
                <a:spcPts val="600"/>
              </a:spcBef>
              <a:spcAft>
                <a:spcPts val="600"/>
              </a:spcAft>
              <a:buClrTx/>
              <a:buSzTx/>
              <a:tabLst/>
              <a:defRPr/>
            </a:pPr>
            <a:r>
              <a:rPr lang="fr-CA" sz="1900" b="1" dirty="0">
                <a:sym typeface="Wingdings" panose="05000000000000000000" pitchFamily="2" charset="2"/>
              </a:rPr>
              <a:t>Données étendues sur le bâtiment "pour utilisateurs avancés"</a:t>
            </a:r>
            <a:endParaRPr lang="de-DE" sz="1900" b="1" dirty="0">
              <a:sym typeface="Wingdings" panose="05000000000000000000" pitchFamily="2" charset="2"/>
            </a:endParaRPr>
          </a:p>
          <a:p>
            <a:pPr marL="285750" indent="-285750">
              <a:spcBef>
                <a:spcPts val="600"/>
              </a:spcBef>
              <a:spcAft>
                <a:spcPts val="600"/>
              </a:spcAft>
              <a:buFontTx/>
              <a:buChar char="-"/>
              <a:defRPr/>
            </a:pPr>
            <a:r>
              <a:rPr lang="fr-CA" sz="1900" dirty="0" err="1">
                <a:sym typeface="Wingdings" panose="05000000000000000000" pitchFamily="2" charset="2"/>
              </a:rPr>
              <a:t>Autodéclaration</a:t>
            </a:r>
            <a:r>
              <a:rPr lang="fr-CA" sz="1900" dirty="0">
                <a:sym typeface="Wingdings" panose="05000000000000000000" pitchFamily="2" charset="2"/>
              </a:rPr>
              <a:t> Scope 3 : </a:t>
            </a:r>
          </a:p>
          <a:p>
            <a:pPr marL="465750" lvl="1" indent="-285750">
              <a:spcBef>
                <a:spcPts val="600"/>
              </a:spcBef>
              <a:spcAft>
                <a:spcPts val="600"/>
              </a:spcAft>
              <a:buFontTx/>
              <a:buChar char="-"/>
              <a:defRPr/>
            </a:pPr>
            <a:r>
              <a:rPr lang="fr-CA" sz="1900" dirty="0">
                <a:sym typeface="Wingdings" panose="05000000000000000000" pitchFamily="2" charset="2"/>
              </a:rPr>
              <a:t>fondations</a:t>
            </a:r>
          </a:p>
          <a:p>
            <a:pPr marL="465750" lvl="1" indent="-285750">
              <a:spcBef>
                <a:spcPts val="600"/>
              </a:spcBef>
              <a:spcAft>
                <a:spcPts val="600"/>
              </a:spcAft>
              <a:buFontTx/>
              <a:buChar char="-"/>
              <a:defRPr/>
            </a:pPr>
            <a:r>
              <a:rPr lang="fr-CA" sz="1900" dirty="0">
                <a:sym typeface="Wingdings" panose="05000000000000000000" pitchFamily="2" charset="2"/>
              </a:rPr>
              <a:t>protection des fouilles</a:t>
            </a:r>
          </a:p>
          <a:p>
            <a:pPr marL="465750" lvl="1" indent="-285750">
              <a:spcBef>
                <a:spcPts val="600"/>
              </a:spcBef>
              <a:spcAft>
                <a:spcPts val="600"/>
              </a:spcAft>
              <a:buFontTx/>
              <a:buChar char="-"/>
              <a:defRPr/>
            </a:pPr>
            <a:r>
              <a:rPr lang="fr-CA" sz="1900" dirty="0">
                <a:sym typeface="Wingdings" panose="05000000000000000000" pitchFamily="2" charset="2"/>
              </a:rPr>
              <a:t>forme du toit</a:t>
            </a: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F8C76FFA-BF00-C458-78BA-9119F3B1A072}"/>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92AA2B5B-0DA6-725C-F236-0CB42C65137B}"/>
              </a:ext>
            </a:extLst>
          </p:cNvPr>
          <p:cNvSpPr>
            <a:spLocks noGrp="1"/>
          </p:cNvSpPr>
          <p:nvPr>
            <p:ph type="body" sz="quarter" idx="11"/>
          </p:nvPr>
        </p:nvSpPr>
        <p:spPr/>
        <p:txBody>
          <a:bodyPr/>
          <a:lstStyle/>
          <a:p>
            <a:r>
              <a:rPr lang="fr-CA" dirty="0"/>
              <a:t>Saisie des données du portefeuille</a:t>
            </a:r>
            <a:endParaRPr lang="de-CH" dirty="0"/>
          </a:p>
        </p:txBody>
      </p:sp>
      <p:pic>
        <p:nvPicPr>
          <p:cNvPr id="3" name="Grafik 2">
            <a:extLst>
              <a:ext uri="{FF2B5EF4-FFF2-40B4-BE49-F238E27FC236}">
                <a16:creationId xmlns:a16="http://schemas.microsoft.com/office/drawing/2014/main" id="{F5C0B8D9-E51C-9101-DEA9-1BE82B198625}"/>
              </a:ext>
            </a:extLst>
          </p:cNvPr>
          <p:cNvPicPr>
            <a:picLocks noChangeAspect="1"/>
          </p:cNvPicPr>
          <p:nvPr/>
        </p:nvPicPr>
        <p:blipFill>
          <a:blip r:embed="rId3"/>
          <a:stretch>
            <a:fillRect/>
          </a:stretch>
        </p:blipFill>
        <p:spPr>
          <a:xfrm>
            <a:off x="3935760" y="4005064"/>
            <a:ext cx="3982006" cy="1848108"/>
          </a:xfrm>
          <a:prstGeom prst="rect">
            <a:avLst/>
          </a:prstGeom>
        </p:spPr>
      </p:pic>
    </p:spTree>
    <p:extLst>
      <p:ext uri="{BB962C8B-B14F-4D97-AF65-F5344CB8AC3E}">
        <p14:creationId xmlns:p14="http://schemas.microsoft.com/office/powerpoint/2010/main" val="1767376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19B85-0F0E-A4FA-AA08-FB8EBCEFFF88}"/>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9669CB39-C12F-BC31-B834-EC95B04ABFCE}"/>
              </a:ext>
            </a:extLst>
          </p:cNvPr>
          <p:cNvPicPr>
            <a:picLocks noChangeAspect="1"/>
          </p:cNvPicPr>
          <p:nvPr/>
        </p:nvPicPr>
        <p:blipFill>
          <a:blip r:embed="rId3"/>
          <a:stretch>
            <a:fillRect/>
          </a:stretch>
        </p:blipFill>
        <p:spPr>
          <a:xfrm>
            <a:off x="839416" y="4293096"/>
            <a:ext cx="10338664" cy="2276867"/>
          </a:xfrm>
          <a:prstGeom prst="rect">
            <a:avLst/>
          </a:prstGeom>
        </p:spPr>
      </p:pic>
      <p:sp>
        <p:nvSpPr>
          <p:cNvPr id="4" name="Textplatzhalter 3">
            <a:extLst>
              <a:ext uri="{FF2B5EF4-FFF2-40B4-BE49-F238E27FC236}">
                <a16:creationId xmlns:a16="http://schemas.microsoft.com/office/drawing/2014/main" id="{3526B7AC-9988-1944-47DE-DA31A9624E72}"/>
              </a:ext>
            </a:extLst>
          </p:cNvPr>
          <p:cNvSpPr>
            <a:spLocks noGrp="1"/>
          </p:cNvSpPr>
          <p:nvPr>
            <p:ph type="body" sz="quarter" idx="13"/>
          </p:nvPr>
        </p:nvSpPr>
        <p:spPr/>
        <p:txBody>
          <a:bodyPr/>
          <a:lstStyle/>
          <a:p>
            <a:pPr marR="0" lvl="0" algn="l" defTabSz="360000" rtl="0" eaLnBrk="1" fontAlgn="auto" latinLnBrk="0" hangingPunct="1">
              <a:lnSpc>
                <a:spcPct val="120000"/>
              </a:lnSpc>
              <a:spcBef>
                <a:spcPts val="600"/>
              </a:spcBef>
              <a:spcAft>
                <a:spcPts val="600"/>
              </a:spcAft>
              <a:buClrTx/>
              <a:buSzTx/>
              <a:tabLst/>
              <a:defRPr/>
            </a:pPr>
            <a:r>
              <a:rPr lang="fr-CH" sz="1900" b="1" dirty="0">
                <a:sym typeface="Wingdings" panose="05000000000000000000" pitchFamily="2" charset="2"/>
              </a:rPr>
              <a:t>Validation des données dans Excel : faites attention à la première colonne ID et tout à gauche (rouge = erreur)</a:t>
            </a:r>
            <a:endParaRPr lang="de-DE" sz="1900" b="1" dirty="0">
              <a:sym typeface="Wingdings" panose="05000000000000000000" pitchFamily="2" charset="2"/>
            </a:endParaRPr>
          </a:p>
          <a:p>
            <a:pPr marL="285750" indent="-285750">
              <a:spcBef>
                <a:spcPts val="600"/>
              </a:spcBef>
              <a:spcAft>
                <a:spcPts val="600"/>
              </a:spcAft>
              <a:buFontTx/>
              <a:buChar char="-"/>
              <a:defRPr/>
            </a:pPr>
            <a:r>
              <a:rPr lang="fr-CH" dirty="0">
                <a:sym typeface="Wingdings" panose="05000000000000000000" pitchFamily="2" charset="2"/>
              </a:rPr>
              <a:t>Veuillez noter les champs colorés en rouge dans la première colonne "ID", cela indique une erreur de saisie dans la ligne correspondante (par ex. la surface de référence énergétique 0 n'est pas valable).</a:t>
            </a:r>
            <a:endParaRPr lang="de-DE" dirty="0">
              <a:sym typeface="Wingdings" panose="05000000000000000000" pitchFamily="2" charset="2"/>
            </a:endParaRPr>
          </a:p>
          <a:p>
            <a:pPr marL="285750" indent="-285750">
              <a:spcBef>
                <a:spcPts val="600"/>
              </a:spcBef>
              <a:spcAft>
                <a:spcPts val="600"/>
              </a:spcAft>
              <a:buFontTx/>
              <a:buChar char="-"/>
              <a:defRPr/>
            </a:pPr>
            <a:r>
              <a:rPr lang="fr-CH" dirty="0">
                <a:sym typeface="Wingdings" panose="05000000000000000000" pitchFamily="2" charset="2"/>
              </a:rPr>
              <a:t>Dans la dernière colonne, on peut voir un message d'erreur par ligne.</a:t>
            </a:r>
          </a:p>
          <a:p>
            <a:pPr marL="285750" indent="-285750">
              <a:spcBef>
                <a:spcPts val="600"/>
              </a:spcBef>
              <a:spcAft>
                <a:spcPts val="600"/>
              </a:spcAft>
              <a:buFontTx/>
              <a:buChar char="-"/>
              <a:defRPr/>
            </a:pPr>
            <a:r>
              <a:rPr lang="fr-FR" dirty="0">
                <a:sym typeface="Wingdings" panose="05000000000000000000" pitchFamily="2" charset="2"/>
              </a:rPr>
              <a:t>La feuille « </a:t>
            </a:r>
            <a:r>
              <a:rPr lang="fr-FR" dirty="0" err="1">
                <a:sym typeface="Wingdings" panose="05000000000000000000" pitchFamily="2" charset="2"/>
              </a:rPr>
              <a:t>InputReport</a:t>
            </a:r>
            <a:r>
              <a:rPr lang="fr-FR" dirty="0">
                <a:sym typeface="Wingdings" panose="05000000000000000000" pitchFamily="2" charset="2"/>
              </a:rPr>
              <a:t> » présente une liste de contrôle de toutes les données saisies et des éventuelles erreurs</a:t>
            </a:r>
          </a:p>
          <a:p>
            <a:pPr marL="285750" indent="-285750">
              <a:spcBef>
                <a:spcPts val="600"/>
              </a:spcBef>
              <a:spcAft>
                <a:spcPts val="600"/>
              </a:spcAft>
              <a:buFontTx/>
              <a:buChar char="-"/>
              <a:defRPr/>
            </a:pP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AA6CDFCB-BD25-35E3-CC3A-BE13C1077ED9}"/>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5491EE65-73A9-E4F3-C732-94B4F9564ED7}"/>
              </a:ext>
            </a:extLst>
          </p:cNvPr>
          <p:cNvSpPr>
            <a:spLocks noGrp="1"/>
          </p:cNvSpPr>
          <p:nvPr>
            <p:ph type="body" sz="quarter" idx="11"/>
          </p:nvPr>
        </p:nvSpPr>
        <p:spPr/>
        <p:txBody>
          <a:bodyPr/>
          <a:lstStyle/>
          <a:p>
            <a:r>
              <a:rPr lang="fr-CA" dirty="0"/>
              <a:t>Saisie des données du portefeuille</a:t>
            </a:r>
            <a:endParaRPr lang="de-CH" dirty="0"/>
          </a:p>
        </p:txBody>
      </p:sp>
      <p:sp>
        <p:nvSpPr>
          <p:cNvPr id="6" name="Ellipse 5">
            <a:extLst>
              <a:ext uri="{FF2B5EF4-FFF2-40B4-BE49-F238E27FC236}">
                <a16:creationId xmlns:a16="http://schemas.microsoft.com/office/drawing/2014/main" id="{6CC8BD44-3546-52AD-4D71-A86FB7F22C33}"/>
              </a:ext>
            </a:extLst>
          </p:cNvPr>
          <p:cNvSpPr/>
          <p:nvPr/>
        </p:nvSpPr>
        <p:spPr>
          <a:xfrm>
            <a:off x="2351584" y="4149080"/>
            <a:ext cx="3960440" cy="50405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lipse 10">
            <a:extLst>
              <a:ext uri="{FF2B5EF4-FFF2-40B4-BE49-F238E27FC236}">
                <a16:creationId xmlns:a16="http://schemas.microsoft.com/office/drawing/2014/main" id="{551084CA-D282-9916-5866-233ABA97276E}"/>
              </a:ext>
            </a:extLst>
          </p:cNvPr>
          <p:cNvSpPr/>
          <p:nvPr/>
        </p:nvSpPr>
        <p:spPr>
          <a:xfrm>
            <a:off x="9197630" y="4433860"/>
            <a:ext cx="2100197" cy="50405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B403DD28-5497-5BEB-AE4D-A56C80355207}"/>
              </a:ext>
            </a:extLst>
          </p:cNvPr>
          <p:cNvSpPr/>
          <p:nvPr/>
        </p:nvSpPr>
        <p:spPr>
          <a:xfrm>
            <a:off x="9252387" y="6148967"/>
            <a:ext cx="2100197" cy="50405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e 15">
            <a:extLst>
              <a:ext uri="{FF2B5EF4-FFF2-40B4-BE49-F238E27FC236}">
                <a16:creationId xmlns:a16="http://schemas.microsoft.com/office/drawing/2014/main" id="{3A46C9BE-AA00-E368-5D73-673DA2829B21}"/>
              </a:ext>
            </a:extLst>
          </p:cNvPr>
          <p:cNvSpPr/>
          <p:nvPr/>
        </p:nvSpPr>
        <p:spPr>
          <a:xfrm>
            <a:off x="479376" y="6191478"/>
            <a:ext cx="3600400" cy="50405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768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1A4CF-11CE-06F5-24A4-A04F209A3E38}"/>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31863E91-0DA5-BC7A-9345-5FBC63703726}"/>
              </a:ext>
            </a:extLst>
          </p:cNvPr>
          <p:cNvSpPr>
            <a:spLocks noGrp="1"/>
          </p:cNvSpPr>
          <p:nvPr>
            <p:ph type="body" sz="quarter" idx="13"/>
          </p:nvPr>
        </p:nvSpPr>
        <p:spPr/>
        <p:txBody>
          <a:bodyPr/>
          <a:lstStyle/>
          <a:p>
            <a:pPr marR="0" lvl="0" algn="l" defTabSz="360000" rtl="0" eaLnBrk="1" fontAlgn="auto" latinLnBrk="0" hangingPunct="1">
              <a:lnSpc>
                <a:spcPct val="120000"/>
              </a:lnSpc>
              <a:spcBef>
                <a:spcPts val="600"/>
              </a:spcBef>
              <a:spcAft>
                <a:spcPts val="600"/>
              </a:spcAft>
              <a:buClrTx/>
              <a:buSzTx/>
              <a:tabLst/>
              <a:defRPr/>
            </a:pPr>
            <a:r>
              <a:rPr lang="fr-CH" sz="1900" b="1" dirty="0">
                <a:sym typeface="Wingdings" panose="05000000000000000000" pitchFamily="2" charset="2"/>
              </a:rPr>
              <a:t>Validation des données dans Excel :</a:t>
            </a:r>
            <a:endParaRPr lang="de-DE" sz="1900" b="1" dirty="0">
              <a:sym typeface="Wingdings" panose="05000000000000000000" pitchFamily="2" charset="2"/>
            </a:endParaRPr>
          </a:p>
          <a:p>
            <a:pPr marL="285750" indent="-285750">
              <a:spcBef>
                <a:spcPts val="600"/>
              </a:spcBef>
              <a:spcAft>
                <a:spcPts val="600"/>
              </a:spcAft>
              <a:buFontTx/>
              <a:buChar char="-"/>
              <a:defRPr/>
            </a:pPr>
            <a:r>
              <a:rPr lang="fr-CH" sz="1900" dirty="0">
                <a:sym typeface="Wingdings" panose="05000000000000000000" pitchFamily="2" charset="2"/>
              </a:rPr>
              <a:t>Certains champs de saisie avec des plages de valeurs prédéfinies (p. ex. utilisation principale) affichent une valeur non valable directement lors de la saisie («Bureaux» n'est pas une valeur valable, «Administration» serait correcte ici)</a:t>
            </a:r>
            <a:endParaRPr lang="de-DE" sz="1900" dirty="0">
              <a:sym typeface="Wingdings" panose="05000000000000000000" pitchFamily="2" charset="2"/>
            </a:endParaRPr>
          </a:p>
          <a:p>
            <a:pPr marL="285750" indent="-285750">
              <a:spcBef>
                <a:spcPts val="600"/>
              </a:spcBef>
              <a:spcAft>
                <a:spcPts val="600"/>
              </a:spcAft>
              <a:buFontTx/>
              <a:buChar char="-"/>
              <a:defRPr/>
            </a:pPr>
            <a:endParaRPr lang="de-DE" sz="1900" dirty="0">
              <a:sym typeface="Wingdings" panose="05000000000000000000" pitchFamily="2" charset="2"/>
            </a:endParaRPr>
          </a:p>
          <a:p>
            <a:pPr marL="285750" indent="-285750">
              <a:spcBef>
                <a:spcPts val="600"/>
              </a:spcBef>
              <a:spcAft>
                <a:spcPts val="600"/>
              </a:spcAft>
              <a:buFontTx/>
              <a:buChar char="-"/>
              <a:defRPr/>
            </a:pPr>
            <a:endParaRPr lang="de-DE" sz="1900" dirty="0">
              <a:sym typeface="Wingdings" panose="05000000000000000000" pitchFamily="2" charset="2"/>
            </a:endParaRPr>
          </a:p>
          <a:p>
            <a:pPr marL="285750" indent="-285750">
              <a:spcBef>
                <a:spcPts val="600"/>
              </a:spcBef>
              <a:spcAft>
                <a:spcPts val="600"/>
              </a:spcAft>
              <a:buFontTx/>
              <a:buChar char="-"/>
              <a:defRPr/>
            </a:pPr>
            <a:endParaRPr lang="de-DE" sz="1900" dirty="0">
              <a:sym typeface="Wingdings" panose="05000000000000000000" pitchFamily="2" charset="2"/>
            </a:endParaRPr>
          </a:p>
          <a:p>
            <a:pPr marL="285750" indent="-285750">
              <a:spcBef>
                <a:spcPts val="600"/>
              </a:spcBef>
              <a:spcAft>
                <a:spcPts val="600"/>
              </a:spcAft>
              <a:buFontTx/>
              <a:buChar char="-"/>
              <a:defRPr/>
            </a:pPr>
            <a:endParaRPr lang="de-DE" sz="1900" dirty="0">
              <a:sym typeface="Wingdings" panose="05000000000000000000" pitchFamily="2" charset="2"/>
            </a:endParaRPr>
          </a:p>
          <a:p>
            <a:pPr>
              <a:spcBef>
                <a:spcPts val="600"/>
              </a:spcBef>
              <a:spcAft>
                <a:spcPts val="600"/>
              </a:spcAft>
              <a:defRPr/>
            </a:pPr>
            <a:endParaRPr lang="fr-CH" sz="1900" dirty="0">
              <a:sym typeface="Wingdings" panose="05000000000000000000" pitchFamily="2" charset="2"/>
            </a:endParaRPr>
          </a:p>
          <a:p>
            <a:pPr>
              <a:spcBef>
                <a:spcPts val="600"/>
              </a:spcBef>
              <a:spcAft>
                <a:spcPts val="600"/>
              </a:spcAft>
              <a:defRPr/>
            </a:pPr>
            <a:endParaRPr lang="fr-CH" sz="1900" dirty="0">
              <a:sym typeface="Wingdings" panose="05000000000000000000" pitchFamily="2" charset="2"/>
            </a:endParaRPr>
          </a:p>
          <a:p>
            <a:pPr>
              <a:spcBef>
                <a:spcPts val="600"/>
              </a:spcBef>
              <a:spcAft>
                <a:spcPts val="600"/>
              </a:spcAft>
              <a:defRPr/>
            </a:pPr>
            <a:r>
              <a:rPr lang="fr-CH" sz="1900" dirty="0">
                <a:sym typeface="Wingdings" panose="05000000000000000000" pitchFamily="2" charset="2"/>
              </a:rPr>
              <a:t>Important : corrigez toutes les erreurs </a:t>
            </a:r>
            <a:r>
              <a:rPr lang="fr-CH" sz="1900" b="1" dirty="0">
                <a:sym typeface="Wingdings" panose="05000000000000000000" pitchFamily="2" charset="2"/>
              </a:rPr>
              <a:t>avant la transmission </a:t>
            </a:r>
            <a:r>
              <a:rPr lang="fr-CH" sz="1900" dirty="0">
                <a:sym typeface="Wingdings" panose="05000000000000000000" pitchFamily="2" charset="2"/>
              </a:rPr>
              <a:t>des portefeuilles à FPRE.</a:t>
            </a: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53AD5F6F-EA35-06FE-FB8F-FB68046BBAD8}"/>
              </a:ext>
            </a:extLst>
          </p:cNvPr>
          <p:cNvSpPr>
            <a:spLocks noGrp="1"/>
          </p:cNvSpPr>
          <p:nvPr>
            <p:ph type="body" sz="quarter" idx="12"/>
          </p:nvPr>
        </p:nvSpPr>
        <p:spPr/>
        <p:txBody>
          <a:bodyPr/>
          <a:lstStyle/>
          <a:p>
            <a:r>
              <a:rPr lang="fr-CA" dirty="0"/>
              <a:t>Remplir le modèle de saisie</a:t>
            </a:r>
            <a:endParaRPr lang="de-CH" dirty="0"/>
          </a:p>
        </p:txBody>
      </p:sp>
      <p:sp>
        <p:nvSpPr>
          <p:cNvPr id="9" name="Textplatzhalter 8">
            <a:extLst>
              <a:ext uri="{FF2B5EF4-FFF2-40B4-BE49-F238E27FC236}">
                <a16:creationId xmlns:a16="http://schemas.microsoft.com/office/drawing/2014/main" id="{FDC8BDC0-BE13-737D-34FD-820F2052BA2A}"/>
              </a:ext>
            </a:extLst>
          </p:cNvPr>
          <p:cNvSpPr>
            <a:spLocks noGrp="1"/>
          </p:cNvSpPr>
          <p:nvPr>
            <p:ph type="body" sz="quarter" idx="11"/>
          </p:nvPr>
        </p:nvSpPr>
        <p:spPr/>
        <p:txBody>
          <a:bodyPr/>
          <a:lstStyle/>
          <a:p>
            <a:r>
              <a:rPr lang="fr-CA" dirty="0"/>
              <a:t>Saisie des données du portefeuille</a:t>
            </a:r>
            <a:endParaRPr lang="de-CH" dirty="0"/>
          </a:p>
        </p:txBody>
      </p:sp>
      <p:pic>
        <p:nvPicPr>
          <p:cNvPr id="12" name="Grafik 11">
            <a:extLst>
              <a:ext uri="{FF2B5EF4-FFF2-40B4-BE49-F238E27FC236}">
                <a16:creationId xmlns:a16="http://schemas.microsoft.com/office/drawing/2014/main" id="{2AE54476-C4AF-1DD8-757E-99DF0131C2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99656" y="3284984"/>
            <a:ext cx="6675487" cy="2830965"/>
          </a:xfrm>
          <a:prstGeom prst="rect">
            <a:avLst/>
          </a:prstGeom>
        </p:spPr>
      </p:pic>
      <p:sp>
        <p:nvSpPr>
          <p:cNvPr id="13" name="Ellipse 12">
            <a:extLst>
              <a:ext uri="{FF2B5EF4-FFF2-40B4-BE49-F238E27FC236}">
                <a16:creationId xmlns:a16="http://schemas.microsoft.com/office/drawing/2014/main" id="{B0207D57-7265-591D-0AF6-0FA62745AA94}"/>
              </a:ext>
            </a:extLst>
          </p:cNvPr>
          <p:cNvSpPr/>
          <p:nvPr/>
        </p:nvSpPr>
        <p:spPr>
          <a:xfrm>
            <a:off x="6168008" y="4700069"/>
            <a:ext cx="1342983" cy="37355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911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8F3E7-1230-A0FE-27A5-934D65DF8B1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3F5EA731-7CEE-11A1-40C8-82F01F3288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3814" y="2697506"/>
            <a:ext cx="10084921" cy="4128466"/>
          </a:xfrm>
          <a:prstGeom prst="rect">
            <a:avLst/>
          </a:prstGeom>
        </p:spPr>
      </p:pic>
      <p:sp>
        <p:nvSpPr>
          <p:cNvPr id="4" name="Textplatzhalter 3">
            <a:extLst>
              <a:ext uri="{FF2B5EF4-FFF2-40B4-BE49-F238E27FC236}">
                <a16:creationId xmlns:a16="http://schemas.microsoft.com/office/drawing/2014/main" id="{2B9BA901-F2AA-7205-5E60-EB25E4B202B9}"/>
              </a:ext>
            </a:extLst>
          </p:cNvPr>
          <p:cNvSpPr>
            <a:spLocks noGrp="1"/>
          </p:cNvSpPr>
          <p:nvPr>
            <p:ph type="body" sz="quarter" idx="13"/>
          </p:nvPr>
        </p:nvSpPr>
        <p:spPr>
          <a:xfrm>
            <a:off x="739942" y="1459155"/>
            <a:ext cx="10752667" cy="4535487"/>
          </a:xfrm>
        </p:spPr>
        <p:txBody>
          <a:bodyPr/>
          <a:lstStyle/>
          <a:p>
            <a:pPr lvl="0">
              <a:spcBef>
                <a:spcPts val="600"/>
              </a:spcBef>
              <a:spcAft>
                <a:spcPts val="600"/>
              </a:spcAft>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Pour transmettre le(s) modèle(s) de saisie complété(s), connectez-vous à la plateforme </a:t>
            </a:r>
            <a:r>
              <a:rPr lang="de-DE" sz="1900" dirty="0">
                <a:sym typeface="Wingdings" panose="05000000000000000000" pitchFamily="2" charset="2"/>
              </a:rPr>
              <a:t> </a:t>
            </a:r>
            <a:r>
              <a:rPr lang="de-DE" sz="1900" dirty="0">
                <a:sym typeface="Wingdings" panose="05000000000000000000" pitchFamily="2" charset="2"/>
                <a:hlinkClick r:id="rId3"/>
              </a:rPr>
              <a:t>Transition Monitor Plattform</a:t>
            </a:r>
            <a:r>
              <a:rPr lang="de-DE" sz="1900" dirty="0">
                <a:sym typeface="Wingdings" panose="05000000000000000000" pitchFamily="2" charset="2"/>
              </a:rPr>
              <a:t> </a:t>
            </a: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lang="de-DE" sz="1900" dirty="0">
                <a:sym typeface="Wingdings" panose="05000000000000000000" pitchFamily="2" charset="2"/>
              </a:rPr>
              <a:t>Portfolios &gt;&gt; Portfolio &gt;&gt; </a:t>
            </a:r>
            <a:r>
              <a:rPr lang="de-DE" sz="1900" b="1" dirty="0">
                <a:sym typeface="Wingdings" panose="05000000000000000000" pitchFamily="2" charset="2"/>
              </a:rPr>
              <a:t>Upload New Real Estate Portfolio</a:t>
            </a:r>
          </a:p>
          <a:p>
            <a:pPr marR="0" lvl="0" algn="l" defTabSz="360000" rtl="0" eaLnBrk="1" fontAlgn="auto" latinLnBrk="0" hangingPunct="1">
              <a:lnSpc>
                <a:spcPct val="120000"/>
              </a:lnSpc>
              <a:spcBef>
                <a:spcPts val="600"/>
              </a:spcBef>
              <a:spcAft>
                <a:spcPts val="600"/>
              </a:spcAft>
              <a:buClrTx/>
              <a:buSzTx/>
              <a:tabLst/>
              <a:defRPr/>
            </a:pP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50B2A4F5-B0FE-48DC-545E-0E85F2704A21}"/>
              </a:ext>
            </a:extLst>
          </p:cNvPr>
          <p:cNvSpPr>
            <a:spLocks noGrp="1"/>
          </p:cNvSpPr>
          <p:nvPr>
            <p:ph type="body" sz="quarter" idx="12"/>
          </p:nvPr>
        </p:nvSpPr>
        <p:spPr/>
        <p:txBody>
          <a:bodyPr/>
          <a:lstStyle/>
          <a:p>
            <a:r>
              <a:rPr lang="fr-CA" dirty="0"/>
              <a:t>Transmission des modèles de saisie</a:t>
            </a:r>
            <a:endParaRPr lang="de-CH" dirty="0"/>
          </a:p>
        </p:txBody>
      </p:sp>
      <p:sp>
        <p:nvSpPr>
          <p:cNvPr id="9" name="Textplatzhalter 8">
            <a:extLst>
              <a:ext uri="{FF2B5EF4-FFF2-40B4-BE49-F238E27FC236}">
                <a16:creationId xmlns:a16="http://schemas.microsoft.com/office/drawing/2014/main" id="{6F1E918B-65CB-46AB-BCB6-588A82DB20AC}"/>
              </a:ext>
            </a:extLst>
          </p:cNvPr>
          <p:cNvSpPr>
            <a:spLocks noGrp="1"/>
          </p:cNvSpPr>
          <p:nvPr>
            <p:ph type="body" sz="quarter" idx="11"/>
          </p:nvPr>
        </p:nvSpPr>
        <p:spPr/>
        <p:txBody>
          <a:bodyPr/>
          <a:lstStyle/>
          <a:p>
            <a:r>
              <a:rPr lang="fr-CA" dirty="0"/>
              <a:t>Transmission des données du portefeuille</a:t>
            </a:r>
            <a:endParaRPr lang="de-CH" dirty="0"/>
          </a:p>
        </p:txBody>
      </p:sp>
      <p:sp>
        <p:nvSpPr>
          <p:cNvPr id="7" name="Ellipse 6">
            <a:extLst>
              <a:ext uri="{FF2B5EF4-FFF2-40B4-BE49-F238E27FC236}">
                <a16:creationId xmlns:a16="http://schemas.microsoft.com/office/drawing/2014/main" id="{9ACAB548-B776-C368-E4BD-42AD40B62CE7}"/>
              </a:ext>
            </a:extLst>
          </p:cNvPr>
          <p:cNvSpPr/>
          <p:nvPr/>
        </p:nvSpPr>
        <p:spPr>
          <a:xfrm>
            <a:off x="3718060" y="5354943"/>
            <a:ext cx="4898219" cy="94417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lipse 10">
            <a:extLst>
              <a:ext uri="{FF2B5EF4-FFF2-40B4-BE49-F238E27FC236}">
                <a16:creationId xmlns:a16="http://schemas.microsoft.com/office/drawing/2014/main" id="{8767C97D-DA92-4707-8C06-A676E0F85D36}"/>
              </a:ext>
            </a:extLst>
          </p:cNvPr>
          <p:cNvSpPr/>
          <p:nvPr/>
        </p:nvSpPr>
        <p:spPr>
          <a:xfrm>
            <a:off x="4412270" y="3399396"/>
            <a:ext cx="2043769" cy="79208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242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518F6-E659-9EF8-8187-741F3AEDC9D9}"/>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CDD95E62-6898-1275-DFF4-C8A2C0B89777}"/>
              </a:ext>
            </a:extLst>
          </p:cNvPr>
          <p:cNvSpPr>
            <a:spLocks noGrp="1"/>
          </p:cNvSpPr>
          <p:nvPr>
            <p:ph type="body" sz="quarter" idx="13"/>
          </p:nvPr>
        </p:nvSpPr>
        <p:spPr>
          <a:xfrm>
            <a:off x="739942" y="1459155"/>
            <a:ext cx="10752667" cy="4535487"/>
          </a:xfrm>
        </p:spPr>
        <p:txBody>
          <a:bodyPr/>
          <a:lstStyle/>
          <a:p>
            <a:pPr lvl="0">
              <a:spcBef>
                <a:spcPts val="600"/>
              </a:spcBef>
              <a:spcAft>
                <a:spcPts val="600"/>
              </a:spcAft>
              <a:defRPr/>
            </a:pPr>
            <a:r>
              <a:rPr lang="fr-FR" sz="1900" dirty="0">
                <a:sym typeface="Wingdings" panose="05000000000000000000" pitchFamily="2" charset="2"/>
              </a:rPr>
              <a:t>Lorsque vous cliquez sur le lien, un code à 6 chiffres (valable 2 minutes) est envoyé à l'adresse e-mail utilisée lors de l'inscription (expéditeur : donotreply@fpre.ch)</a:t>
            </a:r>
            <a:r>
              <a:rPr lang="de-DE" sz="1900" dirty="0">
                <a:sym typeface="Wingdings" panose="05000000000000000000" pitchFamily="2" charset="2"/>
              </a:rPr>
              <a:t>:</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0" name="Textplatzhalter 9">
            <a:extLst>
              <a:ext uri="{FF2B5EF4-FFF2-40B4-BE49-F238E27FC236}">
                <a16:creationId xmlns:a16="http://schemas.microsoft.com/office/drawing/2014/main" id="{60BCC400-B96D-053D-C4D9-77B582ED810F}"/>
              </a:ext>
            </a:extLst>
          </p:cNvPr>
          <p:cNvSpPr>
            <a:spLocks noGrp="1"/>
          </p:cNvSpPr>
          <p:nvPr>
            <p:ph type="body" sz="quarter" idx="12"/>
          </p:nvPr>
        </p:nvSpPr>
        <p:spPr/>
        <p:txBody>
          <a:bodyPr/>
          <a:lstStyle/>
          <a:p>
            <a:r>
              <a:rPr lang="fr-FR" dirty="0"/>
              <a:t>Sécurité : saisie du code d'authentification à 6 chiffres</a:t>
            </a:r>
            <a:endParaRPr lang="de-CH" dirty="0"/>
          </a:p>
        </p:txBody>
      </p:sp>
      <p:sp>
        <p:nvSpPr>
          <p:cNvPr id="9" name="Textplatzhalter 8">
            <a:extLst>
              <a:ext uri="{FF2B5EF4-FFF2-40B4-BE49-F238E27FC236}">
                <a16:creationId xmlns:a16="http://schemas.microsoft.com/office/drawing/2014/main" id="{9199B4A9-A733-C726-7DDD-826D00CFB973}"/>
              </a:ext>
            </a:extLst>
          </p:cNvPr>
          <p:cNvSpPr>
            <a:spLocks noGrp="1"/>
          </p:cNvSpPr>
          <p:nvPr>
            <p:ph type="body" sz="quarter" idx="11"/>
          </p:nvPr>
        </p:nvSpPr>
        <p:spPr/>
        <p:txBody>
          <a:bodyPr/>
          <a:lstStyle/>
          <a:p>
            <a:r>
              <a:rPr lang="fr-CA" dirty="0"/>
              <a:t>Transmission des données du portefeuille</a:t>
            </a:r>
            <a:endParaRPr lang="de-CH" dirty="0"/>
          </a:p>
        </p:txBody>
      </p:sp>
      <p:pic>
        <p:nvPicPr>
          <p:cNvPr id="3" name="Grafik 2">
            <a:extLst>
              <a:ext uri="{FF2B5EF4-FFF2-40B4-BE49-F238E27FC236}">
                <a16:creationId xmlns:a16="http://schemas.microsoft.com/office/drawing/2014/main" id="{EC2B38D2-C125-7C72-5FA0-8894E90DEF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85845" y="5157192"/>
            <a:ext cx="7125694" cy="1092037"/>
          </a:xfrm>
          <a:prstGeom prst="rect">
            <a:avLst/>
          </a:prstGeom>
          <a:ln>
            <a:noFill/>
          </a:ln>
          <a:effectLst>
            <a:outerShdw blurRad="190500" algn="tl" rotWithShape="0">
              <a:srgbClr val="000000">
                <a:alpha val="70000"/>
              </a:srgbClr>
            </a:outerShdw>
          </a:effectLst>
        </p:spPr>
      </p:pic>
      <p:pic>
        <p:nvPicPr>
          <p:cNvPr id="13" name="Grafik 12">
            <a:extLst>
              <a:ext uri="{FF2B5EF4-FFF2-40B4-BE49-F238E27FC236}">
                <a16:creationId xmlns:a16="http://schemas.microsoft.com/office/drawing/2014/main" id="{B299E3F6-EDED-BA74-8FF4-23CE15B3A43A}"/>
              </a:ext>
            </a:extLst>
          </p:cNvPr>
          <p:cNvPicPr>
            <a:picLocks noChangeAspect="1"/>
          </p:cNvPicPr>
          <p:nvPr/>
        </p:nvPicPr>
        <p:blipFill>
          <a:blip r:embed="rId4"/>
          <a:srcRect b="51948"/>
          <a:stretch>
            <a:fillRect/>
          </a:stretch>
        </p:blipFill>
        <p:spPr>
          <a:xfrm>
            <a:off x="623392" y="2708920"/>
            <a:ext cx="7515225" cy="1775842"/>
          </a:xfrm>
          <a:prstGeom prst="rect">
            <a:avLst/>
          </a:prstGeom>
          <a:ln>
            <a:noFill/>
          </a:ln>
          <a:effectLst>
            <a:outerShdw blurRad="190500" algn="tl" rotWithShape="0">
              <a:srgbClr val="000000">
                <a:alpha val="70000"/>
              </a:srgbClr>
            </a:outerShdw>
          </a:effectLst>
        </p:spPr>
      </p:pic>
      <p:sp>
        <p:nvSpPr>
          <p:cNvPr id="16" name="Ellipse 15">
            <a:extLst>
              <a:ext uri="{FF2B5EF4-FFF2-40B4-BE49-F238E27FC236}">
                <a16:creationId xmlns:a16="http://schemas.microsoft.com/office/drawing/2014/main" id="{7EDD5209-10A3-29F0-9E2E-823F67F81BD9}"/>
              </a:ext>
            </a:extLst>
          </p:cNvPr>
          <p:cNvSpPr/>
          <p:nvPr/>
        </p:nvSpPr>
        <p:spPr>
          <a:xfrm>
            <a:off x="4367880" y="3600309"/>
            <a:ext cx="792016" cy="5102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Gerade Verbindung mit Pfeil 17">
            <a:extLst>
              <a:ext uri="{FF2B5EF4-FFF2-40B4-BE49-F238E27FC236}">
                <a16:creationId xmlns:a16="http://schemas.microsoft.com/office/drawing/2014/main" id="{6EEC3300-8167-6B55-02E2-76735F98F2B4}"/>
              </a:ext>
            </a:extLst>
          </p:cNvPr>
          <p:cNvCxnSpPr>
            <a:stCxn id="16" idx="5"/>
          </p:cNvCxnSpPr>
          <p:nvPr/>
        </p:nvCxnSpPr>
        <p:spPr>
          <a:xfrm>
            <a:off x="5043908" y="4035855"/>
            <a:ext cx="1484140" cy="15533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25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1F81B-3F8E-3A0C-566B-236A8B2AB13D}"/>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5DABA356-9772-DD7D-28DF-60AA783EA27F}"/>
              </a:ext>
            </a:extLst>
          </p:cNvPr>
          <p:cNvSpPr>
            <a:spLocks noGrp="1"/>
          </p:cNvSpPr>
          <p:nvPr>
            <p:ph type="body" sz="quarter" idx="13"/>
          </p:nvPr>
        </p:nvSpPr>
        <p:spPr>
          <a:xfrm>
            <a:off x="739942" y="1459156"/>
            <a:ext cx="11188706" cy="2254184"/>
          </a:xfrm>
        </p:spPr>
        <p:txBody>
          <a:bodyPr/>
          <a:lstStyle/>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lang="de-DE" sz="1900" dirty="0">
                <a:sym typeface="Wingdings" panose="05000000000000000000" pitchFamily="2" charset="2"/>
              </a:rPr>
              <a:t>Öffnen des </a:t>
            </a:r>
            <a:r>
              <a:rPr lang="de-DE" sz="1900" b="1" dirty="0">
                <a:sym typeface="Wingdings" panose="05000000000000000000" pitchFamily="2" charset="2"/>
              </a:rPr>
              <a:t>persönlichen Links</a:t>
            </a:r>
            <a:r>
              <a:rPr lang="de-DE" sz="1900" dirty="0">
                <a:sym typeface="Wingdings" panose="05000000000000000000" pitchFamily="2" charset="2"/>
              </a:rPr>
              <a:t> zur Upload-Webseite von FPRE.</a:t>
            </a:r>
            <a:br>
              <a:rPr lang="de-DE" sz="1900" dirty="0">
                <a:sym typeface="Wingdings" panose="05000000000000000000" pitchFamily="2" charset="2"/>
              </a:rPr>
            </a:br>
            <a:r>
              <a:rPr lang="de-DE" sz="1900" b="1" dirty="0">
                <a:solidFill>
                  <a:srgbClr val="FF0000"/>
                </a:solidFill>
                <a:sym typeface="Wingdings" panose="05000000000000000000" pitchFamily="2" charset="2"/>
              </a:rPr>
              <a:t>Teilen Sie diesen Link nicht öffentlich und nur den für die Übermittlung zuständigen Personen!</a:t>
            </a: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lang="de-DE" sz="1900" dirty="0">
                <a:sym typeface="Wingdings" panose="05000000000000000000" pitchFamily="2" charset="2"/>
              </a:rPr>
              <a:t>Dieser Link ermöglich das Übermitteln und das Löschen von bereits übermittelten Portfolien, der Zugriff auf die Daten ist damit nicht möglich.</a:t>
            </a:r>
          </a:p>
          <a:p>
            <a:pPr marR="0" lvl="0" algn="l" defTabSz="360000" rtl="0" eaLnBrk="1" fontAlgn="auto" latinLnBrk="0" hangingPunct="1">
              <a:lnSpc>
                <a:spcPct val="120000"/>
              </a:lnSpc>
              <a:spcBef>
                <a:spcPts val="600"/>
              </a:spcBef>
              <a:spcAft>
                <a:spcPts val="600"/>
              </a:spcAft>
              <a:buClrTx/>
              <a:buSzTx/>
              <a:tabLst/>
              <a:defRPr/>
            </a:pPr>
            <a:endParaRPr lang="de-DE" sz="1900" dirty="0">
              <a:sym typeface="Wingdings" panose="05000000000000000000" pitchFamily="2" charset="2"/>
            </a:endParaRPr>
          </a:p>
        </p:txBody>
      </p:sp>
      <p:sp>
        <p:nvSpPr>
          <p:cNvPr id="10" name="Textplatzhalter 9">
            <a:extLst>
              <a:ext uri="{FF2B5EF4-FFF2-40B4-BE49-F238E27FC236}">
                <a16:creationId xmlns:a16="http://schemas.microsoft.com/office/drawing/2014/main" id="{C3D243E6-FDD1-ED63-E003-60016459B7DE}"/>
              </a:ext>
            </a:extLst>
          </p:cNvPr>
          <p:cNvSpPr>
            <a:spLocks noGrp="1"/>
          </p:cNvSpPr>
          <p:nvPr>
            <p:ph type="body" sz="quarter" idx="12"/>
          </p:nvPr>
        </p:nvSpPr>
        <p:spPr/>
        <p:txBody>
          <a:bodyPr/>
          <a:lstStyle/>
          <a:p>
            <a:r>
              <a:rPr lang="de-CH" dirty="0"/>
              <a:t>Direkter Link zu FPRE Upload öffnen</a:t>
            </a:r>
          </a:p>
        </p:txBody>
      </p:sp>
      <p:sp>
        <p:nvSpPr>
          <p:cNvPr id="9" name="Textplatzhalter 8">
            <a:extLst>
              <a:ext uri="{FF2B5EF4-FFF2-40B4-BE49-F238E27FC236}">
                <a16:creationId xmlns:a16="http://schemas.microsoft.com/office/drawing/2014/main" id="{B336E5AA-DBD5-AE27-13D2-56B317982508}"/>
              </a:ext>
            </a:extLst>
          </p:cNvPr>
          <p:cNvSpPr>
            <a:spLocks noGrp="1"/>
          </p:cNvSpPr>
          <p:nvPr>
            <p:ph type="body" sz="quarter" idx="11"/>
          </p:nvPr>
        </p:nvSpPr>
        <p:spPr/>
        <p:txBody>
          <a:bodyPr/>
          <a:lstStyle/>
          <a:p>
            <a:r>
              <a:rPr lang="de-CH" dirty="0"/>
              <a:t>Übermittlung Portfoliodaten</a:t>
            </a:r>
          </a:p>
        </p:txBody>
      </p:sp>
      <p:sp>
        <p:nvSpPr>
          <p:cNvPr id="12" name="Rechteck 11">
            <a:extLst>
              <a:ext uri="{FF2B5EF4-FFF2-40B4-BE49-F238E27FC236}">
                <a16:creationId xmlns:a16="http://schemas.microsoft.com/office/drawing/2014/main" id="{02BACE85-C02B-3FFB-7D76-D590CE765D58}"/>
              </a:ext>
            </a:extLst>
          </p:cNvPr>
          <p:cNvSpPr/>
          <p:nvPr/>
        </p:nvSpPr>
        <p:spPr>
          <a:xfrm>
            <a:off x="1703512" y="5291268"/>
            <a:ext cx="7920880" cy="5245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805F7F37-EA2F-A7E8-24A3-8BA57C75CE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652" y="32566"/>
            <a:ext cx="11384695" cy="6792868"/>
          </a:xfrm>
          <a:prstGeom prst="rect">
            <a:avLst/>
          </a:prstGeom>
        </p:spPr>
      </p:pic>
    </p:spTree>
    <p:extLst>
      <p:ext uri="{BB962C8B-B14F-4D97-AF65-F5344CB8AC3E}">
        <p14:creationId xmlns:p14="http://schemas.microsoft.com/office/powerpoint/2010/main" val="2701892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B4479-D026-DE7C-6D9E-ECC922B2CCE8}"/>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CFF991D2-C1F2-A25A-E830-0CCEF10E8B55}"/>
              </a:ext>
            </a:extLst>
          </p:cNvPr>
          <p:cNvPicPr>
            <a:picLocks noChangeAspect="1"/>
          </p:cNvPicPr>
          <p:nvPr/>
        </p:nvPicPr>
        <p:blipFill rotWithShape="1">
          <a:blip r:embed="rId3">
            <a:extLst>
              <a:ext uri="{28A0092B-C50C-407E-A947-70E740481C1C}">
                <a14:useLocalDpi xmlns:a14="http://schemas.microsoft.com/office/drawing/2010/main" val="0"/>
              </a:ext>
            </a:extLst>
          </a:blip>
          <a:srcRect t="64224"/>
          <a:stretch/>
        </p:blipFill>
        <p:spPr>
          <a:xfrm>
            <a:off x="653532" y="2953136"/>
            <a:ext cx="5263912" cy="1376906"/>
          </a:xfrm>
          <a:prstGeom prst="rect">
            <a:avLst/>
          </a:prstGeom>
        </p:spPr>
      </p:pic>
      <p:sp>
        <p:nvSpPr>
          <p:cNvPr id="20" name="Textplatzhalter 3">
            <a:extLst>
              <a:ext uri="{FF2B5EF4-FFF2-40B4-BE49-F238E27FC236}">
                <a16:creationId xmlns:a16="http://schemas.microsoft.com/office/drawing/2014/main" id="{A0ECB7D1-E722-772B-7885-D30316217B16}"/>
              </a:ext>
            </a:extLst>
          </p:cNvPr>
          <p:cNvSpPr>
            <a:spLocks noGrp="1"/>
          </p:cNvSpPr>
          <p:nvPr>
            <p:ph type="body" sz="quarter" idx="13"/>
          </p:nvPr>
        </p:nvSpPr>
        <p:spPr>
          <a:xfrm>
            <a:off x="675608" y="1296519"/>
            <a:ext cx="10752667" cy="4535487"/>
          </a:xfrm>
        </p:spPr>
        <p:txBody>
          <a:bodyPr anchor="t"/>
          <a:lstStyle/>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lang="fr-CH" sz="1900" dirty="0">
                <a:sym typeface="Wingdings" panose="05000000000000000000" pitchFamily="2" charset="2"/>
              </a:rPr>
              <a:t>Soit : cliquer sur «</a:t>
            </a:r>
            <a:r>
              <a:rPr lang="fr-CH" sz="1900" b="1" dirty="0">
                <a:sym typeface="Wingdings" panose="05000000000000000000" pitchFamily="2" charset="2"/>
              </a:rPr>
              <a:t>ici</a:t>
            </a:r>
            <a:r>
              <a:rPr lang="fr-CH" sz="1900" dirty="0">
                <a:sym typeface="Wingdings" panose="05000000000000000000" pitchFamily="2" charset="2"/>
              </a:rPr>
              <a:t>», sélectionner le fichier et cliquer sur </a:t>
            </a:r>
            <a:r>
              <a:rPr lang="fr-CH" sz="1900" b="1" dirty="0">
                <a:sym typeface="Wingdings" panose="05000000000000000000" pitchFamily="2" charset="2"/>
              </a:rPr>
              <a:t>Ouvrir</a:t>
            </a: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lang="fr-CH" sz="1900" dirty="0">
                <a:sym typeface="Wingdings" panose="05000000000000000000" pitchFamily="2" charset="2"/>
              </a:rPr>
              <a:t>Ou : faire glisser le fichier directement depuis l'explorateur de fichiers/le </a:t>
            </a:r>
            <a:r>
              <a:rPr lang="fr-CH" sz="1900" dirty="0" err="1">
                <a:sym typeface="Wingdings" panose="05000000000000000000" pitchFamily="2" charset="2"/>
              </a:rPr>
              <a:t>finder</a:t>
            </a:r>
            <a:r>
              <a:rPr lang="fr-CH" sz="1900" dirty="0">
                <a:sym typeface="Wingdings" panose="05000000000000000000" pitchFamily="2" charset="2"/>
              </a:rPr>
              <a:t> sur le rectangle gris</a:t>
            </a: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endParaRPr lang="de-DE" sz="1900" dirty="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lang="fr-CH" sz="1900" dirty="0">
                <a:sym typeface="Wingdings" panose="05000000000000000000" pitchFamily="2" charset="2"/>
              </a:rPr>
              <a:t>Le fichier est directement </a:t>
            </a:r>
            <a:r>
              <a:rPr lang="fr-CH" sz="1900" b="1" dirty="0">
                <a:sym typeface="Wingdings" panose="05000000000000000000" pitchFamily="2" charset="2"/>
              </a:rPr>
              <a:t>transmis au serveur et contrôlé </a:t>
            </a:r>
            <a:r>
              <a:rPr lang="fr-CH" sz="1900" dirty="0">
                <a:sym typeface="Wingdings" panose="05000000000000000000" pitchFamily="2" charset="2"/>
              </a:rPr>
              <a:t>(pas de «validation» nécessaire).</a:t>
            </a:r>
            <a:endParaRPr lang="de-DE" sz="1900" dirty="0">
              <a:sym typeface="Wingdings" panose="05000000000000000000" pitchFamily="2" charset="2"/>
            </a:endParaRPr>
          </a:p>
        </p:txBody>
      </p:sp>
      <p:pic>
        <p:nvPicPr>
          <p:cNvPr id="5" name="Grafik 4">
            <a:extLst>
              <a:ext uri="{FF2B5EF4-FFF2-40B4-BE49-F238E27FC236}">
                <a16:creationId xmlns:a16="http://schemas.microsoft.com/office/drawing/2014/main" id="{8D9647EE-4EE8-13BF-376A-CED065EC940C}"/>
              </a:ext>
            </a:extLst>
          </p:cNvPr>
          <p:cNvPicPr>
            <a:picLocks noChangeAspect="1"/>
          </p:cNvPicPr>
          <p:nvPr/>
        </p:nvPicPr>
        <p:blipFill>
          <a:blip r:embed="rId4"/>
          <a:stretch>
            <a:fillRect/>
          </a:stretch>
        </p:blipFill>
        <p:spPr>
          <a:xfrm>
            <a:off x="5231904" y="2485438"/>
            <a:ext cx="6120680" cy="3444688"/>
          </a:xfrm>
          <a:prstGeom prst="rect">
            <a:avLst/>
          </a:prstGeom>
        </p:spPr>
      </p:pic>
      <p:sp>
        <p:nvSpPr>
          <p:cNvPr id="10" name="Textplatzhalter 9">
            <a:extLst>
              <a:ext uri="{FF2B5EF4-FFF2-40B4-BE49-F238E27FC236}">
                <a16:creationId xmlns:a16="http://schemas.microsoft.com/office/drawing/2014/main" id="{B10E9BF6-FF04-10BC-205B-1734AD4393ED}"/>
              </a:ext>
            </a:extLst>
          </p:cNvPr>
          <p:cNvSpPr>
            <a:spLocks noGrp="1"/>
          </p:cNvSpPr>
          <p:nvPr>
            <p:ph type="body" sz="quarter" idx="12"/>
          </p:nvPr>
        </p:nvSpPr>
        <p:spPr/>
        <p:txBody>
          <a:bodyPr/>
          <a:lstStyle/>
          <a:p>
            <a:r>
              <a:rPr lang="de-CH" dirty="0" err="1"/>
              <a:t>Transférer</a:t>
            </a:r>
            <a:r>
              <a:rPr lang="de-CH" dirty="0"/>
              <a:t> des </a:t>
            </a:r>
            <a:r>
              <a:rPr lang="de-CH" dirty="0" err="1"/>
              <a:t>portefeuilles</a:t>
            </a:r>
            <a:endParaRPr lang="de-CH" dirty="0"/>
          </a:p>
        </p:txBody>
      </p:sp>
      <p:sp>
        <p:nvSpPr>
          <p:cNvPr id="9" name="Textplatzhalter 8">
            <a:extLst>
              <a:ext uri="{FF2B5EF4-FFF2-40B4-BE49-F238E27FC236}">
                <a16:creationId xmlns:a16="http://schemas.microsoft.com/office/drawing/2014/main" id="{200AD490-FC97-CAFF-0421-10698E299A61}"/>
              </a:ext>
            </a:extLst>
          </p:cNvPr>
          <p:cNvSpPr>
            <a:spLocks noGrp="1"/>
          </p:cNvSpPr>
          <p:nvPr>
            <p:ph type="body" sz="quarter" idx="11"/>
          </p:nvPr>
        </p:nvSpPr>
        <p:spPr/>
        <p:txBody>
          <a:bodyPr/>
          <a:lstStyle/>
          <a:p>
            <a:r>
              <a:rPr lang="fr-CA" dirty="0"/>
              <a:t>Transmission des données du portefeuille</a:t>
            </a:r>
            <a:endParaRPr lang="de-CH" dirty="0"/>
          </a:p>
        </p:txBody>
      </p:sp>
      <p:sp>
        <p:nvSpPr>
          <p:cNvPr id="12" name="Rechteck 11">
            <a:extLst>
              <a:ext uri="{FF2B5EF4-FFF2-40B4-BE49-F238E27FC236}">
                <a16:creationId xmlns:a16="http://schemas.microsoft.com/office/drawing/2014/main" id="{4057CFBA-C60F-527D-170F-3275593B11DA}"/>
              </a:ext>
            </a:extLst>
          </p:cNvPr>
          <p:cNvSpPr/>
          <p:nvPr/>
        </p:nvSpPr>
        <p:spPr>
          <a:xfrm>
            <a:off x="3719735" y="3573016"/>
            <a:ext cx="1008113" cy="21602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hteck 17">
            <a:extLst>
              <a:ext uri="{FF2B5EF4-FFF2-40B4-BE49-F238E27FC236}">
                <a16:creationId xmlns:a16="http://schemas.microsoft.com/office/drawing/2014/main" id="{81DACF74-6A15-7E6F-6483-417FED6267F8}"/>
              </a:ext>
            </a:extLst>
          </p:cNvPr>
          <p:cNvSpPr/>
          <p:nvPr/>
        </p:nvSpPr>
        <p:spPr>
          <a:xfrm>
            <a:off x="7824192" y="3641589"/>
            <a:ext cx="1296144" cy="14745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hteck 18">
            <a:extLst>
              <a:ext uri="{FF2B5EF4-FFF2-40B4-BE49-F238E27FC236}">
                <a16:creationId xmlns:a16="http://schemas.microsoft.com/office/drawing/2014/main" id="{7D67CAF8-D302-B604-A739-D9AB2D65625A}"/>
              </a:ext>
            </a:extLst>
          </p:cNvPr>
          <p:cNvSpPr/>
          <p:nvPr/>
        </p:nvSpPr>
        <p:spPr>
          <a:xfrm>
            <a:off x="9552384" y="5602404"/>
            <a:ext cx="792088" cy="20665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604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E669A-249A-0C20-F6D9-4DA81539375F}"/>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015D18CF-F1D1-C2ED-5EA5-9F1CE86A65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7700" y="3212977"/>
            <a:ext cx="10704924" cy="805746"/>
          </a:xfrm>
          <a:prstGeom prst="rect">
            <a:avLst/>
          </a:prstGeom>
        </p:spPr>
      </p:pic>
      <p:sp>
        <p:nvSpPr>
          <p:cNvPr id="10" name="Textplatzhalter 9">
            <a:extLst>
              <a:ext uri="{FF2B5EF4-FFF2-40B4-BE49-F238E27FC236}">
                <a16:creationId xmlns:a16="http://schemas.microsoft.com/office/drawing/2014/main" id="{217C6C6E-38C7-7F9D-1600-6742EAA64723}"/>
              </a:ext>
            </a:extLst>
          </p:cNvPr>
          <p:cNvSpPr>
            <a:spLocks noGrp="1"/>
          </p:cNvSpPr>
          <p:nvPr>
            <p:ph type="body" sz="quarter" idx="12"/>
          </p:nvPr>
        </p:nvSpPr>
        <p:spPr/>
        <p:txBody>
          <a:bodyPr/>
          <a:lstStyle/>
          <a:p>
            <a:r>
              <a:rPr lang="de-CH" dirty="0"/>
              <a:t>Transmission </a:t>
            </a:r>
            <a:r>
              <a:rPr lang="de-CH" dirty="0" err="1"/>
              <a:t>réussie</a:t>
            </a:r>
            <a:r>
              <a:rPr lang="de-CH" dirty="0"/>
              <a:t> ?</a:t>
            </a:r>
          </a:p>
        </p:txBody>
      </p:sp>
      <p:sp>
        <p:nvSpPr>
          <p:cNvPr id="9" name="Textplatzhalter 8">
            <a:extLst>
              <a:ext uri="{FF2B5EF4-FFF2-40B4-BE49-F238E27FC236}">
                <a16:creationId xmlns:a16="http://schemas.microsoft.com/office/drawing/2014/main" id="{7230F24A-AB73-8B84-274F-D9293B06C88C}"/>
              </a:ext>
            </a:extLst>
          </p:cNvPr>
          <p:cNvSpPr>
            <a:spLocks noGrp="1"/>
          </p:cNvSpPr>
          <p:nvPr>
            <p:ph type="body" sz="quarter" idx="11"/>
          </p:nvPr>
        </p:nvSpPr>
        <p:spPr/>
        <p:txBody>
          <a:bodyPr/>
          <a:lstStyle/>
          <a:p>
            <a:r>
              <a:rPr lang="fr-CA" dirty="0"/>
              <a:t>Transmission des données du portefeuille</a:t>
            </a:r>
            <a:endParaRPr lang="de-CH" dirty="0"/>
          </a:p>
        </p:txBody>
      </p:sp>
      <p:sp>
        <p:nvSpPr>
          <p:cNvPr id="20" name="Textplatzhalter 3">
            <a:extLst>
              <a:ext uri="{FF2B5EF4-FFF2-40B4-BE49-F238E27FC236}">
                <a16:creationId xmlns:a16="http://schemas.microsoft.com/office/drawing/2014/main" id="{F8C8F777-AA1A-367D-B3AF-8FA9F137D73B}"/>
              </a:ext>
            </a:extLst>
          </p:cNvPr>
          <p:cNvSpPr>
            <a:spLocks noGrp="1"/>
          </p:cNvSpPr>
          <p:nvPr>
            <p:ph type="body" sz="quarter" idx="13"/>
          </p:nvPr>
        </p:nvSpPr>
        <p:spPr>
          <a:xfrm>
            <a:off x="719667" y="1224000"/>
            <a:ext cx="10560910" cy="4535487"/>
          </a:xfrm>
        </p:spPr>
        <p:txBody>
          <a:bodyPr/>
          <a:lstStyle/>
          <a:p>
            <a:pPr marL="0" marR="0" lvl="0" indent="0" algn="l" defTabSz="360000" rtl="0" eaLnBrk="1" fontAlgn="auto" latinLnBrk="0" hangingPunct="1">
              <a:lnSpc>
                <a:spcPct val="120000"/>
              </a:lnSpc>
              <a:spcBef>
                <a:spcPts val="600"/>
              </a:spcBef>
              <a:spcAft>
                <a:spcPts val="600"/>
              </a:spcAft>
              <a:buClrTx/>
              <a:buSzTx/>
              <a:buNone/>
              <a:tabLst/>
              <a:defRPr/>
            </a:pPr>
            <a:r>
              <a:rPr lang="fr-CA" sz="1900" dirty="0">
                <a:sym typeface="Wingdings" panose="05000000000000000000" pitchFamily="2" charset="2"/>
              </a:rPr>
              <a:t>Après la transmission et le contrôle, on voit dans le tableau sous la boîte grise si la transmission a réussi ou si des erreurs ont encore été constatées lors du contrôle.</a:t>
            </a:r>
            <a:endParaRPr lang="de-DE" sz="1900" dirty="0">
              <a:sym typeface="Wingdings" panose="05000000000000000000" pitchFamily="2" charset="2"/>
            </a:endParaRPr>
          </a:p>
          <a:p>
            <a:pPr marL="482850" lvl="3" indent="-285750">
              <a:spcBef>
                <a:spcPts val="600"/>
              </a:spcBef>
              <a:spcAft>
                <a:spcPts val="600"/>
              </a:spcAft>
              <a:buFontTx/>
              <a:buChar char="-"/>
              <a:defRPr/>
            </a:pPr>
            <a:r>
              <a:rPr lang="de-DE" sz="1900" dirty="0">
                <a:solidFill>
                  <a:srgbClr val="559158"/>
                </a:solidFill>
                <a:sym typeface="Wingdings" panose="05000000000000000000" pitchFamily="2" charset="2"/>
              </a:rPr>
              <a:t>Portefeuille </a:t>
            </a:r>
            <a:r>
              <a:rPr lang="de-DE" sz="1900" dirty="0" err="1">
                <a:solidFill>
                  <a:srgbClr val="559158"/>
                </a:solidFill>
                <a:sym typeface="Wingdings" panose="05000000000000000000" pitchFamily="2" charset="2"/>
              </a:rPr>
              <a:t>transmis</a:t>
            </a:r>
            <a:r>
              <a:rPr lang="de-DE" sz="1900" dirty="0">
                <a:solidFill>
                  <a:srgbClr val="559158"/>
                </a:solidFill>
                <a:sym typeface="Wingdings" panose="05000000000000000000" pitchFamily="2" charset="2"/>
              </a:rPr>
              <a:t> </a:t>
            </a:r>
            <a:r>
              <a:rPr lang="de-DE" sz="1900" dirty="0" err="1">
                <a:solidFill>
                  <a:srgbClr val="559158"/>
                </a:solidFill>
                <a:sym typeface="Wingdings" panose="05000000000000000000" pitchFamily="2" charset="2"/>
              </a:rPr>
              <a:t>avec</a:t>
            </a:r>
            <a:r>
              <a:rPr lang="de-DE" sz="1900" dirty="0">
                <a:solidFill>
                  <a:srgbClr val="559158"/>
                </a:solidFill>
                <a:sym typeface="Wingdings" panose="05000000000000000000" pitchFamily="2" charset="2"/>
              </a:rPr>
              <a:t> </a:t>
            </a:r>
            <a:r>
              <a:rPr lang="de-DE" sz="1900" dirty="0" err="1">
                <a:solidFill>
                  <a:srgbClr val="559158"/>
                </a:solidFill>
                <a:sym typeface="Wingdings" panose="05000000000000000000" pitchFamily="2" charset="2"/>
              </a:rPr>
              <a:t>succès</a:t>
            </a:r>
            <a:endParaRPr lang="de-DE" sz="1900" dirty="0">
              <a:sym typeface="Wingdings" panose="05000000000000000000" pitchFamily="2" charset="2"/>
            </a:endParaRPr>
          </a:p>
          <a:p>
            <a:pPr marL="482850" lvl="3" indent="-285750">
              <a:spcBef>
                <a:spcPts val="600"/>
              </a:spcBef>
              <a:spcAft>
                <a:spcPts val="600"/>
              </a:spcAft>
              <a:buFontTx/>
              <a:buChar char="-"/>
              <a:defRPr/>
            </a:pPr>
            <a:endParaRPr lang="de-DE" sz="1900" dirty="0">
              <a:sym typeface="Wingdings" panose="05000000000000000000" pitchFamily="2" charset="2"/>
            </a:endParaRPr>
          </a:p>
          <a:p>
            <a:pPr lvl="3" indent="-342900">
              <a:spcBef>
                <a:spcPts val="600"/>
              </a:spcBef>
              <a:spcAft>
                <a:spcPts val="600"/>
              </a:spcAft>
              <a:defRPr/>
            </a:pPr>
            <a:endParaRPr lang="de-DE" sz="1900" dirty="0">
              <a:solidFill>
                <a:srgbClr val="FF0000"/>
              </a:solidFill>
              <a:sym typeface="Wingdings" panose="05000000000000000000" pitchFamily="2" charset="2"/>
            </a:endParaRPr>
          </a:p>
          <a:p>
            <a:pPr lvl="3" indent="-342900">
              <a:spcBef>
                <a:spcPts val="600"/>
              </a:spcBef>
              <a:spcAft>
                <a:spcPts val="600"/>
              </a:spcAft>
              <a:defRPr/>
            </a:pPr>
            <a:endParaRPr lang="fr-CA" sz="1900" dirty="0">
              <a:solidFill>
                <a:srgbClr val="FF0000"/>
              </a:solidFill>
              <a:sym typeface="Wingdings" panose="05000000000000000000" pitchFamily="2" charset="2"/>
            </a:endParaRPr>
          </a:p>
          <a:p>
            <a:pPr lvl="3" indent="-342900">
              <a:spcBef>
                <a:spcPts val="600"/>
              </a:spcBef>
              <a:spcAft>
                <a:spcPts val="600"/>
              </a:spcAft>
              <a:defRPr/>
            </a:pPr>
            <a:r>
              <a:rPr lang="fr-CA" sz="1900" dirty="0">
                <a:solidFill>
                  <a:srgbClr val="FF0000"/>
                </a:solidFill>
                <a:sym typeface="Wingdings" panose="05000000000000000000" pitchFamily="2" charset="2"/>
              </a:rPr>
              <a:t>Portefeuille non transmis en raison de la présence d'erreurs</a:t>
            </a:r>
            <a:endParaRPr lang="de-DE" sz="1900" dirty="0">
              <a:sym typeface="Wingdings" panose="05000000000000000000" pitchFamily="2" charset="2"/>
            </a:endParaRPr>
          </a:p>
          <a:p>
            <a:pPr marL="482850" lvl="3" indent="-285750">
              <a:spcBef>
                <a:spcPts val="600"/>
              </a:spcBef>
              <a:spcAft>
                <a:spcPts val="600"/>
              </a:spcAft>
              <a:buFontTx/>
              <a:buChar char="-"/>
              <a:defRPr/>
            </a:pPr>
            <a:endParaRPr lang="de-DE" sz="1900" dirty="0">
              <a:sym typeface="Wingdings" panose="05000000000000000000" pitchFamily="2" charset="2"/>
            </a:endParaRPr>
          </a:p>
          <a:p>
            <a:pPr marL="482850" lvl="3" indent="-285750">
              <a:spcBef>
                <a:spcPts val="600"/>
              </a:spcBef>
              <a:spcAft>
                <a:spcPts val="600"/>
              </a:spcAft>
              <a:buFontTx/>
              <a:buChar char="-"/>
              <a:defRPr/>
            </a:pPr>
            <a:endParaRPr lang="de-DE" sz="1900" dirty="0">
              <a:sym typeface="Wingdings" panose="05000000000000000000" pitchFamily="2" charset="2"/>
            </a:endParaRPr>
          </a:p>
          <a:p>
            <a:pPr marL="0" lvl="0" indent="0">
              <a:spcBef>
                <a:spcPts val="600"/>
              </a:spcBef>
              <a:spcAft>
                <a:spcPts val="600"/>
              </a:spcAft>
              <a:buNone/>
              <a:defRPr/>
            </a:pPr>
            <a:r>
              <a:rPr lang="fr-FR" sz="1900" dirty="0">
                <a:sym typeface="Wingdings" panose="05000000000000000000" pitchFamily="2" charset="2"/>
              </a:rPr>
              <a:t>Un portfolio déjà envoyé peut être supprimé ultérieurement en cliquant sur la corbeille.</a:t>
            </a:r>
          </a:p>
          <a:p>
            <a:pPr marR="0" lvl="0" algn="l" defTabSz="360000" rtl="0" eaLnBrk="1" fontAlgn="auto" latinLnBrk="0" hangingPunct="1">
              <a:lnSpc>
                <a:spcPct val="120000"/>
              </a:lnSpc>
              <a:spcBef>
                <a:spcPts val="600"/>
              </a:spcBef>
              <a:spcAft>
                <a:spcPts val="600"/>
              </a:spcAft>
              <a:buClrTx/>
              <a:buSzTx/>
              <a:tabLst/>
              <a:defRPr/>
            </a:pPr>
            <a:endParaRPr lang="de-DE" sz="1900" dirty="0">
              <a:sym typeface="Wingdings" panose="05000000000000000000" pitchFamily="2" charset="2"/>
            </a:endParaRPr>
          </a:p>
        </p:txBody>
      </p:sp>
      <p:pic>
        <p:nvPicPr>
          <p:cNvPr id="5" name="Grafik 4">
            <a:extLst>
              <a:ext uri="{FF2B5EF4-FFF2-40B4-BE49-F238E27FC236}">
                <a16:creationId xmlns:a16="http://schemas.microsoft.com/office/drawing/2014/main" id="{9AD8B8F6-7462-B082-A2A3-8356019A8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456" y="4478627"/>
            <a:ext cx="152400" cy="152400"/>
          </a:xfrm>
          <a:prstGeom prst="rect">
            <a:avLst/>
          </a:prstGeom>
        </p:spPr>
      </p:pic>
      <p:pic>
        <p:nvPicPr>
          <p:cNvPr id="7" name="Grafik 6">
            <a:extLst>
              <a:ext uri="{FF2B5EF4-FFF2-40B4-BE49-F238E27FC236}">
                <a16:creationId xmlns:a16="http://schemas.microsoft.com/office/drawing/2014/main" id="{68C70268-A67C-F233-0D1F-1EAFF33BEF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456" y="2443626"/>
            <a:ext cx="152400" cy="152400"/>
          </a:xfrm>
          <a:prstGeom prst="rect">
            <a:avLst/>
          </a:prstGeom>
        </p:spPr>
      </p:pic>
      <p:pic>
        <p:nvPicPr>
          <p:cNvPr id="11" name="Grafik 10">
            <a:extLst>
              <a:ext uri="{FF2B5EF4-FFF2-40B4-BE49-F238E27FC236}">
                <a16:creationId xmlns:a16="http://schemas.microsoft.com/office/drawing/2014/main" id="{D757DE4B-B75E-EC71-97F8-A59E3E3772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7698" y="4832999"/>
            <a:ext cx="10704925" cy="828882"/>
          </a:xfrm>
          <a:prstGeom prst="rect">
            <a:avLst/>
          </a:prstGeom>
        </p:spPr>
      </p:pic>
    </p:spTree>
    <p:extLst>
      <p:ext uri="{BB962C8B-B14F-4D97-AF65-F5344CB8AC3E}">
        <p14:creationId xmlns:p14="http://schemas.microsoft.com/office/powerpoint/2010/main" val="3520049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7066-6F29-3303-C406-2F07744630BA}"/>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369562E1-5AA8-8099-EC28-12B71B4F42BB}"/>
              </a:ext>
            </a:extLst>
          </p:cNvPr>
          <p:cNvSpPr>
            <a:spLocks noGrp="1"/>
          </p:cNvSpPr>
          <p:nvPr>
            <p:ph type="body" sz="quarter" idx="14"/>
          </p:nvPr>
        </p:nvSpPr>
        <p:spPr>
          <a:xfrm>
            <a:off x="720000" y="1549012"/>
            <a:ext cx="10752000" cy="2744084"/>
          </a:xfrm>
        </p:spPr>
        <p:txBody>
          <a:bodyPr anchor="t"/>
          <a:lstStyle/>
          <a:p>
            <a:pPr>
              <a:lnSpc>
                <a:spcPct val="120000"/>
              </a:lnSpc>
              <a:spcBef>
                <a:spcPts val="600"/>
              </a:spcBef>
              <a:spcAft>
                <a:spcPts val="600"/>
              </a:spcAft>
            </a:pPr>
            <a:r>
              <a:rPr lang="de-DE" sz="1900" b="1" dirty="0">
                <a:latin typeface="Arial" panose="020B0604020202020204" pitchFamily="34" charset="0"/>
                <a:cs typeface="Arial" panose="020B0604020202020204" pitchFamily="34" charset="0"/>
                <a:sym typeface="Wingdings" panose="05000000000000000000" pitchFamily="2" charset="2"/>
              </a:rPr>
              <a:t>Site web OFEV PACTA Test </a:t>
            </a:r>
            <a:r>
              <a:rPr lang="de-DE" sz="1900" b="1" dirty="0" err="1">
                <a:latin typeface="Arial" panose="020B0604020202020204" pitchFamily="34" charset="0"/>
                <a:cs typeface="Arial" panose="020B0604020202020204" pitchFamily="34" charset="0"/>
                <a:sym typeface="Wingdings" panose="05000000000000000000" pitchFamily="2" charset="2"/>
              </a:rPr>
              <a:t>climatique</a:t>
            </a:r>
            <a:r>
              <a:rPr lang="de-DE" sz="1900" b="1" dirty="0">
                <a:latin typeface="Arial" panose="020B0604020202020204" pitchFamily="34" charset="0"/>
                <a:cs typeface="Arial" panose="020B0604020202020204" pitchFamily="34" charset="0"/>
                <a:sym typeface="Wingdings" panose="05000000000000000000" pitchFamily="2" charset="2"/>
              </a:rPr>
              <a:t> 2026</a:t>
            </a:r>
            <a:r>
              <a:rPr lang="de-DE" sz="1900" dirty="0">
                <a:latin typeface="Arial" panose="020B0604020202020204" pitchFamily="34" charset="0"/>
                <a:cs typeface="Arial" panose="020B0604020202020204" pitchFamily="34" charset="0"/>
                <a:sym typeface="Wingdings" panose="05000000000000000000" pitchFamily="2" charset="2"/>
              </a:rPr>
              <a:t> </a:t>
            </a:r>
            <a:br>
              <a:rPr lang="de-DE" sz="1900" dirty="0">
                <a:latin typeface="Arial" panose="020B0604020202020204" pitchFamily="34" charset="0"/>
                <a:cs typeface="Arial" panose="020B0604020202020204" pitchFamily="34" charset="0"/>
                <a:sym typeface="Wingdings" panose="05000000000000000000" pitchFamily="2" charset="2"/>
              </a:rPr>
            </a:br>
            <a:r>
              <a:rPr lang="de-DE" sz="1900" dirty="0">
                <a:latin typeface="Arial" panose="020B0604020202020204" pitchFamily="34" charset="0"/>
                <a:cs typeface="Arial" panose="020B0604020202020204" pitchFamily="34" charset="0"/>
                <a:sym typeface="Wingdings" panose="05000000000000000000" pitchFamily="2" charset="2"/>
                <a:hlinkClick r:id="rId2"/>
              </a:rPr>
              <a:t>https://www.bafu.admin.ch/test-climatique-pacta</a:t>
            </a:r>
            <a:endParaRPr lang="de-DE" sz="1900" dirty="0">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Informations générales sur le test climatique PACTA 2026, informations sur l'inscription et les délais</a:t>
            </a:r>
            <a:endParaRPr lang="de-DE" sz="1900" dirty="0">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Briefing Note en DE/FR/EN avec de nombreuses informations de fond</a:t>
            </a:r>
            <a:endParaRPr lang="de-DE" sz="1900" dirty="0">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spcBef>
                <a:spcPts val="600"/>
              </a:spcBef>
              <a:spcAft>
                <a:spcPts val="600"/>
              </a:spcAft>
              <a:buFontTx/>
              <a:buChar char="-"/>
            </a:pPr>
            <a:r>
              <a:rPr lang="fr-CA" sz="1900" dirty="0">
                <a:latin typeface="Arial" panose="020B0604020202020204" pitchFamily="34" charset="0"/>
                <a:cs typeface="Arial" panose="020B0604020202020204" pitchFamily="34" charset="0"/>
                <a:sym typeface="Wingdings" panose="05000000000000000000" pitchFamily="2" charset="2"/>
              </a:rPr>
              <a:t>Modèle de saisie Excel pour les portefeuilles immobiliers et hypothécaires</a:t>
            </a:r>
            <a:endParaRPr lang="de-DE" sz="1900" dirty="0">
              <a:latin typeface="Arial" panose="020B0604020202020204" pitchFamily="34" charset="0"/>
              <a:cs typeface="Arial" panose="020B0604020202020204" pitchFamily="34" charset="0"/>
              <a:sym typeface="Wingdings" panose="05000000000000000000" pitchFamily="2" charset="2"/>
            </a:endParaRPr>
          </a:p>
        </p:txBody>
      </p:sp>
      <p:sp>
        <p:nvSpPr>
          <p:cNvPr id="7" name="Textplatzhalter 6">
            <a:extLst>
              <a:ext uri="{FF2B5EF4-FFF2-40B4-BE49-F238E27FC236}">
                <a16:creationId xmlns:a16="http://schemas.microsoft.com/office/drawing/2014/main" id="{202739AA-0CFC-C8A5-8E1B-1B61B465BAD9}"/>
              </a:ext>
            </a:extLst>
          </p:cNvPr>
          <p:cNvSpPr>
            <a:spLocks noGrp="1"/>
          </p:cNvSpPr>
          <p:nvPr>
            <p:ph type="body" sz="quarter" idx="12"/>
          </p:nvPr>
        </p:nvSpPr>
        <p:spPr/>
        <p:txBody>
          <a:bodyPr/>
          <a:lstStyle/>
          <a:p>
            <a:r>
              <a:rPr lang="de-CH" sz="2200" b="1" dirty="0" err="1">
                <a:latin typeface="Arial" panose="020B0604020202020204" pitchFamily="34" charset="0"/>
                <a:cs typeface="Arial" panose="020B0604020202020204" pitchFamily="34" charset="0"/>
              </a:rPr>
              <a:t>Informations</a:t>
            </a:r>
            <a:r>
              <a:rPr lang="de-CH" sz="2200" b="1" dirty="0">
                <a:latin typeface="Arial" panose="020B0604020202020204" pitchFamily="34" charset="0"/>
                <a:cs typeface="Arial" panose="020B0604020202020204" pitchFamily="34" charset="0"/>
              </a:rPr>
              <a:t> </a:t>
            </a:r>
            <a:r>
              <a:rPr lang="de-CH" sz="2200" b="1" dirty="0" err="1">
                <a:latin typeface="Arial" panose="020B0604020202020204" pitchFamily="34" charset="0"/>
                <a:cs typeface="Arial" panose="020B0604020202020204" pitchFamily="34" charset="0"/>
              </a:rPr>
              <a:t>complémentaires</a:t>
            </a:r>
            <a:r>
              <a:rPr lang="de-CH" sz="2200" b="1" dirty="0">
                <a:latin typeface="Arial" panose="020B0604020202020204" pitchFamily="34" charset="0"/>
                <a:cs typeface="Arial" panose="020B0604020202020204" pitchFamily="34" charset="0"/>
              </a:rPr>
              <a:t> et </a:t>
            </a:r>
            <a:r>
              <a:rPr lang="de-CH" sz="2200" b="1" dirty="0" err="1">
                <a:latin typeface="Arial" panose="020B0604020202020204" pitchFamily="34" charset="0"/>
                <a:cs typeface="Arial" panose="020B0604020202020204" pitchFamily="34" charset="0"/>
              </a:rPr>
              <a:t>assistance</a:t>
            </a:r>
            <a:endParaRPr lang="de-CH" sz="2200" b="1" dirty="0">
              <a:latin typeface="Arial" panose="020B0604020202020204" pitchFamily="34" charset="0"/>
              <a:cs typeface="Arial" panose="020B0604020202020204" pitchFamily="34" charset="0"/>
            </a:endParaRPr>
          </a:p>
        </p:txBody>
      </p:sp>
      <p:sp>
        <p:nvSpPr>
          <p:cNvPr id="6" name="Textplatzhalter 5">
            <a:extLst>
              <a:ext uri="{FF2B5EF4-FFF2-40B4-BE49-F238E27FC236}">
                <a16:creationId xmlns:a16="http://schemas.microsoft.com/office/drawing/2014/main" id="{E5AB97E6-CD12-36DB-DEA2-045F1E53908B}"/>
              </a:ext>
            </a:extLst>
          </p:cNvPr>
          <p:cNvSpPr>
            <a:spLocks noGrp="1"/>
          </p:cNvSpPr>
          <p:nvPr>
            <p:ph type="body" sz="quarter" idx="11"/>
          </p:nvPr>
        </p:nvSpPr>
        <p:spPr/>
        <p:txBody>
          <a:bodyPr/>
          <a:lstStyle/>
          <a:p>
            <a:r>
              <a:rPr lang="de-CH" dirty="0"/>
              <a:t>Module </a:t>
            </a:r>
            <a:r>
              <a:rPr lang="de-CH" dirty="0" err="1"/>
              <a:t>immobilier</a:t>
            </a:r>
            <a:r>
              <a:rPr lang="de-CH" dirty="0"/>
              <a:t> et </a:t>
            </a:r>
            <a:r>
              <a:rPr lang="de-CH" dirty="0" err="1"/>
              <a:t>hypothèques</a:t>
            </a:r>
            <a:endParaRPr lang="de-CH" dirty="0"/>
          </a:p>
        </p:txBody>
      </p:sp>
      <p:sp>
        <p:nvSpPr>
          <p:cNvPr id="4" name="Textplatzhalter 7">
            <a:extLst>
              <a:ext uri="{FF2B5EF4-FFF2-40B4-BE49-F238E27FC236}">
                <a16:creationId xmlns:a16="http://schemas.microsoft.com/office/drawing/2014/main" id="{5F3749DA-57EC-8305-35E1-C7689FC36416}"/>
              </a:ext>
            </a:extLst>
          </p:cNvPr>
          <p:cNvSpPr txBox="1">
            <a:spLocks/>
          </p:cNvSpPr>
          <p:nvPr/>
        </p:nvSpPr>
        <p:spPr>
          <a:xfrm>
            <a:off x="720000" y="4509121"/>
            <a:ext cx="10752000" cy="1944215"/>
          </a:xfrm>
          <a:prstGeom prst="rect">
            <a:avLst/>
          </a:prstGeom>
          <a:solidFill>
            <a:srgbClr val="D2EBFF">
              <a:alpha val="50000"/>
            </a:srgbClr>
          </a:solidFill>
        </p:spPr>
        <p:txBody>
          <a:bodyPr vert="horz" lIns="144000" tIns="72000" rIns="72000" bIns="72000" rtlCol="0" anchor="t" anchorCtr="0">
            <a:noAutofit/>
          </a:bodyPr>
          <a:lstStyle>
            <a:lvl1pPr marL="0" indent="0" algn="l" defTabSz="360000" rtl="0" eaLnBrk="1" latinLnBrk="0" hangingPunct="1">
              <a:lnSpc>
                <a:spcPct val="120000"/>
              </a:lnSpc>
              <a:spcBef>
                <a:spcPts val="0"/>
              </a:spcBef>
              <a:buFontTx/>
              <a:buNone/>
              <a:defRPr sz="900" kern="1200">
                <a:solidFill>
                  <a:srgbClr val="032543"/>
                </a:solidFill>
                <a:latin typeface="Arial" panose="020B0604020202020204" pitchFamily="34" charset="0"/>
                <a:ea typeface="+mn-ea"/>
                <a:cs typeface="Arial" panose="020B0604020202020204" pitchFamily="34" charset="0"/>
              </a:defRPr>
            </a:lvl1pPr>
            <a:lvl2pPr marL="18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2pPr>
            <a:lvl3pPr marL="36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3pPr>
            <a:lvl4pPr marL="54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4pPr>
            <a:lvl5pPr marL="720000" indent="-180000" algn="l" defTabSz="360000" rtl="0" eaLnBrk="1" latinLnBrk="0" hangingPunct="1">
              <a:lnSpc>
                <a:spcPct val="120000"/>
              </a:lnSpc>
              <a:spcBef>
                <a:spcPts val="500"/>
              </a:spcBef>
              <a:buFont typeface="Arial" panose="020B0604020202020204" pitchFamily="34" charset="0"/>
              <a:buChar char="-"/>
              <a:defRPr sz="1600" kern="1200">
                <a:solidFill>
                  <a:srgbClr val="03254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de-DE"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Aide et support</a:t>
            </a:r>
          </a:p>
          <a:p>
            <a:pPr marL="0" marR="0" lvl="0" indent="0" algn="l" defTabSz="360000" rtl="0" eaLnBrk="1" fontAlgn="auto" latinLnBrk="0" hangingPunct="1">
              <a:lnSpc>
                <a:spcPct val="120000"/>
              </a:lnSpc>
              <a:spcBef>
                <a:spcPts val="600"/>
              </a:spcBef>
              <a:spcAft>
                <a:spcPts val="600"/>
              </a:spcAft>
              <a:buClrTx/>
              <a:buSzTx/>
              <a:buFontTx/>
              <a:buNone/>
              <a:tabLst/>
              <a:defRPr/>
            </a:pP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Pour les questions de contenu et en cas de problèmes techniques lors de la transmission de portefeuilles immobiliers et hypothécaires :</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360000" rtl="0" eaLnBrk="1" fontAlgn="auto" latinLnBrk="0" hangingPunct="1">
              <a:lnSpc>
                <a:spcPct val="120000"/>
              </a:lnSpc>
              <a:spcBef>
                <a:spcPts val="600"/>
              </a:spcBef>
              <a:spcAft>
                <a:spcPts val="600"/>
              </a:spcAft>
              <a:buClrTx/>
              <a:buSzTx/>
              <a:buFontTx/>
              <a:buChar char="-"/>
              <a:tabLst/>
              <a:defRPr/>
            </a:pPr>
            <a:r>
              <a:rPr kumimoji="0" lang="fr-CA" sz="1900" b="1"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Demande par e-mail </a:t>
            </a:r>
            <a:r>
              <a:rPr kumimoji="0" lang="fr-CA"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rPr>
              <a:t>à l'équipe de projet FPRE via </a:t>
            </a:r>
            <a:r>
              <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hlinkClick r:id="rId3"/>
              </a:rPr>
              <a:t>climate-test@fpre.ch</a:t>
            </a:r>
            <a:endParaRPr kumimoji="0" lang="de-DE" sz="1900" b="0" i="0" u="none" strike="noStrike" kern="1200" cap="none" spc="0" normalizeH="0" baseline="0" noProof="0" dirty="0">
              <a:ln>
                <a:noFill/>
              </a:ln>
              <a:solidFill>
                <a:srgbClr val="032543"/>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939080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E669A-249A-0C20-F6D9-4DA81539375F}"/>
            </a:ext>
          </a:extLst>
        </p:cNvPr>
        <p:cNvGrpSpPr/>
        <p:nvPr/>
      </p:nvGrpSpPr>
      <p:grpSpPr>
        <a:xfrm>
          <a:off x="0" y="0"/>
          <a:ext cx="0" cy="0"/>
          <a:chOff x="0" y="0"/>
          <a:chExt cx="0" cy="0"/>
        </a:xfrm>
      </p:grpSpPr>
      <p:pic>
        <p:nvPicPr>
          <p:cNvPr id="7" name="Inhaltsplatzhalter 4">
            <a:extLst>
              <a:ext uri="{FF2B5EF4-FFF2-40B4-BE49-F238E27FC236}">
                <a16:creationId xmlns:a16="http://schemas.microsoft.com/office/drawing/2014/main" id="{A55FB452-1EDB-4157-A4D3-3F73DE66654A}"/>
              </a:ext>
            </a:extLst>
          </p:cNvPr>
          <p:cNvPicPr>
            <a:picLocks/>
          </p:cNvPicPr>
          <p:nvPr/>
        </p:nvPicPr>
        <p:blipFill>
          <a:blip r:embed="rId3">
            <a:extLst>
              <a:ext uri="{28A0092B-C50C-407E-A947-70E740481C1C}">
                <a14:useLocalDpi xmlns:a14="http://schemas.microsoft.com/office/drawing/2010/main" val="0"/>
              </a:ext>
            </a:extLst>
          </a:blip>
          <a:srcRect/>
          <a:stretch/>
        </p:blipFill>
        <p:spPr bwMode="auto">
          <a:xfrm>
            <a:off x="613832" y="2132856"/>
            <a:ext cx="9289032" cy="4489382"/>
          </a:xfrm>
          <a:prstGeom prst="rect">
            <a:avLst/>
          </a:prstGeom>
          <a:noFill/>
          <a:ln>
            <a:noFill/>
          </a:ln>
        </p:spPr>
      </p:pic>
      <p:sp>
        <p:nvSpPr>
          <p:cNvPr id="10" name="Textplatzhalter 9">
            <a:extLst>
              <a:ext uri="{FF2B5EF4-FFF2-40B4-BE49-F238E27FC236}">
                <a16:creationId xmlns:a16="http://schemas.microsoft.com/office/drawing/2014/main" id="{217C6C6E-38C7-7F9D-1600-6742EAA64723}"/>
              </a:ext>
            </a:extLst>
          </p:cNvPr>
          <p:cNvSpPr>
            <a:spLocks noGrp="1"/>
          </p:cNvSpPr>
          <p:nvPr>
            <p:ph type="body" sz="quarter" idx="12"/>
          </p:nvPr>
        </p:nvSpPr>
        <p:spPr/>
        <p:txBody>
          <a:bodyPr/>
          <a:lstStyle/>
          <a:p>
            <a:r>
              <a:rPr lang="de-CH" dirty="0" err="1"/>
              <a:t>Soutenir</a:t>
            </a:r>
            <a:r>
              <a:rPr lang="de-CH" dirty="0"/>
              <a:t> </a:t>
            </a:r>
            <a:r>
              <a:rPr lang="de-CH" dirty="0" err="1"/>
              <a:t>un</a:t>
            </a:r>
            <a:r>
              <a:rPr lang="de-CH" dirty="0"/>
              <a:t> </a:t>
            </a:r>
            <a:r>
              <a:rPr lang="de-CH" dirty="0" err="1"/>
              <a:t>monitoring</a:t>
            </a:r>
            <a:r>
              <a:rPr lang="de-CH" dirty="0"/>
              <a:t> </a:t>
            </a:r>
            <a:r>
              <a:rPr lang="de-CH" dirty="0" err="1"/>
              <a:t>pertinent</a:t>
            </a:r>
            <a:endParaRPr lang="de-CH" dirty="0"/>
          </a:p>
        </p:txBody>
      </p:sp>
      <p:sp>
        <p:nvSpPr>
          <p:cNvPr id="9" name="Textplatzhalter 8">
            <a:extLst>
              <a:ext uri="{FF2B5EF4-FFF2-40B4-BE49-F238E27FC236}">
                <a16:creationId xmlns:a16="http://schemas.microsoft.com/office/drawing/2014/main" id="{7230F24A-AB73-8B84-274F-D9293B06C88C}"/>
              </a:ext>
            </a:extLst>
          </p:cNvPr>
          <p:cNvSpPr>
            <a:spLocks noGrp="1"/>
          </p:cNvSpPr>
          <p:nvPr>
            <p:ph type="body" sz="quarter" idx="11"/>
          </p:nvPr>
        </p:nvSpPr>
        <p:spPr/>
        <p:txBody>
          <a:bodyPr/>
          <a:lstStyle/>
          <a:p>
            <a:r>
              <a:rPr lang="de-CH" dirty="0"/>
              <a:t>Module </a:t>
            </a:r>
            <a:r>
              <a:rPr lang="de-CH" dirty="0" err="1"/>
              <a:t>immobilier</a:t>
            </a:r>
            <a:r>
              <a:rPr lang="de-CH" dirty="0"/>
              <a:t> et </a:t>
            </a:r>
            <a:r>
              <a:rPr lang="de-CH" dirty="0" err="1"/>
              <a:t>hypothèques</a:t>
            </a:r>
            <a:endParaRPr lang="de-CH" dirty="0"/>
          </a:p>
        </p:txBody>
      </p:sp>
      <p:sp>
        <p:nvSpPr>
          <p:cNvPr id="20" name="Textplatzhalter 3">
            <a:extLst>
              <a:ext uri="{FF2B5EF4-FFF2-40B4-BE49-F238E27FC236}">
                <a16:creationId xmlns:a16="http://schemas.microsoft.com/office/drawing/2014/main" id="{F8C8F777-AA1A-367D-B3AF-8FA9F137D73B}"/>
              </a:ext>
            </a:extLst>
          </p:cNvPr>
          <p:cNvSpPr>
            <a:spLocks noGrp="1"/>
          </p:cNvSpPr>
          <p:nvPr>
            <p:ph type="body" sz="quarter" idx="13"/>
          </p:nvPr>
        </p:nvSpPr>
        <p:spPr>
          <a:xfrm>
            <a:off x="5591945" y="774525"/>
            <a:ext cx="6336704" cy="5058000"/>
          </a:xfrm>
        </p:spPr>
        <p:txBody>
          <a:bodyPr/>
          <a:lstStyle/>
          <a:p>
            <a:pPr marL="285750" indent="-285750">
              <a:buFontTx/>
              <a:buChar char="-"/>
              <a:defRPr/>
            </a:pPr>
            <a:r>
              <a:rPr lang="fr-CA" sz="1900" dirty="0">
                <a:solidFill>
                  <a:schemeClr val="tx1"/>
                </a:solidFill>
                <a:sym typeface="Wingdings" panose="05000000000000000000" pitchFamily="2" charset="2"/>
              </a:rPr>
              <a:t>Pour un </a:t>
            </a:r>
            <a:r>
              <a:rPr lang="fr-CA" sz="1900" b="1" dirty="0">
                <a:solidFill>
                  <a:schemeClr val="tx1"/>
                </a:solidFill>
                <a:sym typeface="Wingdings" panose="05000000000000000000" pitchFamily="2" charset="2"/>
              </a:rPr>
              <a:t>monitoring pertinent du marché financier suisse</a:t>
            </a:r>
            <a:r>
              <a:rPr lang="fr-CA" sz="1900" dirty="0">
                <a:solidFill>
                  <a:schemeClr val="tx1"/>
                </a:solidFill>
                <a:sym typeface="Wingdings" panose="05000000000000000000" pitchFamily="2" charset="2"/>
              </a:rPr>
              <a:t>, nous vous prions de nous fournir les portefeuilles immobiliers et hypothécaires </a:t>
            </a:r>
            <a:r>
              <a:rPr lang="fr-CA" sz="1900" b="1" dirty="0">
                <a:solidFill>
                  <a:schemeClr val="tx1"/>
                </a:solidFill>
                <a:sym typeface="Wingdings" panose="05000000000000000000" pitchFamily="2" charset="2"/>
              </a:rPr>
              <a:t>complets</a:t>
            </a:r>
            <a:r>
              <a:rPr lang="fr-CA" sz="1900" dirty="0">
                <a:solidFill>
                  <a:schemeClr val="tx1"/>
                </a:solidFill>
                <a:sym typeface="Wingdings" panose="05000000000000000000" pitchFamily="2" charset="2"/>
              </a:rPr>
              <a:t>, y compris les plans d'assainissement.</a:t>
            </a:r>
            <a:endParaRPr lang="de-DE" sz="1900" dirty="0">
              <a:solidFill>
                <a:schemeClr val="tx1"/>
              </a:solidFill>
              <a:sym typeface="Wingdings" panose="05000000000000000000" pitchFamily="2" charset="2"/>
            </a:endParaRPr>
          </a:p>
          <a:p>
            <a:pPr marL="285750" indent="-285750">
              <a:buFontTx/>
              <a:buChar char="-"/>
              <a:defRPr/>
            </a:pPr>
            <a:r>
              <a:rPr lang="fr-CA" sz="1900" dirty="0">
                <a:solidFill>
                  <a:schemeClr val="tx1"/>
                </a:solidFill>
                <a:sym typeface="Wingdings" panose="05000000000000000000" pitchFamily="2" charset="2"/>
              </a:rPr>
              <a:t>Veuillez saisir de manière aussi complète que possible </a:t>
            </a:r>
            <a:r>
              <a:rPr lang="fr-CA" sz="1900" b="1" dirty="0">
                <a:solidFill>
                  <a:schemeClr val="tx1"/>
                </a:solidFill>
                <a:sym typeface="Wingdings" panose="05000000000000000000" pitchFamily="2" charset="2"/>
              </a:rPr>
              <a:t>vos mesures relatives au climat dans le cadre des hypothèques</a:t>
            </a:r>
            <a:r>
              <a:rPr lang="fr-CA" sz="1900" dirty="0">
                <a:solidFill>
                  <a:schemeClr val="tx1"/>
                </a:solidFill>
                <a:sym typeface="Wingdings" panose="05000000000000000000" pitchFamily="2" charset="2"/>
              </a:rPr>
              <a:t> dans le </a:t>
            </a:r>
            <a:r>
              <a:rPr lang="fr-CA" sz="1900" b="1" dirty="0">
                <a:solidFill>
                  <a:schemeClr val="tx1"/>
                </a:solidFill>
                <a:sym typeface="Wingdings" panose="05000000000000000000" pitchFamily="2" charset="2"/>
              </a:rPr>
              <a:t>questionnaire qualitatif</a:t>
            </a:r>
            <a:r>
              <a:rPr lang="fr-CA" sz="1900" dirty="0">
                <a:solidFill>
                  <a:schemeClr val="tx1"/>
                </a:solidFill>
                <a:sym typeface="Wingdings" panose="05000000000000000000" pitchFamily="2" charset="2"/>
              </a:rPr>
              <a:t>.</a:t>
            </a:r>
            <a:endParaRPr lang="de-DE" sz="1900" b="1" dirty="0">
              <a:solidFill>
                <a:schemeClr val="tx1"/>
              </a:solidFill>
              <a:sym typeface="Wingdings" panose="05000000000000000000" pitchFamily="2" charset="2"/>
            </a:endParaRPr>
          </a:p>
          <a:p>
            <a:pPr marL="285750" indent="-285750">
              <a:buFontTx/>
              <a:buChar char="-"/>
              <a:defRPr/>
            </a:pPr>
            <a:endParaRPr lang="de-DE" sz="1900" b="1" dirty="0">
              <a:solidFill>
                <a:schemeClr val="tx1"/>
              </a:solidFill>
              <a:sym typeface="Wingdings" panose="05000000000000000000" pitchFamily="2" charset="2"/>
            </a:endParaRPr>
          </a:p>
        </p:txBody>
      </p:sp>
      <p:sp>
        <p:nvSpPr>
          <p:cNvPr id="2" name="Textfeld 1">
            <a:extLst>
              <a:ext uri="{FF2B5EF4-FFF2-40B4-BE49-F238E27FC236}">
                <a16:creationId xmlns:a16="http://schemas.microsoft.com/office/drawing/2014/main" id="{2CC1A8E0-0240-4AB9-982E-E6339DA7E7BE}"/>
              </a:ext>
            </a:extLst>
          </p:cNvPr>
          <p:cNvSpPr txBox="1"/>
          <p:nvPr/>
        </p:nvSpPr>
        <p:spPr>
          <a:xfrm>
            <a:off x="623392" y="1376808"/>
            <a:ext cx="4320480"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Résultats des biens immobiliers détenus directement PACTA 2022</a:t>
            </a:r>
            <a:endParaRPr kumimoji="0" lang="de-CH"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240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148BE27-E52D-9E66-DB54-6983310670A8}"/>
              </a:ext>
            </a:extLst>
          </p:cNvPr>
          <p:cNvSpPr/>
          <p:nvPr/>
        </p:nvSpPr>
        <p:spPr>
          <a:xfrm>
            <a:off x="4455458" y="1397681"/>
            <a:ext cx="1640541" cy="806823"/>
          </a:xfrm>
          <a:prstGeom prst="rect">
            <a:avLst/>
          </a:prstGeom>
          <a:ln>
            <a:solidFill>
              <a:srgbClr val="6284C6"/>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de-CH" sz="2000" dirty="0">
                <a:solidFill>
                  <a:prstClr val="black"/>
                </a:solidFill>
              </a:rPr>
              <a:t>Net-zero targets</a:t>
            </a:r>
          </a:p>
        </p:txBody>
      </p:sp>
      <p:sp>
        <p:nvSpPr>
          <p:cNvPr id="9" name="Rechteck 8">
            <a:extLst>
              <a:ext uri="{FF2B5EF4-FFF2-40B4-BE49-F238E27FC236}">
                <a16:creationId xmlns:a16="http://schemas.microsoft.com/office/drawing/2014/main" id="{BF210445-8330-38E0-D72D-AFCEF2F7453A}"/>
              </a:ext>
            </a:extLst>
          </p:cNvPr>
          <p:cNvSpPr/>
          <p:nvPr/>
        </p:nvSpPr>
        <p:spPr>
          <a:xfrm>
            <a:off x="4455458" y="3425283"/>
            <a:ext cx="1640541" cy="806823"/>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2000" dirty="0">
                <a:solidFill>
                  <a:prstClr val="black"/>
                </a:solidFill>
                <a:latin typeface="Arial"/>
              </a:rPr>
              <a:t>Net-zero targets </a:t>
            </a:r>
            <a:endParaRPr kumimoji="0" lang="de-CH"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Rechteck 9">
            <a:extLst>
              <a:ext uri="{FF2B5EF4-FFF2-40B4-BE49-F238E27FC236}">
                <a16:creationId xmlns:a16="http://schemas.microsoft.com/office/drawing/2014/main" id="{87411526-6C14-1CCF-978A-507C483F6B55}"/>
              </a:ext>
            </a:extLst>
          </p:cNvPr>
          <p:cNvSpPr/>
          <p:nvPr/>
        </p:nvSpPr>
        <p:spPr>
          <a:xfrm>
            <a:off x="4455457" y="4865774"/>
            <a:ext cx="1640541" cy="806823"/>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de-CH" sz="2000" dirty="0">
                <a:solidFill>
                  <a:schemeClr val="tx1">
                    <a:lumMod val="50000"/>
                    <a:lumOff val="50000"/>
                  </a:schemeClr>
                </a:solidFill>
              </a:rPr>
              <a:t>Net-zero targets</a:t>
            </a:r>
          </a:p>
        </p:txBody>
      </p:sp>
      <p:sp>
        <p:nvSpPr>
          <p:cNvPr id="11" name="Rechteck 10">
            <a:extLst>
              <a:ext uri="{FF2B5EF4-FFF2-40B4-BE49-F238E27FC236}">
                <a16:creationId xmlns:a16="http://schemas.microsoft.com/office/drawing/2014/main" id="{FA025E03-414F-7CB6-44DE-A868C942390D}"/>
              </a:ext>
            </a:extLst>
          </p:cNvPr>
          <p:cNvSpPr/>
          <p:nvPr/>
        </p:nvSpPr>
        <p:spPr>
          <a:xfrm>
            <a:off x="7521384" y="4918572"/>
            <a:ext cx="2079805" cy="751604"/>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a:ea typeface="+mn-ea"/>
                <a:cs typeface="+mn-cs"/>
              </a:rPr>
              <a:t>Financial flows </a:t>
            </a:r>
            <a:r>
              <a:rPr kumimoji="0" lang="de-CH" sz="2000" b="0" i="0" u="none" strike="noStrike" kern="1200" cap="none" spc="0" normalizeH="0" noProof="0" dirty="0">
                <a:ln>
                  <a:noFill/>
                </a:ln>
                <a:solidFill>
                  <a:prstClr val="black"/>
                </a:solidFill>
                <a:effectLst/>
                <a:uLnTx/>
                <a:uFillTx/>
                <a:latin typeface="Arial"/>
                <a:ea typeface="+mn-ea"/>
                <a:cs typeface="+mn-cs"/>
              </a:rPr>
              <a:t>today</a:t>
            </a:r>
            <a:endParaRPr kumimoji="0" lang="de-CH"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chteck 11">
            <a:extLst>
              <a:ext uri="{FF2B5EF4-FFF2-40B4-BE49-F238E27FC236}">
                <a16:creationId xmlns:a16="http://schemas.microsoft.com/office/drawing/2014/main" id="{05CDB127-62AA-2BEB-DDC9-4FD650BB22DB}"/>
              </a:ext>
            </a:extLst>
          </p:cNvPr>
          <p:cNvSpPr/>
          <p:nvPr/>
        </p:nvSpPr>
        <p:spPr>
          <a:xfrm>
            <a:off x="7530717" y="3405637"/>
            <a:ext cx="2059608" cy="829799"/>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a:ea typeface="+mn-ea"/>
                <a:cs typeface="+mn-cs"/>
              </a:rPr>
              <a:t>Measures</a:t>
            </a:r>
            <a:r>
              <a:rPr kumimoji="0" lang="de-CH" sz="2000" b="0" i="0" u="none" strike="noStrike" kern="1200" cap="none" spc="0" normalizeH="0" noProof="0" dirty="0">
                <a:ln>
                  <a:noFill/>
                </a:ln>
                <a:solidFill>
                  <a:prstClr val="black"/>
                </a:solidFill>
                <a:effectLst/>
                <a:uLnTx/>
                <a:uFillTx/>
                <a:latin typeface="Arial"/>
                <a:ea typeface="+mn-ea"/>
                <a:cs typeface="+mn-cs"/>
              </a:rPr>
              <a:t> by financial institutions</a:t>
            </a:r>
            <a:endParaRPr kumimoji="0" lang="de-CH"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Rechteck 12">
            <a:extLst>
              <a:ext uri="{FF2B5EF4-FFF2-40B4-BE49-F238E27FC236}">
                <a16:creationId xmlns:a16="http://schemas.microsoft.com/office/drawing/2014/main" id="{5763FB71-019B-1318-A12E-B7D2114CBD25}"/>
              </a:ext>
            </a:extLst>
          </p:cNvPr>
          <p:cNvSpPr/>
          <p:nvPr/>
        </p:nvSpPr>
        <p:spPr>
          <a:xfrm>
            <a:off x="7521384" y="1409801"/>
            <a:ext cx="1759012" cy="794702"/>
          </a:xfrm>
          <a:prstGeom prst="rect">
            <a:avLst/>
          </a:prstGeom>
          <a:ln>
            <a:solidFill>
              <a:srgbClr val="6284C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a:ea typeface="+mn-ea"/>
                <a:cs typeface="+mn-cs"/>
              </a:rPr>
              <a:t>Policy measures</a:t>
            </a:r>
          </a:p>
        </p:txBody>
      </p:sp>
      <p:grpSp>
        <p:nvGrpSpPr>
          <p:cNvPr id="62" name="Gruppieren 61">
            <a:extLst>
              <a:ext uri="{FF2B5EF4-FFF2-40B4-BE49-F238E27FC236}">
                <a16:creationId xmlns:a16="http://schemas.microsoft.com/office/drawing/2014/main" id="{283F9049-07FE-822E-4897-5911983FE181}"/>
              </a:ext>
            </a:extLst>
          </p:cNvPr>
          <p:cNvGrpSpPr/>
          <p:nvPr/>
        </p:nvGrpSpPr>
        <p:grpSpPr>
          <a:xfrm>
            <a:off x="676012" y="1343891"/>
            <a:ext cx="2703482" cy="914400"/>
            <a:chOff x="709977" y="1741325"/>
            <a:chExt cx="2703482" cy="914400"/>
          </a:xfrm>
        </p:grpSpPr>
        <p:pic>
          <p:nvPicPr>
            <p:cNvPr id="20" name="Grafik 19" descr="Bank mit einfarbiger Füllung">
              <a:extLst>
                <a:ext uri="{FF2B5EF4-FFF2-40B4-BE49-F238E27FC236}">
                  <a16:creationId xmlns:a16="http://schemas.microsoft.com/office/drawing/2014/main" id="{90BFC928-8AF2-B2B3-E513-93B89A0F98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9977" y="1741325"/>
              <a:ext cx="914400" cy="914400"/>
            </a:xfrm>
            <a:prstGeom prst="rect">
              <a:avLst/>
            </a:prstGeom>
          </p:spPr>
        </p:pic>
        <p:sp>
          <p:nvSpPr>
            <p:cNvPr id="27" name="Textfeld 26">
              <a:extLst>
                <a:ext uri="{FF2B5EF4-FFF2-40B4-BE49-F238E27FC236}">
                  <a16:creationId xmlns:a16="http://schemas.microsoft.com/office/drawing/2014/main" id="{F8C1F7DA-DF36-28E9-908C-9D036A9964E5}"/>
                </a:ext>
              </a:extLst>
            </p:cNvPr>
            <p:cNvSpPr txBox="1"/>
            <p:nvPr/>
          </p:nvSpPr>
          <p:spPr>
            <a:xfrm flipH="1">
              <a:off x="1772918" y="2069952"/>
              <a:ext cx="1640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a:ea typeface="+mn-ea"/>
                  <a:cs typeface="+mn-cs"/>
                </a:rPr>
                <a:t>Policy</a:t>
              </a:r>
            </a:p>
          </p:txBody>
        </p:sp>
      </p:grpSp>
      <p:sp>
        <p:nvSpPr>
          <p:cNvPr id="31" name="Textfeld 30">
            <a:extLst>
              <a:ext uri="{FF2B5EF4-FFF2-40B4-BE49-F238E27FC236}">
                <a16:creationId xmlns:a16="http://schemas.microsoft.com/office/drawing/2014/main" id="{A462DF69-B312-9E9D-0CA8-D2E544220BA0}"/>
              </a:ext>
            </a:extLst>
          </p:cNvPr>
          <p:cNvSpPr txBox="1"/>
          <p:nvPr/>
        </p:nvSpPr>
        <p:spPr>
          <a:xfrm flipH="1">
            <a:off x="1682831" y="4836384"/>
            <a:ext cx="2185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Financial </a:t>
            </a:r>
            <a:r>
              <a:rPr kumimoji="0" lang="de-CH" sz="2000" b="1" i="0" u="none" strike="noStrike" kern="1200" cap="none" spc="0" normalizeH="0" baseline="0" noProof="0" dirty="0" err="1">
                <a:ln>
                  <a:noFill/>
                </a:ln>
                <a:solidFill>
                  <a:prstClr val="black"/>
                </a:solidFill>
                <a:effectLst/>
                <a:uLnTx/>
                <a:uFillTx/>
                <a:latin typeface="Arial"/>
                <a:ea typeface="+mn-ea"/>
                <a:cs typeface="+mn-cs"/>
              </a:rPr>
              <a:t>flows</a:t>
            </a:r>
            <a:r>
              <a:rPr kumimoji="0" lang="de-CH" sz="2000" b="1" i="0" u="none" strike="noStrike" kern="1200" cap="none" spc="0" normalizeH="0" baseline="0" noProof="0" dirty="0">
                <a:ln>
                  <a:noFill/>
                </a:ln>
                <a:solidFill>
                  <a:prstClr val="black"/>
                </a:solidFill>
                <a:effectLst/>
                <a:uLnTx/>
                <a:uFillTx/>
                <a:latin typeface="Arial"/>
                <a:ea typeface="+mn-ea"/>
                <a:cs typeface="+mn-cs"/>
              </a:rPr>
              <a:t> </a:t>
            </a:r>
            <a:r>
              <a:rPr kumimoji="0" lang="de-CH" sz="2000" b="0" i="0" u="none" strike="noStrike" kern="1200" cap="none" spc="0" normalizeH="0" noProof="0" dirty="0" err="1">
                <a:ln>
                  <a:noFill/>
                </a:ln>
                <a:solidFill>
                  <a:prstClr val="black"/>
                </a:solidFill>
                <a:effectLst/>
                <a:uLnTx/>
                <a:uFillTx/>
                <a:latin typeface="Arial"/>
                <a:ea typeface="+mn-ea"/>
                <a:cs typeface="+mn-cs"/>
              </a:rPr>
              <a:t>influence</a:t>
            </a:r>
            <a:r>
              <a:rPr kumimoji="0" lang="de-CH" sz="2000" b="0" i="0" u="none" strike="noStrike" kern="1200" cap="none" spc="0" normalizeH="0" noProof="0" dirty="0">
                <a:ln>
                  <a:noFill/>
                </a:ln>
                <a:solidFill>
                  <a:prstClr val="black"/>
                </a:solidFill>
                <a:effectLst/>
                <a:uLnTx/>
                <a:uFillTx/>
                <a:latin typeface="Arial"/>
                <a:ea typeface="+mn-ea"/>
                <a:cs typeface="+mn-cs"/>
              </a:rPr>
              <a:t> </a:t>
            </a:r>
            <a:r>
              <a:rPr kumimoji="0" lang="de-CH" sz="2000" b="1" i="0" u="none" strike="noStrike" kern="1200" cap="none" spc="0" normalizeH="0" noProof="0" dirty="0">
                <a:ln>
                  <a:noFill/>
                </a:ln>
                <a:solidFill>
                  <a:prstClr val="black"/>
                </a:solidFill>
                <a:effectLst/>
                <a:uLnTx/>
                <a:uFillTx/>
                <a:latin typeface="Arial"/>
                <a:ea typeface="+mn-ea"/>
                <a:cs typeface="+mn-cs"/>
              </a:rPr>
              <a:t>the real economy</a:t>
            </a:r>
            <a:endParaRPr kumimoji="0" lang="de-CH" sz="2000" b="1" i="0" u="none" strike="noStrike" kern="1200" cap="none" spc="0" normalizeH="0" baseline="0" noProof="0" dirty="0">
              <a:ln>
                <a:noFill/>
              </a:ln>
              <a:solidFill>
                <a:prstClr val="black"/>
              </a:solidFill>
              <a:effectLst/>
              <a:uLnTx/>
              <a:uFillTx/>
              <a:latin typeface="Arial"/>
              <a:ea typeface="+mn-ea"/>
              <a:cs typeface="+mn-cs"/>
            </a:endParaRPr>
          </a:p>
          <a:p>
            <a:pPr marL="273050" marR="0" lvl="0" indent="-2730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CH" sz="2000" i="1" dirty="0">
                <a:solidFill>
                  <a:prstClr val="black"/>
                </a:solidFill>
                <a:latin typeface="Arial"/>
              </a:rPr>
              <a:t>Climate impact</a:t>
            </a:r>
            <a:endParaRPr kumimoji="0" lang="de-CH" sz="2000" i="1" u="none" strike="noStrike" kern="1200" cap="none" spc="0" normalizeH="0" baseline="0" noProof="0" dirty="0">
              <a:ln>
                <a:noFill/>
              </a:ln>
              <a:solidFill>
                <a:prstClr val="black"/>
              </a:solidFill>
              <a:effectLst/>
              <a:uLnTx/>
              <a:uFillTx/>
              <a:latin typeface="Arial"/>
              <a:ea typeface="+mn-ea"/>
              <a:cs typeface="+mn-cs"/>
            </a:endParaRPr>
          </a:p>
        </p:txBody>
      </p:sp>
      <p:sp>
        <p:nvSpPr>
          <p:cNvPr id="32" name="Textfeld 31">
            <a:extLst>
              <a:ext uri="{FF2B5EF4-FFF2-40B4-BE49-F238E27FC236}">
                <a16:creationId xmlns:a16="http://schemas.microsoft.com/office/drawing/2014/main" id="{DCEEAFC8-B6D9-EDCA-53E7-F8265B7D5C71}"/>
              </a:ext>
            </a:extLst>
          </p:cNvPr>
          <p:cNvSpPr txBox="1"/>
          <p:nvPr/>
        </p:nvSpPr>
        <p:spPr>
          <a:xfrm>
            <a:off x="4642004" y="936614"/>
            <a:ext cx="13727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b="1" dirty="0">
                <a:solidFill>
                  <a:prstClr val="black"/>
                </a:solidFill>
                <a:latin typeface="Arial"/>
              </a:rPr>
              <a:t>GOALS</a:t>
            </a:r>
            <a:endParaRPr kumimoji="0" lang="de-CH" sz="2000" b="1" i="0" u="none" strike="noStrike" kern="1200" cap="none" spc="0" normalizeH="0" baseline="0" noProof="0" dirty="0">
              <a:ln>
                <a:noFill/>
              </a:ln>
              <a:solidFill>
                <a:prstClr val="black"/>
              </a:solidFill>
              <a:effectLst/>
              <a:uLnTx/>
              <a:uFillTx/>
              <a:latin typeface="Arial"/>
            </a:endParaRPr>
          </a:p>
        </p:txBody>
      </p:sp>
      <p:sp>
        <p:nvSpPr>
          <p:cNvPr id="33" name="Textfeld 32">
            <a:extLst>
              <a:ext uri="{FF2B5EF4-FFF2-40B4-BE49-F238E27FC236}">
                <a16:creationId xmlns:a16="http://schemas.microsoft.com/office/drawing/2014/main" id="{2BE4061F-2517-4FDF-61C4-9C7AE6900EA8}"/>
              </a:ext>
            </a:extLst>
          </p:cNvPr>
          <p:cNvSpPr txBox="1"/>
          <p:nvPr/>
        </p:nvSpPr>
        <p:spPr>
          <a:xfrm>
            <a:off x="6464309" y="886519"/>
            <a:ext cx="49518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MEASURES / ACTIONS</a:t>
            </a:r>
          </a:p>
        </p:txBody>
      </p:sp>
      <p:cxnSp>
        <p:nvCxnSpPr>
          <p:cNvPr id="36" name="Gerade Verbindung mit Pfeil 35">
            <a:extLst>
              <a:ext uri="{FF2B5EF4-FFF2-40B4-BE49-F238E27FC236}">
                <a16:creationId xmlns:a16="http://schemas.microsoft.com/office/drawing/2014/main" id="{8735C326-34BA-DD7F-279B-C26EB747F7A7}"/>
              </a:ext>
            </a:extLst>
          </p:cNvPr>
          <p:cNvCxnSpPr>
            <a:cxnSpLocks/>
            <a:stCxn id="12" idx="2"/>
            <a:endCxn id="11" idx="0"/>
          </p:cNvCxnSpPr>
          <p:nvPr/>
        </p:nvCxnSpPr>
        <p:spPr>
          <a:xfrm>
            <a:off x="8560521" y="4235436"/>
            <a:ext cx="766" cy="683136"/>
          </a:xfrm>
          <a:prstGeom prst="straightConnector1">
            <a:avLst/>
          </a:prstGeom>
          <a:ln w="19050">
            <a:headEnd type="none"/>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22F08AD6-079E-B2E6-7118-CE7182420972}"/>
              </a:ext>
            </a:extLst>
          </p:cNvPr>
          <p:cNvCxnSpPr>
            <a:cxnSpLocks/>
            <a:stCxn id="9" idx="3"/>
            <a:endCxn id="12" idx="1"/>
          </p:cNvCxnSpPr>
          <p:nvPr/>
        </p:nvCxnSpPr>
        <p:spPr>
          <a:xfrm flipV="1">
            <a:off x="6095999" y="3820537"/>
            <a:ext cx="1434718" cy="815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17769A6D-A05D-25CF-7B54-00AA5708C0B1}"/>
              </a:ext>
            </a:extLst>
          </p:cNvPr>
          <p:cNvCxnSpPr>
            <a:cxnSpLocks/>
          </p:cNvCxnSpPr>
          <p:nvPr/>
        </p:nvCxnSpPr>
        <p:spPr>
          <a:xfrm flipH="1">
            <a:off x="6118563" y="4235918"/>
            <a:ext cx="1600861" cy="694560"/>
          </a:xfrm>
          <a:prstGeom prst="straightConnector1">
            <a:avLst/>
          </a:prstGeom>
          <a:ln w="3175">
            <a:headEnd type="none"/>
            <a:tailEnd type="triangle"/>
          </a:ln>
        </p:spPr>
        <p:style>
          <a:lnRef idx="1">
            <a:schemeClr val="dk1"/>
          </a:lnRef>
          <a:fillRef idx="0">
            <a:schemeClr val="dk1"/>
          </a:fillRef>
          <a:effectRef idx="0">
            <a:schemeClr val="dk1"/>
          </a:effectRef>
          <a:fontRef idx="minor">
            <a:schemeClr val="tx1"/>
          </a:fontRef>
        </p:style>
      </p:cxnSp>
      <p:cxnSp>
        <p:nvCxnSpPr>
          <p:cNvPr id="53" name="Gerade Verbindung mit Pfeil 52">
            <a:extLst>
              <a:ext uri="{FF2B5EF4-FFF2-40B4-BE49-F238E27FC236}">
                <a16:creationId xmlns:a16="http://schemas.microsoft.com/office/drawing/2014/main" id="{DC64FE9C-B7E7-C76E-A8CE-7ABF759B2996}"/>
              </a:ext>
            </a:extLst>
          </p:cNvPr>
          <p:cNvCxnSpPr>
            <a:cxnSpLocks/>
            <a:stCxn id="10" idx="3"/>
            <a:endCxn id="11" idx="1"/>
          </p:cNvCxnSpPr>
          <p:nvPr/>
        </p:nvCxnSpPr>
        <p:spPr>
          <a:xfrm>
            <a:off x="6095998" y="5269186"/>
            <a:ext cx="1425386" cy="25188"/>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nvGrpSpPr>
          <p:cNvPr id="72" name="Gruppieren 71">
            <a:extLst>
              <a:ext uri="{FF2B5EF4-FFF2-40B4-BE49-F238E27FC236}">
                <a16:creationId xmlns:a16="http://schemas.microsoft.com/office/drawing/2014/main" id="{EEF36DE1-139B-5A01-4B31-D4C713035064}"/>
              </a:ext>
            </a:extLst>
          </p:cNvPr>
          <p:cNvGrpSpPr/>
          <p:nvPr/>
        </p:nvGrpSpPr>
        <p:grpSpPr>
          <a:xfrm>
            <a:off x="6808691" y="2204503"/>
            <a:ext cx="1252266" cy="974815"/>
            <a:chOff x="7320030" y="2223267"/>
            <a:chExt cx="1252266" cy="974815"/>
          </a:xfrm>
        </p:grpSpPr>
        <p:cxnSp>
          <p:nvCxnSpPr>
            <p:cNvPr id="57" name="Gerade Verbindung mit Pfeil 56">
              <a:extLst>
                <a:ext uri="{FF2B5EF4-FFF2-40B4-BE49-F238E27FC236}">
                  <a16:creationId xmlns:a16="http://schemas.microsoft.com/office/drawing/2014/main" id="{755E7813-EE37-01BF-90C2-5EC7764E6BD4}"/>
                </a:ext>
              </a:extLst>
            </p:cNvPr>
            <p:cNvCxnSpPr>
              <a:cxnSpLocks/>
            </p:cNvCxnSpPr>
            <p:nvPr/>
          </p:nvCxnSpPr>
          <p:spPr>
            <a:xfrm flipV="1">
              <a:off x="8332321" y="2223267"/>
              <a:ext cx="0" cy="97481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61" name="Textfeld 60">
              <a:extLst>
                <a:ext uri="{FF2B5EF4-FFF2-40B4-BE49-F238E27FC236}">
                  <a16:creationId xmlns:a16="http://schemas.microsoft.com/office/drawing/2014/main" id="{64974115-90FB-2195-373C-10CE5C22BA55}"/>
                </a:ext>
              </a:extLst>
            </p:cNvPr>
            <p:cNvSpPr txBox="1"/>
            <p:nvPr/>
          </p:nvSpPr>
          <p:spPr>
            <a:xfrm>
              <a:off x="7320030" y="2449860"/>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prstClr val="black"/>
                  </a:solidFill>
                  <a:effectLst/>
                  <a:uLnTx/>
                  <a:uFillTx/>
                  <a:latin typeface="Arial"/>
                  <a:ea typeface="+mn-ea"/>
                  <a:cs typeface="+mn-cs"/>
                </a:rPr>
                <a:t>informs</a:t>
              </a:r>
            </a:p>
          </p:txBody>
        </p:sp>
      </p:grpSp>
      <p:sp>
        <p:nvSpPr>
          <p:cNvPr id="64" name="Rechteck 63">
            <a:extLst>
              <a:ext uri="{FF2B5EF4-FFF2-40B4-BE49-F238E27FC236}">
                <a16:creationId xmlns:a16="http://schemas.microsoft.com/office/drawing/2014/main" id="{7EB29A8F-5C36-CE46-BB09-80EA96532450}"/>
              </a:ext>
            </a:extLst>
          </p:cNvPr>
          <p:cNvSpPr/>
          <p:nvPr/>
        </p:nvSpPr>
        <p:spPr>
          <a:xfrm>
            <a:off x="3813899" y="3181738"/>
            <a:ext cx="5932520" cy="2924772"/>
          </a:xfrm>
          <a:custGeom>
            <a:avLst/>
            <a:gdLst>
              <a:gd name="csX0" fmla="*/ 0 w 5932520"/>
              <a:gd name="csY0" fmla="*/ 0 h 2924772"/>
              <a:gd name="csX1" fmla="*/ 599844 w 5932520"/>
              <a:gd name="csY1" fmla="*/ 0 h 2924772"/>
              <a:gd name="csX2" fmla="*/ 1081037 w 5932520"/>
              <a:gd name="csY2" fmla="*/ 0 h 2924772"/>
              <a:gd name="csX3" fmla="*/ 1562230 w 5932520"/>
              <a:gd name="csY3" fmla="*/ 0 h 2924772"/>
              <a:gd name="csX4" fmla="*/ 2162074 w 5932520"/>
              <a:gd name="csY4" fmla="*/ 0 h 2924772"/>
              <a:gd name="csX5" fmla="*/ 2702592 w 5932520"/>
              <a:gd name="csY5" fmla="*/ 0 h 2924772"/>
              <a:gd name="csX6" fmla="*/ 3243111 w 5932520"/>
              <a:gd name="csY6" fmla="*/ 0 h 2924772"/>
              <a:gd name="csX7" fmla="*/ 3961605 w 5932520"/>
              <a:gd name="csY7" fmla="*/ 0 h 2924772"/>
              <a:gd name="csX8" fmla="*/ 4442798 w 5932520"/>
              <a:gd name="csY8" fmla="*/ 0 h 2924772"/>
              <a:gd name="csX9" fmla="*/ 5220618 w 5932520"/>
              <a:gd name="csY9" fmla="*/ 0 h 2924772"/>
              <a:gd name="csX10" fmla="*/ 5932520 w 5932520"/>
              <a:gd name="csY10" fmla="*/ 0 h 2924772"/>
              <a:gd name="csX11" fmla="*/ 5932520 w 5932520"/>
              <a:gd name="csY11" fmla="*/ 497211 h 2924772"/>
              <a:gd name="csX12" fmla="*/ 5932520 w 5932520"/>
              <a:gd name="csY12" fmla="*/ 994422 h 2924772"/>
              <a:gd name="csX13" fmla="*/ 5932520 w 5932520"/>
              <a:gd name="csY13" fmla="*/ 1491634 h 2924772"/>
              <a:gd name="csX14" fmla="*/ 5932520 w 5932520"/>
              <a:gd name="csY14" fmla="*/ 2018093 h 2924772"/>
              <a:gd name="csX15" fmla="*/ 5932520 w 5932520"/>
              <a:gd name="csY15" fmla="*/ 2924772 h 2924772"/>
              <a:gd name="csX16" fmla="*/ 5154701 w 5932520"/>
              <a:gd name="csY16" fmla="*/ 2924772 h 2924772"/>
              <a:gd name="csX17" fmla="*/ 4436207 w 5932520"/>
              <a:gd name="csY17" fmla="*/ 2924772 h 2924772"/>
              <a:gd name="csX18" fmla="*/ 3895688 w 5932520"/>
              <a:gd name="csY18" fmla="*/ 2924772 h 2924772"/>
              <a:gd name="csX19" fmla="*/ 3117869 w 5932520"/>
              <a:gd name="csY19" fmla="*/ 2924772 h 2924772"/>
              <a:gd name="csX20" fmla="*/ 2636676 w 5932520"/>
              <a:gd name="csY20" fmla="*/ 2924772 h 2924772"/>
              <a:gd name="csX21" fmla="*/ 2096157 w 5932520"/>
              <a:gd name="csY21" fmla="*/ 2924772 h 2924772"/>
              <a:gd name="csX22" fmla="*/ 1614964 w 5932520"/>
              <a:gd name="csY22" fmla="*/ 2924772 h 2924772"/>
              <a:gd name="csX23" fmla="*/ 896470 w 5932520"/>
              <a:gd name="csY23" fmla="*/ 2924772 h 2924772"/>
              <a:gd name="csX24" fmla="*/ 0 w 5932520"/>
              <a:gd name="csY24" fmla="*/ 2924772 h 2924772"/>
              <a:gd name="csX25" fmla="*/ 0 w 5932520"/>
              <a:gd name="csY25" fmla="*/ 2310570 h 2924772"/>
              <a:gd name="csX26" fmla="*/ 0 w 5932520"/>
              <a:gd name="csY26" fmla="*/ 1725615 h 2924772"/>
              <a:gd name="csX27" fmla="*/ 0 w 5932520"/>
              <a:gd name="csY27" fmla="*/ 1199157 h 2924772"/>
              <a:gd name="csX28" fmla="*/ 0 w 5932520"/>
              <a:gd name="csY28" fmla="*/ 614202 h 2924772"/>
              <a:gd name="csX29" fmla="*/ 0 w 5932520"/>
              <a:gd name="csY29" fmla="*/ 0 h 29247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5932520" h="2924772" extrusionOk="0">
                <a:moveTo>
                  <a:pt x="0" y="0"/>
                </a:moveTo>
                <a:cubicBezTo>
                  <a:pt x="178874" y="3997"/>
                  <a:pt x="471131" y="8208"/>
                  <a:pt x="599844" y="0"/>
                </a:cubicBezTo>
                <a:cubicBezTo>
                  <a:pt x="728557" y="-8208"/>
                  <a:pt x="970846" y="-7721"/>
                  <a:pt x="1081037" y="0"/>
                </a:cubicBezTo>
                <a:cubicBezTo>
                  <a:pt x="1191228" y="7721"/>
                  <a:pt x="1329412" y="-13425"/>
                  <a:pt x="1562230" y="0"/>
                </a:cubicBezTo>
                <a:cubicBezTo>
                  <a:pt x="1795048" y="13425"/>
                  <a:pt x="1896901" y="2910"/>
                  <a:pt x="2162074" y="0"/>
                </a:cubicBezTo>
                <a:cubicBezTo>
                  <a:pt x="2427247" y="-2910"/>
                  <a:pt x="2590122" y="-4479"/>
                  <a:pt x="2702592" y="0"/>
                </a:cubicBezTo>
                <a:cubicBezTo>
                  <a:pt x="2815062" y="4479"/>
                  <a:pt x="3026576" y="10120"/>
                  <a:pt x="3243111" y="0"/>
                </a:cubicBezTo>
                <a:cubicBezTo>
                  <a:pt x="3459646" y="-10120"/>
                  <a:pt x="3736718" y="-29628"/>
                  <a:pt x="3961605" y="0"/>
                </a:cubicBezTo>
                <a:cubicBezTo>
                  <a:pt x="4186492" y="29628"/>
                  <a:pt x="4320639" y="10434"/>
                  <a:pt x="4442798" y="0"/>
                </a:cubicBezTo>
                <a:cubicBezTo>
                  <a:pt x="4564957" y="-10434"/>
                  <a:pt x="4905102" y="36666"/>
                  <a:pt x="5220618" y="0"/>
                </a:cubicBezTo>
                <a:cubicBezTo>
                  <a:pt x="5536134" y="-36666"/>
                  <a:pt x="5609629" y="-32339"/>
                  <a:pt x="5932520" y="0"/>
                </a:cubicBezTo>
                <a:cubicBezTo>
                  <a:pt x="5937239" y="155354"/>
                  <a:pt x="5932810" y="279443"/>
                  <a:pt x="5932520" y="497211"/>
                </a:cubicBezTo>
                <a:cubicBezTo>
                  <a:pt x="5932230" y="714979"/>
                  <a:pt x="5942237" y="829115"/>
                  <a:pt x="5932520" y="994422"/>
                </a:cubicBezTo>
                <a:cubicBezTo>
                  <a:pt x="5922803" y="1159729"/>
                  <a:pt x="5912906" y="1306378"/>
                  <a:pt x="5932520" y="1491634"/>
                </a:cubicBezTo>
                <a:cubicBezTo>
                  <a:pt x="5952134" y="1676890"/>
                  <a:pt x="5927920" y="1897924"/>
                  <a:pt x="5932520" y="2018093"/>
                </a:cubicBezTo>
                <a:cubicBezTo>
                  <a:pt x="5937120" y="2138262"/>
                  <a:pt x="5942183" y="2476211"/>
                  <a:pt x="5932520" y="2924772"/>
                </a:cubicBezTo>
                <a:cubicBezTo>
                  <a:pt x="5678675" y="2903381"/>
                  <a:pt x="5410744" y="2938266"/>
                  <a:pt x="5154701" y="2924772"/>
                </a:cubicBezTo>
                <a:cubicBezTo>
                  <a:pt x="4898658" y="2911278"/>
                  <a:pt x="4730056" y="2944626"/>
                  <a:pt x="4436207" y="2924772"/>
                </a:cubicBezTo>
                <a:cubicBezTo>
                  <a:pt x="4142358" y="2904918"/>
                  <a:pt x="4005106" y="2910423"/>
                  <a:pt x="3895688" y="2924772"/>
                </a:cubicBezTo>
                <a:cubicBezTo>
                  <a:pt x="3786270" y="2939121"/>
                  <a:pt x="3504291" y="2938192"/>
                  <a:pt x="3117869" y="2924772"/>
                </a:cubicBezTo>
                <a:cubicBezTo>
                  <a:pt x="2731447" y="2911352"/>
                  <a:pt x="2862634" y="2909265"/>
                  <a:pt x="2636676" y="2924772"/>
                </a:cubicBezTo>
                <a:cubicBezTo>
                  <a:pt x="2410718" y="2940279"/>
                  <a:pt x="2220241" y="2931874"/>
                  <a:pt x="2096157" y="2924772"/>
                </a:cubicBezTo>
                <a:cubicBezTo>
                  <a:pt x="1972073" y="2917670"/>
                  <a:pt x="1816011" y="2931494"/>
                  <a:pt x="1614964" y="2924772"/>
                </a:cubicBezTo>
                <a:cubicBezTo>
                  <a:pt x="1413917" y="2918050"/>
                  <a:pt x="1207826" y="2947595"/>
                  <a:pt x="896470" y="2924772"/>
                </a:cubicBezTo>
                <a:cubicBezTo>
                  <a:pt x="585114" y="2901949"/>
                  <a:pt x="402049" y="2917859"/>
                  <a:pt x="0" y="2924772"/>
                </a:cubicBezTo>
                <a:cubicBezTo>
                  <a:pt x="25865" y="2656456"/>
                  <a:pt x="-2986" y="2612722"/>
                  <a:pt x="0" y="2310570"/>
                </a:cubicBezTo>
                <a:cubicBezTo>
                  <a:pt x="2986" y="2008418"/>
                  <a:pt x="12093" y="2017230"/>
                  <a:pt x="0" y="1725615"/>
                </a:cubicBezTo>
                <a:cubicBezTo>
                  <a:pt x="-12093" y="1434000"/>
                  <a:pt x="-22352" y="1426346"/>
                  <a:pt x="0" y="1199157"/>
                </a:cubicBezTo>
                <a:cubicBezTo>
                  <a:pt x="22352" y="971968"/>
                  <a:pt x="26376" y="886272"/>
                  <a:pt x="0" y="614202"/>
                </a:cubicBezTo>
                <a:cubicBezTo>
                  <a:pt x="-26376" y="342133"/>
                  <a:pt x="7665" y="246048"/>
                  <a:pt x="0" y="0"/>
                </a:cubicBezTo>
                <a:close/>
              </a:path>
            </a:pathLst>
          </a:custGeom>
          <a:noFill/>
          <a:ln w="9525">
            <a:solidFill>
              <a:srgbClr val="6284C6"/>
            </a:solidFill>
            <a:prstDash val="dash"/>
            <a:extLst>
              <a:ext uri="{C807C97D-BFC1-408E-A445-0C87EB9F89A2}">
                <ask:lineSketchStyleProps xmlns:ask="http://schemas.microsoft.com/office/drawing/2018/sketchyshapes" sd="4203785122">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20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67" name="Gerade Verbindung mit Pfeil 66">
            <a:extLst>
              <a:ext uri="{FF2B5EF4-FFF2-40B4-BE49-F238E27FC236}">
                <a16:creationId xmlns:a16="http://schemas.microsoft.com/office/drawing/2014/main" id="{372BE755-C6D4-43B9-FFA6-D568636EDEE5}"/>
              </a:ext>
            </a:extLst>
          </p:cNvPr>
          <p:cNvCxnSpPr>
            <a:cxnSpLocks/>
          </p:cNvCxnSpPr>
          <p:nvPr/>
        </p:nvCxnSpPr>
        <p:spPr>
          <a:xfrm flipH="1">
            <a:off x="4813762" y="2186231"/>
            <a:ext cx="2" cy="977235"/>
          </a:xfrm>
          <a:prstGeom prst="straightConnector1">
            <a:avLst/>
          </a:prstGeom>
          <a:ln>
            <a:solidFill>
              <a:srgbClr val="6284C6"/>
            </a:solidFill>
            <a:tailEnd type="triangle"/>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B498672F-C7FF-598D-7C88-C8191A9B5C60}"/>
              </a:ext>
            </a:extLst>
          </p:cNvPr>
          <p:cNvSpPr txBox="1"/>
          <p:nvPr/>
        </p:nvSpPr>
        <p:spPr>
          <a:xfrm>
            <a:off x="3738742" y="2429885"/>
            <a:ext cx="10246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i="1" noProof="0" dirty="0" err="1">
                <a:solidFill>
                  <a:srgbClr val="6284C6"/>
                </a:solidFill>
                <a:latin typeface="Arial"/>
              </a:rPr>
              <a:t>spec</a:t>
            </a:r>
            <a:r>
              <a:rPr lang="de-CH" sz="2000" i="1" noProof="0" dirty="0">
                <a:solidFill>
                  <a:srgbClr val="6284C6"/>
                </a:solidFill>
                <a:latin typeface="Arial"/>
              </a:rPr>
              <a:t>ifies</a:t>
            </a:r>
            <a:endParaRPr kumimoji="0" lang="de-CH" sz="2000" b="0" i="1" u="none" strike="noStrike" kern="1200" cap="none" spc="0" normalizeH="0" baseline="0" noProof="0" dirty="0">
              <a:ln>
                <a:noFill/>
              </a:ln>
              <a:solidFill>
                <a:srgbClr val="6284C6"/>
              </a:solidFill>
              <a:effectLst/>
              <a:uLnTx/>
              <a:uFillTx/>
              <a:latin typeface="Arial"/>
              <a:ea typeface="+mn-ea"/>
              <a:cs typeface="+mn-cs"/>
            </a:endParaRPr>
          </a:p>
        </p:txBody>
      </p:sp>
      <p:cxnSp>
        <p:nvCxnSpPr>
          <p:cNvPr id="77" name="Gerade Verbindung mit Pfeil 76">
            <a:extLst>
              <a:ext uri="{FF2B5EF4-FFF2-40B4-BE49-F238E27FC236}">
                <a16:creationId xmlns:a16="http://schemas.microsoft.com/office/drawing/2014/main" id="{5E3A5335-42F7-8E03-6EB1-FC95EF006D22}"/>
              </a:ext>
            </a:extLst>
          </p:cNvPr>
          <p:cNvCxnSpPr>
            <a:cxnSpLocks/>
          </p:cNvCxnSpPr>
          <p:nvPr/>
        </p:nvCxnSpPr>
        <p:spPr>
          <a:xfrm>
            <a:off x="8552801" y="2231043"/>
            <a:ext cx="0" cy="962284"/>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feld 77">
            <a:extLst>
              <a:ext uri="{FF2B5EF4-FFF2-40B4-BE49-F238E27FC236}">
                <a16:creationId xmlns:a16="http://schemas.microsoft.com/office/drawing/2014/main" id="{19A504A7-83F4-F4AA-7894-B26D1F371FA3}"/>
              </a:ext>
            </a:extLst>
          </p:cNvPr>
          <p:cNvSpPr txBox="1"/>
          <p:nvPr/>
        </p:nvSpPr>
        <p:spPr>
          <a:xfrm>
            <a:off x="8548275" y="2459351"/>
            <a:ext cx="1410964"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schemeClr val="accent2">
                    <a:lumMod val="60000"/>
                    <a:lumOff val="40000"/>
                  </a:schemeClr>
                </a:solidFill>
                <a:effectLst/>
                <a:uLnTx/>
                <a:uFillTx/>
                <a:latin typeface="Arial"/>
                <a:ea typeface="+mn-ea"/>
                <a:cs typeface="+mn-cs"/>
              </a:rPr>
              <a:t>influences</a:t>
            </a:r>
          </a:p>
        </p:txBody>
      </p:sp>
      <p:grpSp>
        <p:nvGrpSpPr>
          <p:cNvPr id="82" name="Gruppieren 81">
            <a:extLst>
              <a:ext uri="{FF2B5EF4-FFF2-40B4-BE49-F238E27FC236}">
                <a16:creationId xmlns:a16="http://schemas.microsoft.com/office/drawing/2014/main" id="{2C4B5667-E595-5AB9-EA21-DF42523D29CD}"/>
              </a:ext>
            </a:extLst>
          </p:cNvPr>
          <p:cNvGrpSpPr/>
          <p:nvPr/>
        </p:nvGrpSpPr>
        <p:grpSpPr>
          <a:xfrm>
            <a:off x="5752229" y="2185739"/>
            <a:ext cx="1252266" cy="993579"/>
            <a:chOff x="8325220" y="2204503"/>
            <a:chExt cx="1252266" cy="993579"/>
          </a:xfrm>
        </p:grpSpPr>
        <p:cxnSp>
          <p:nvCxnSpPr>
            <p:cNvPr id="83" name="Gerade Verbindung mit Pfeil 82">
              <a:extLst>
                <a:ext uri="{FF2B5EF4-FFF2-40B4-BE49-F238E27FC236}">
                  <a16:creationId xmlns:a16="http://schemas.microsoft.com/office/drawing/2014/main" id="{39C477C6-9697-7304-8ADF-2E86832EB964}"/>
                </a:ext>
              </a:extLst>
            </p:cNvPr>
            <p:cNvCxnSpPr>
              <a:cxnSpLocks/>
            </p:cNvCxnSpPr>
            <p:nvPr/>
          </p:nvCxnSpPr>
          <p:spPr>
            <a:xfrm flipV="1">
              <a:off x="8332321" y="2204503"/>
              <a:ext cx="9334" cy="993579"/>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84" name="Textfeld 83">
              <a:extLst>
                <a:ext uri="{FF2B5EF4-FFF2-40B4-BE49-F238E27FC236}">
                  <a16:creationId xmlns:a16="http://schemas.microsoft.com/office/drawing/2014/main" id="{9B6E73D9-4E4C-3BD0-D82F-4C9F0169641F}"/>
                </a:ext>
              </a:extLst>
            </p:cNvPr>
            <p:cNvSpPr txBox="1"/>
            <p:nvPr/>
          </p:nvSpPr>
          <p:spPr>
            <a:xfrm>
              <a:off x="8325220" y="2714990"/>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prstClr val="black"/>
                  </a:solidFill>
                  <a:effectLst/>
                  <a:uLnTx/>
                  <a:uFillTx/>
                  <a:latin typeface="Arial"/>
                  <a:ea typeface="+mn-ea"/>
                  <a:cs typeface="+mn-cs"/>
                </a:rPr>
                <a:t>informs</a:t>
              </a:r>
            </a:p>
          </p:txBody>
        </p:sp>
      </p:grpSp>
      <p:sp>
        <p:nvSpPr>
          <p:cNvPr id="89" name="Textfeld 88">
            <a:extLst>
              <a:ext uri="{FF2B5EF4-FFF2-40B4-BE49-F238E27FC236}">
                <a16:creationId xmlns:a16="http://schemas.microsoft.com/office/drawing/2014/main" id="{43780FAC-1711-5E0F-B5C6-1197320C6E00}"/>
              </a:ext>
            </a:extLst>
          </p:cNvPr>
          <p:cNvSpPr txBox="1"/>
          <p:nvPr/>
        </p:nvSpPr>
        <p:spPr>
          <a:xfrm>
            <a:off x="6241638" y="5259425"/>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i="1" dirty="0" err="1">
                <a:solidFill>
                  <a:prstClr val="black"/>
                </a:solidFill>
                <a:latin typeface="Arial"/>
              </a:rPr>
              <a:t>informs</a:t>
            </a:r>
            <a:endParaRPr kumimoji="0" lang="de-CH" sz="2000" b="0" i="1" u="none" strike="noStrike" kern="1200" cap="none" spc="0" normalizeH="0" baseline="0" noProof="0" dirty="0">
              <a:ln>
                <a:noFill/>
              </a:ln>
              <a:solidFill>
                <a:prstClr val="black"/>
              </a:solidFill>
              <a:effectLst/>
              <a:uLnTx/>
              <a:uFillTx/>
              <a:latin typeface="Arial"/>
              <a:ea typeface="+mn-ea"/>
              <a:cs typeface="+mn-cs"/>
            </a:endParaRPr>
          </a:p>
        </p:txBody>
      </p:sp>
      <p:cxnSp>
        <p:nvCxnSpPr>
          <p:cNvPr id="90" name="Gerade Verbindung mit Pfeil 89">
            <a:extLst>
              <a:ext uri="{FF2B5EF4-FFF2-40B4-BE49-F238E27FC236}">
                <a16:creationId xmlns:a16="http://schemas.microsoft.com/office/drawing/2014/main" id="{D33FDB69-39B5-B74B-B2C5-BB1DB702CB70}"/>
              </a:ext>
            </a:extLst>
          </p:cNvPr>
          <p:cNvCxnSpPr>
            <a:cxnSpLocks/>
          </p:cNvCxnSpPr>
          <p:nvPr/>
        </p:nvCxnSpPr>
        <p:spPr>
          <a:xfrm flipV="1">
            <a:off x="5904168" y="4164982"/>
            <a:ext cx="1595888" cy="6754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93" name="Textfeld 92">
            <a:extLst>
              <a:ext uri="{FF2B5EF4-FFF2-40B4-BE49-F238E27FC236}">
                <a16:creationId xmlns:a16="http://schemas.microsoft.com/office/drawing/2014/main" id="{04DAD473-81B0-5518-4ED7-529C850BFD4A}"/>
              </a:ext>
            </a:extLst>
          </p:cNvPr>
          <p:cNvSpPr txBox="1"/>
          <p:nvPr/>
        </p:nvSpPr>
        <p:spPr>
          <a:xfrm>
            <a:off x="6216720" y="4227859"/>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prstClr val="black"/>
                </a:solidFill>
                <a:effectLst/>
                <a:uLnTx/>
                <a:uFillTx/>
                <a:latin typeface="Arial"/>
                <a:ea typeface="+mn-ea"/>
                <a:cs typeface="+mn-cs"/>
              </a:rPr>
              <a:t>informs</a:t>
            </a:r>
          </a:p>
        </p:txBody>
      </p:sp>
      <p:cxnSp>
        <p:nvCxnSpPr>
          <p:cNvPr id="94" name="Gerade Verbindung mit Pfeil 93">
            <a:extLst>
              <a:ext uri="{FF2B5EF4-FFF2-40B4-BE49-F238E27FC236}">
                <a16:creationId xmlns:a16="http://schemas.microsoft.com/office/drawing/2014/main" id="{DC9FDD7C-53E4-CEAE-0638-F780CFEF7227}"/>
              </a:ext>
            </a:extLst>
          </p:cNvPr>
          <p:cNvCxnSpPr>
            <a:cxnSpLocks/>
          </p:cNvCxnSpPr>
          <p:nvPr/>
        </p:nvCxnSpPr>
        <p:spPr>
          <a:xfrm flipV="1">
            <a:off x="8721780" y="4207335"/>
            <a:ext cx="1" cy="633668"/>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95" name="Textfeld 94">
            <a:extLst>
              <a:ext uri="{FF2B5EF4-FFF2-40B4-BE49-F238E27FC236}">
                <a16:creationId xmlns:a16="http://schemas.microsoft.com/office/drawing/2014/main" id="{641F0EDA-47E7-78A2-B1F8-74DA15A974C1}"/>
              </a:ext>
            </a:extLst>
          </p:cNvPr>
          <p:cNvSpPr txBox="1"/>
          <p:nvPr/>
        </p:nvSpPr>
        <p:spPr>
          <a:xfrm>
            <a:off x="8721780" y="4433060"/>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prstClr val="black"/>
                </a:solidFill>
                <a:effectLst/>
                <a:uLnTx/>
                <a:uFillTx/>
                <a:latin typeface="Arial"/>
                <a:ea typeface="+mn-ea"/>
                <a:cs typeface="+mn-cs"/>
              </a:rPr>
              <a:t>informs</a:t>
            </a:r>
          </a:p>
        </p:txBody>
      </p:sp>
      <p:cxnSp>
        <p:nvCxnSpPr>
          <p:cNvPr id="96" name="Gerade Verbindung mit Pfeil 95">
            <a:extLst>
              <a:ext uri="{FF2B5EF4-FFF2-40B4-BE49-F238E27FC236}">
                <a16:creationId xmlns:a16="http://schemas.microsoft.com/office/drawing/2014/main" id="{EAC72B88-0DA0-B4B8-678B-7AF2A9F4C499}"/>
              </a:ext>
            </a:extLst>
          </p:cNvPr>
          <p:cNvCxnSpPr>
            <a:cxnSpLocks/>
          </p:cNvCxnSpPr>
          <p:nvPr/>
        </p:nvCxnSpPr>
        <p:spPr>
          <a:xfrm>
            <a:off x="6118563" y="1825933"/>
            <a:ext cx="1425385" cy="6059"/>
          </a:xfrm>
          <a:prstGeom prst="straightConnector1">
            <a:avLst/>
          </a:prstGeom>
          <a:ln>
            <a:solidFill>
              <a:srgbClr val="6284C6"/>
            </a:solidFill>
            <a:tailEnd type="triangle"/>
          </a:ln>
        </p:spPr>
        <p:style>
          <a:lnRef idx="1">
            <a:schemeClr val="accent1"/>
          </a:lnRef>
          <a:fillRef idx="0">
            <a:schemeClr val="accent1"/>
          </a:fillRef>
          <a:effectRef idx="0">
            <a:schemeClr val="accent1"/>
          </a:effectRef>
          <a:fontRef idx="minor">
            <a:schemeClr val="tx1"/>
          </a:fontRef>
        </p:style>
      </p:cxnSp>
      <p:grpSp>
        <p:nvGrpSpPr>
          <p:cNvPr id="112" name="Gruppieren 111">
            <a:extLst>
              <a:ext uri="{FF2B5EF4-FFF2-40B4-BE49-F238E27FC236}">
                <a16:creationId xmlns:a16="http://schemas.microsoft.com/office/drawing/2014/main" id="{FB82F64A-9154-2EC8-6818-5DD3B34B1ED6}"/>
              </a:ext>
            </a:extLst>
          </p:cNvPr>
          <p:cNvGrpSpPr/>
          <p:nvPr/>
        </p:nvGrpSpPr>
        <p:grpSpPr>
          <a:xfrm>
            <a:off x="279969" y="4708255"/>
            <a:ext cx="1331940" cy="1021357"/>
            <a:chOff x="535626" y="4757285"/>
            <a:chExt cx="1307218" cy="1021357"/>
          </a:xfrm>
        </p:grpSpPr>
        <p:pic>
          <p:nvPicPr>
            <p:cNvPr id="22" name="Grafik 21" descr="Münzen mit einfarbiger Füllung">
              <a:extLst>
                <a:ext uri="{FF2B5EF4-FFF2-40B4-BE49-F238E27FC236}">
                  <a16:creationId xmlns:a16="http://schemas.microsoft.com/office/drawing/2014/main" id="{64C6A398-65C7-4432-A588-64B9DD3A86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3661" y="4961959"/>
              <a:ext cx="637226" cy="637226"/>
            </a:xfrm>
            <a:prstGeom prst="rect">
              <a:avLst/>
            </a:prstGeom>
          </p:spPr>
        </p:pic>
        <p:pic>
          <p:nvPicPr>
            <p:cNvPr id="86" name="Grafik 85" descr="Produktion mit einfarbiger Füllung">
              <a:extLst>
                <a:ext uri="{FF2B5EF4-FFF2-40B4-BE49-F238E27FC236}">
                  <a16:creationId xmlns:a16="http://schemas.microsoft.com/office/drawing/2014/main" id="{1D4D15EC-22C3-5ABE-8703-9A5F5237F58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3622" y="5293427"/>
              <a:ext cx="468000" cy="468000"/>
            </a:xfrm>
            <a:prstGeom prst="rect">
              <a:avLst/>
            </a:prstGeom>
          </p:spPr>
        </p:pic>
        <p:pic>
          <p:nvPicPr>
            <p:cNvPr id="88" name="Grafik 87" descr="Windkraftanlagen mit einfarbiger Füllung">
              <a:extLst>
                <a:ext uri="{FF2B5EF4-FFF2-40B4-BE49-F238E27FC236}">
                  <a16:creationId xmlns:a16="http://schemas.microsoft.com/office/drawing/2014/main" id="{F65DBBE7-673F-D530-E35B-CB318DB1D94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33788" y="4771501"/>
              <a:ext cx="409056" cy="409056"/>
            </a:xfrm>
            <a:prstGeom prst="rect">
              <a:avLst/>
            </a:prstGeom>
          </p:spPr>
        </p:pic>
        <p:grpSp>
          <p:nvGrpSpPr>
            <p:cNvPr id="109" name="Gruppieren 108">
              <a:extLst>
                <a:ext uri="{FF2B5EF4-FFF2-40B4-BE49-F238E27FC236}">
                  <a16:creationId xmlns:a16="http://schemas.microsoft.com/office/drawing/2014/main" id="{0F69A838-9FDF-9597-F2F9-E190DFF4D6E1}"/>
                </a:ext>
              </a:extLst>
            </p:cNvPr>
            <p:cNvGrpSpPr/>
            <p:nvPr/>
          </p:nvGrpSpPr>
          <p:grpSpPr>
            <a:xfrm>
              <a:off x="535626" y="4757285"/>
              <a:ext cx="407023" cy="376767"/>
              <a:chOff x="2344731" y="4083173"/>
              <a:chExt cx="914400" cy="914400"/>
            </a:xfrm>
          </p:grpSpPr>
          <p:pic>
            <p:nvPicPr>
              <p:cNvPr id="104" name="Grafik 103" descr="Renoviertes Haus funkelnd Silhouette">
                <a:extLst>
                  <a:ext uri="{FF2B5EF4-FFF2-40B4-BE49-F238E27FC236}">
                    <a16:creationId xmlns:a16="http://schemas.microsoft.com/office/drawing/2014/main" id="{61C3C7FE-BC89-9241-A3F6-3220E69DB12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44731" y="4083173"/>
                <a:ext cx="914400" cy="914400"/>
              </a:xfrm>
              <a:prstGeom prst="rect">
                <a:avLst/>
              </a:prstGeom>
            </p:spPr>
          </p:pic>
          <p:pic>
            <p:nvPicPr>
              <p:cNvPr id="106" name="Grafik 105" descr="Erneuerbare Energien mit einfarbiger Füllung">
                <a:extLst>
                  <a:ext uri="{FF2B5EF4-FFF2-40B4-BE49-F238E27FC236}">
                    <a16:creationId xmlns:a16="http://schemas.microsoft.com/office/drawing/2014/main" id="{30756873-C4D9-CFB7-3812-63AE471454F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685361" y="4392959"/>
                <a:ext cx="221098" cy="221098"/>
              </a:xfrm>
              <a:prstGeom prst="rect">
                <a:avLst/>
              </a:prstGeom>
            </p:spPr>
          </p:pic>
        </p:grpSp>
        <p:pic>
          <p:nvPicPr>
            <p:cNvPr id="111" name="Grafik 110" descr="Elektroauto mit einfarbiger Füllung">
              <a:extLst>
                <a:ext uri="{FF2B5EF4-FFF2-40B4-BE49-F238E27FC236}">
                  <a16:creationId xmlns:a16="http://schemas.microsoft.com/office/drawing/2014/main" id="{00F1B33F-77BF-49BC-FD30-146F54838BA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460657" y="5419728"/>
              <a:ext cx="358914" cy="358914"/>
            </a:xfrm>
            <a:prstGeom prst="rect">
              <a:avLst/>
            </a:prstGeom>
          </p:spPr>
        </p:pic>
      </p:grpSp>
      <p:sp>
        <p:nvSpPr>
          <p:cNvPr id="2" name="Geschweifte Klammer rechts 1">
            <a:extLst>
              <a:ext uri="{FF2B5EF4-FFF2-40B4-BE49-F238E27FC236}">
                <a16:creationId xmlns:a16="http://schemas.microsoft.com/office/drawing/2014/main" id="{324EF580-B2A5-7959-E576-898098002AFE}"/>
              </a:ext>
            </a:extLst>
          </p:cNvPr>
          <p:cNvSpPr/>
          <p:nvPr/>
        </p:nvSpPr>
        <p:spPr>
          <a:xfrm>
            <a:off x="9848193" y="3179318"/>
            <a:ext cx="679798" cy="2924772"/>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de-CH" sz="2000"/>
          </a:p>
        </p:txBody>
      </p:sp>
      <p:sp>
        <p:nvSpPr>
          <p:cNvPr id="3" name="Textfeld 2">
            <a:extLst>
              <a:ext uri="{FF2B5EF4-FFF2-40B4-BE49-F238E27FC236}">
                <a16:creationId xmlns:a16="http://schemas.microsoft.com/office/drawing/2014/main" id="{491BD646-CC32-A141-F634-C2FA76889031}"/>
              </a:ext>
            </a:extLst>
          </p:cNvPr>
          <p:cNvSpPr txBox="1"/>
          <p:nvPr/>
        </p:nvSpPr>
        <p:spPr>
          <a:xfrm>
            <a:off x="10555266" y="4161731"/>
            <a:ext cx="1609023" cy="707886"/>
          </a:xfrm>
          <a:prstGeom prst="rect">
            <a:avLst/>
          </a:prstGeom>
          <a:noFill/>
        </p:spPr>
        <p:txBody>
          <a:bodyPr wrap="square" rtlCol="0">
            <a:spAutoFit/>
          </a:bodyPr>
          <a:lstStyle/>
          <a:p>
            <a:r>
              <a:rPr lang="de-CH" sz="2000" b="1" dirty="0">
                <a:solidFill>
                  <a:srgbClr val="6284C6"/>
                </a:solidFill>
                <a:latin typeface="Arial"/>
              </a:rPr>
              <a:t>CLIMATE TEST</a:t>
            </a:r>
          </a:p>
        </p:txBody>
      </p:sp>
      <p:pic>
        <p:nvPicPr>
          <p:cNvPr id="5" name="Grafik 4" descr="Sparschwein mit einfarbiger Füllung">
            <a:extLst>
              <a:ext uri="{FF2B5EF4-FFF2-40B4-BE49-F238E27FC236}">
                <a16:creationId xmlns:a16="http://schemas.microsoft.com/office/drawing/2014/main" id="{530DDD99-5686-EEB8-394C-9E02A601B7E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43302" y="3299967"/>
            <a:ext cx="914400" cy="914400"/>
          </a:xfrm>
          <a:prstGeom prst="rect">
            <a:avLst/>
          </a:prstGeom>
        </p:spPr>
      </p:pic>
      <p:sp>
        <p:nvSpPr>
          <p:cNvPr id="6" name="Textfeld 5">
            <a:extLst>
              <a:ext uri="{FF2B5EF4-FFF2-40B4-BE49-F238E27FC236}">
                <a16:creationId xmlns:a16="http://schemas.microsoft.com/office/drawing/2014/main" id="{A5DA9E94-4FD4-C004-6482-2793877E23AA}"/>
              </a:ext>
            </a:extLst>
          </p:cNvPr>
          <p:cNvSpPr txBox="1"/>
          <p:nvPr/>
        </p:nvSpPr>
        <p:spPr>
          <a:xfrm flipH="1">
            <a:off x="1668695" y="3419392"/>
            <a:ext cx="1640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Financial institutions (FIs)</a:t>
            </a:r>
          </a:p>
        </p:txBody>
      </p:sp>
      <p:sp>
        <p:nvSpPr>
          <p:cNvPr id="16" name="Titel 3">
            <a:extLst>
              <a:ext uri="{FF2B5EF4-FFF2-40B4-BE49-F238E27FC236}">
                <a16:creationId xmlns:a16="http://schemas.microsoft.com/office/drawing/2014/main" id="{BC12F65C-B656-E1B4-977F-1626B8B3AC8B}"/>
              </a:ext>
            </a:extLst>
          </p:cNvPr>
          <p:cNvSpPr>
            <a:spLocks noGrp="1"/>
          </p:cNvSpPr>
          <p:nvPr>
            <p:ph type="title"/>
          </p:nvPr>
        </p:nvSpPr>
        <p:spPr>
          <a:xfrm>
            <a:off x="1774600" y="203008"/>
            <a:ext cx="10417400" cy="665239"/>
          </a:xfrm>
        </p:spPr>
        <p:txBody>
          <a:bodyPr/>
          <a:lstStyle/>
          <a:p>
            <a:r>
              <a:rPr lang="de-CH" sz="3200" b="0" kern="1200" dirty="0">
                <a:solidFill>
                  <a:srgbClr val="375172"/>
                </a:solidFill>
                <a:latin typeface="+mn-lt"/>
                <a:ea typeface="+mn-ea"/>
                <a:cs typeface="+mn-cs"/>
              </a:rPr>
              <a:t>How are the questions answered (schematically)?</a:t>
            </a:r>
          </a:p>
        </p:txBody>
      </p:sp>
    </p:spTree>
    <p:extLst>
      <p:ext uri="{BB962C8B-B14F-4D97-AF65-F5344CB8AC3E}">
        <p14:creationId xmlns:p14="http://schemas.microsoft.com/office/powerpoint/2010/main" val="39871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31" grpId="0"/>
      <p:bldP spid="32" grpId="0"/>
      <p:bldP spid="33" grpId="0"/>
      <p:bldP spid="64" grpId="0" animBg="1"/>
      <p:bldP spid="70" grpId="0"/>
      <p:bldP spid="78" grpId="0"/>
      <p:bldP spid="89" grpId="0"/>
      <p:bldP spid="93" grpId="0"/>
      <p:bldP spid="95" grpId="0"/>
      <p:bldP spid="2" grpId="0" animBg="1"/>
      <p:bldP spid="3" grpId="0"/>
      <p:bldP spid="6"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D402-B225-3861-1830-6E051CCA061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E7C9BCD-05CE-8550-92DA-8865EABA8AAC}"/>
              </a:ext>
            </a:extLst>
          </p:cNvPr>
          <p:cNvSpPr>
            <a:spLocks noGrp="1"/>
          </p:cNvSpPr>
          <p:nvPr>
            <p:ph sz="quarter" idx="10"/>
          </p:nvPr>
        </p:nvSpPr>
        <p:spPr/>
        <p:txBody>
          <a:bodyPr/>
          <a:lstStyle/>
          <a:p>
            <a:endParaRPr lang="de-CH" dirty="0"/>
          </a:p>
        </p:txBody>
      </p:sp>
      <p:sp>
        <p:nvSpPr>
          <p:cNvPr id="3" name="Foliennummernplatzhalter 2">
            <a:extLst>
              <a:ext uri="{FF2B5EF4-FFF2-40B4-BE49-F238E27FC236}">
                <a16:creationId xmlns:a16="http://schemas.microsoft.com/office/drawing/2014/main" id="{9BEDCA19-DE24-092D-E718-57137FA487A4}"/>
              </a:ext>
            </a:extLst>
          </p:cNvPr>
          <p:cNvSpPr>
            <a:spLocks noGrp="1"/>
          </p:cNvSpPr>
          <p:nvPr>
            <p:ph type="sldNum" sz="quarter" idx="11"/>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7D21FFDD-132D-4B5B-AD6B-BCC06A41D268}" type="slidenum">
              <a:rPr kumimoji="0" lang="de-CH" sz="1200" b="0" i="0" u="none" strike="noStrike" kern="1200" cap="none" spc="0" normalizeH="0" baseline="0" noProof="0">
                <a:ln>
                  <a:noFill/>
                </a:ln>
                <a:solidFill>
                  <a:prstClr val="black"/>
                </a:solidFill>
                <a:effectLst/>
                <a:uLnTx/>
                <a:uFillTx/>
                <a:latin typeface="Helvetica" panose="020B0604020202020204" pitchFamily="34" charset="0"/>
                <a:ea typeface="+mn-ea"/>
                <a:cs typeface="+mn-cs"/>
              </a:rPr>
              <a:pPr marL="0" marR="0" lvl="0" indent="0" algn="r" defTabSz="1219170" rtl="0" eaLnBrk="0" fontAlgn="base" latinLnBrk="0" hangingPunct="0">
                <a:lnSpc>
                  <a:spcPct val="100000"/>
                </a:lnSpc>
                <a:spcBef>
                  <a:spcPct val="0"/>
                </a:spcBef>
                <a:spcAft>
                  <a:spcPct val="0"/>
                </a:spcAft>
                <a:buClrTx/>
                <a:buSzTx/>
                <a:buFontTx/>
                <a:buNone/>
                <a:tabLst/>
                <a:defRPr/>
              </a:pPr>
              <a:t>60</a:t>
            </a:fld>
            <a:endParaRPr kumimoji="0" lang="de-CH"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4" name="Titel 3">
            <a:extLst>
              <a:ext uri="{FF2B5EF4-FFF2-40B4-BE49-F238E27FC236}">
                <a16:creationId xmlns:a16="http://schemas.microsoft.com/office/drawing/2014/main" id="{FE59810E-122C-2BC4-09B3-C2255284E570}"/>
              </a:ext>
            </a:extLst>
          </p:cNvPr>
          <p:cNvSpPr>
            <a:spLocks noGrp="1"/>
          </p:cNvSpPr>
          <p:nvPr>
            <p:ph type="title"/>
          </p:nvPr>
        </p:nvSpPr>
        <p:spPr/>
        <p:txBody>
          <a:bodyPr/>
          <a:lstStyle/>
          <a:p>
            <a:endParaRPr lang="de-CH" dirty="0"/>
          </a:p>
        </p:txBody>
      </p:sp>
      <p:pic>
        <p:nvPicPr>
          <p:cNvPr id="6" name="Inhaltsplatzhalter 6">
            <a:extLst>
              <a:ext uri="{FF2B5EF4-FFF2-40B4-BE49-F238E27FC236}">
                <a16:creationId xmlns:a16="http://schemas.microsoft.com/office/drawing/2014/main" id="{F00B34A0-472D-410F-EA3E-99DEAE9FD5C7}"/>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19534" r="-1180" b="38714"/>
          <a:stretch/>
        </p:blipFill>
        <p:spPr bwMode="auto">
          <a:xfrm>
            <a:off x="-331470" y="0"/>
            <a:ext cx="12695266" cy="6858000"/>
          </a:xfrm>
          <a:prstGeom prst="rect">
            <a:avLst/>
          </a:prstGeom>
          <a:noFill/>
          <a:ln w="9525">
            <a:noFill/>
            <a:miter lim="800000"/>
            <a:headEnd/>
            <a:tailEnd/>
          </a:ln>
          <a:effectLst/>
        </p:spPr>
      </p:pic>
      <p:sp>
        <p:nvSpPr>
          <p:cNvPr id="7" name="Rectangle 17">
            <a:extLst>
              <a:ext uri="{FF2B5EF4-FFF2-40B4-BE49-F238E27FC236}">
                <a16:creationId xmlns:a16="http://schemas.microsoft.com/office/drawing/2014/main" id="{0AA0AE30-3BFF-CF0D-0BD2-20C44931D24A}"/>
              </a:ext>
            </a:extLst>
          </p:cNvPr>
          <p:cNvSpPr/>
          <p:nvPr/>
        </p:nvSpPr>
        <p:spPr>
          <a:xfrm>
            <a:off x="4571999" y="1837085"/>
            <a:ext cx="7791797" cy="2476379"/>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p:txBody>
      </p:sp>
      <p:sp>
        <p:nvSpPr>
          <p:cNvPr id="8" name="Textfeld 7">
            <a:extLst>
              <a:ext uri="{FF2B5EF4-FFF2-40B4-BE49-F238E27FC236}">
                <a16:creationId xmlns:a16="http://schemas.microsoft.com/office/drawing/2014/main" id="{36B493E0-3FAA-40ED-74CC-DB27FC929A2A}"/>
              </a:ext>
            </a:extLst>
          </p:cNvPr>
          <p:cNvSpPr txBox="1"/>
          <p:nvPr/>
        </p:nvSpPr>
        <p:spPr>
          <a:xfrm>
            <a:off x="4827511" y="1905506"/>
            <a:ext cx="764770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000" b="1" i="0" u="none" strike="noStrike" kern="1200" cap="none" spc="0" normalizeH="0" baseline="0" noProof="0" dirty="0">
                <a:ln>
                  <a:noFill/>
                </a:ln>
                <a:solidFill>
                  <a:prstClr val="white">
                    <a:lumMod val="95000"/>
                  </a:prstClr>
                </a:solidFill>
                <a:effectLst/>
                <a:uLnTx/>
                <a:uFillTx/>
                <a:ea typeface="+mn-ea"/>
                <a:cs typeface="Helvetica" panose="020B0604020202020204" pitchFamily="34" charset="0"/>
              </a:rPr>
              <a:t>Equity &amp; Corporate Bonds </a:t>
            </a:r>
            <a:r>
              <a:rPr kumimoji="0" lang="de-CH" sz="4000" b="1" i="0" u="none" strike="noStrike" kern="1200" cap="none" spc="0" normalizeH="0" baseline="0" noProof="0" dirty="0" err="1">
                <a:ln>
                  <a:noFill/>
                </a:ln>
                <a:solidFill>
                  <a:prstClr val="white">
                    <a:lumMod val="95000"/>
                  </a:prstClr>
                </a:solidFill>
                <a:effectLst/>
                <a:uLnTx/>
                <a:uFillTx/>
                <a:ea typeface="+mn-ea"/>
                <a:cs typeface="Helvetica" panose="020B0604020202020204" pitchFamily="34" charset="0"/>
              </a:rPr>
              <a:t>module</a:t>
            </a:r>
            <a:endParaRPr kumimoji="0" lang="de-CH" sz="4000" b="1" i="0" u="none" strike="noStrike" kern="1200" cap="none" spc="0" normalizeH="0" baseline="0" noProof="0" dirty="0">
              <a:ln>
                <a:noFill/>
              </a:ln>
              <a:solidFill>
                <a:prstClr val="white">
                  <a:lumMod val="95000"/>
                </a:prstClr>
              </a:solidFill>
              <a:effectLst/>
              <a:uLnTx/>
              <a:uFillTx/>
              <a:ea typeface="+mn-ea"/>
              <a:cs typeface="Helvetica" panose="020B0604020202020204" pitchFamily="34" charset="0"/>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4000" b="1" i="0" u="none" strike="noStrike" kern="1200" cap="none" spc="0" normalizeH="0" baseline="0" noProof="0" dirty="0">
              <a:ln>
                <a:noFill/>
              </a:ln>
              <a:solidFill>
                <a:prstClr val="white">
                  <a:lumMod val="95000"/>
                </a:prstClr>
              </a:solidFill>
              <a:effectLst/>
              <a:uLnTx/>
              <a:uFillTx/>
              <a:latin typeface="Helvetica"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2400" b="0" i="0" u="none" strike="noStrike" kern="1200" cap="none" spc="0" normalizeH="0" baseline="0" noProof="0" dirty="0">
                <a:ln>
                  <a:noFill/>
                </a:ln>
                <a:solidFill>
                  <a:prstClr val="white">
                    <a:lumMod val="95000"/>
                  </a:prstClr>
                </a:solidFill>
                <a:effectLst/>
                <a:uLnTx/>
                <a:uFillTx/>
                <a:latin typeface="+mj-lt"/>
                <a:ea typeface="+mn-ea"/>
                <a:cs typeface="+mn-cs"/>
              </a:rPr>
              <a:t>Jakob Thomä, Theia Finance Labs</a:t>
            </a:r>
          </a:p>
        </p:txBody>
      </p:sp>
    </p:spTree>
    <p:extLst>
      <p:ext uri="{BB962C8B-B14F-4D97-AF65-F5344CB8AC3E}">
        <p14:creationId xmlns:p14="http://schemas.microsoft.com/office/powerpoint/2010/main" val="4224854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p:cNvSpPr/>
          <p:nvPr/>
        </p:nvSpPr>
        <p:spPr>
          <a:xfrm>
            <a:off x="698500" y="866333"/>
            <a:ext cx="11226800" cy="1438216"/>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32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The analysis addresses five key questions—ranging from the overall portfolio </a:t>
            </a:r>
            <a:r>
              <a:rPr kumimoji="0" lang="en-GB" sz="32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to specific strategies and actions.</a:t>
            </a:r>
            <a:endPar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hape 4"/>
          <p:cNvSpPr/>
          <p:nvPr/>
        </p:nvSpPr>
        <p:spPr>
          <a:xfrm>
            <a:off x="749300" y="2629862"/>
            <a:ext cx="107950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7" name="Text 5"/>
          <p:cNvSpPr/>
          <p:nvPr/>
        </p:nvSpPr>
        <p:spPr>
          <a:xfrm>
            <a:off x="698500" y="2814428"/>
            <a:ext cx="609600" cy="22098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3"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01</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8" name="Text 6"/>
          <p:cNvSpPr/>
          <p:nvPr/>
        </p:nvSpPr>
        <p:spPr>
          <a:xfrm>
            <a:off x="1396661" y="2816618"/>
            <a:ext cx="10386314" cy="235161"/>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7976"/>
              </a:lnSpc>
              <a:spcBef>
                <a:spcPts val="0"/>
              </a:spcBef>
              <a:spcAft>
                <a:spcPts val="0"/>
              </a:spcAft>
              <a:buClrTx/>
              <a:buSzTx/>
              <a:buFontTx/>
              <a:buNone/>
              <a:tabLst/>
              <a:defRPr/>
            </a:pPr>
            <a:r>
              <a:rPr kumimoji="0" lang="en-GB" sz="2000" b="1" i="0" u="none" strike="noStrike" kern="0" cap="none" spc="-14"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What climate-related trends are evident in the overall portfolios?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9" name="Text 7"/>
          <p:cNvSpPr/>
          <p:nvPr/>
        </p:nvSpPr>
        <p:spPr>
          <a:xfrm>
            <a:off x="1409700" y="3185852"/>
            <a:ext cx="7194550" cy="43688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Cross-cutting indicators: Alignment with climate targets, SBTi % of portfolio, financed emissions, climate commitment.</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0" name="Shape 8"/>
          <p:cNvSpPr/>
          <p:nvPr/>
        </p:nvSpPr>
        <p:spPr>
          <a:xfrm>
            <a:off x="698500" y="4243495"/>
            <a:ext cx="107950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1" name="Text 9"/>
          <p:cNvSpPr/>
          <p:nvPr/>
        </p:nvSpPr>
        <p:spPr>
          <a:xfrm>
            <a:off x="698500" y="4442672"/>
            <a:ext cx="609600" cy="22098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3"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02</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2" name="Text 10"/>
          <p:cNvSpPr/>
          <p:nvPr/>
        </p:nvSpPr>
        <p:spPr>
          <a:xfrm>
            <a:off x="1409700" y="4412210"/>
            <a:ext cx="10386314" cy="235161"/>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7976"/>
              </a:lnSpc>
              <a:spcBef>
                <a:spcPts val="0"/>
              </a:spcBef>
              <a:spcAft>
                <a:spcPts val="0"/>
              </a:spcAft>
              <a:buClrTx/>
              <a:buSzTx/>
              <a:buFontTx/>
              <a:buNone/>
              <a:tabLst/>
              <a:defRPr/>
            </a:pPr>
            <a:r>
              <a:rPr kumimoji="0" lang="en-GB" sz="2000" b="1" i="0" u="none" strike="noStrike" kern="0" cap="none" spc="-14"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To what extent are Swiss financial institutions invested in fossil fuels and renewable energy?</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3" name="Text 11"/>
          <p:cNvSpPr/>
          <p:nvPr/>
        </p:nvSpPr>
        <p:spPr>
          <a:xfrm>
            <a:off x="1409700" y="5125730"/>
            <a:ext cx="9893606" cy="43688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Exposure to fossil fuels and renewable energy, as well as stated divestment strategies.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4" name="Shape 12"/>
          <p:cNvSpPr/>
          <p:nvPr/>
        </p:nvSpPr>
        <p:spPr>
          <a:xfrm>
            <a:off x="763160" y="6024687"/>
            <a:ext cx="107950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Slide Number Placeholder 14">
            <a:extLst>
              <a:ext uri="{FF2B5EF4-FFF2-40B4-BE49-F238E27FC236}">
                <a16:creationId xmlns:a16="http://schemas.microsoft.com/office/drawing/2014/main" id="{2DC509E6-5EF3-B1DD-6C3D-EB5123E6C4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1CA3E-6AEF-3E60-8AE2-84BFA1AB4A6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72851E3-EC0E-2564-1E75-0D09D3D5D2F4}"/>
              </a:ext>
            </a:extLst>
          </p:cNvPr>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a:extLst>
              <a:ext uri="{FF2B5EF4-FFF2-40B4-BE49-F238E27FC236}">
                <a16:creationId xmlns:a16="http://schemas.microsoft.com/office/drawing/2014/main" id="{C7628115-FECF-158C-F978-32B513669895}"/>
              </a:ext>
            </a:extLst>
          </p:cNvPr>
          <p:cNvSpPr/>
          <p:nvPr/>
        </p:nvSpPr>
        <p:spPr>
          <a:xfrm>
            <a:off x="674670" y="791324"/>
            <a:ext cx="10869630" cy="1293495"/>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32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The analysis addresses five key questions</a:t>
            </a:r>
            <a:r>
              <a:rPr kumimoji="0" lang="en-GB" sz="32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—ranging from the overall portfolio </a:t>
            </a:r>
            <a:r>
              <a:rPr kumimoji="0" lang="en-GB" sz="32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to specific strategies and actions.</a:t>
            </a:r>
            <a:endPar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hape 4">
            <a:extLst>
              <a:ext uri="{FF2B5EF4-FFF2-40B4-BE49-F238E27FC236}">
                <a16:creationId xmlns:a16="http://schemas.microsoft.com/office/drawing/2014/main" id="{EC8C44B4-AE2F-A05E-08A1-7E16925AC3C0}"/>
              </a:ext>
            </a:extLst>
          </p:cNvPr>
          <p:cNvSpPr/>
          <p:nvPr/>
        </p:nvSpPr>
        <p:spPr>
          <a:xfrm>
            <a:off x="749300" y="2629862"/>
            <a:ext cx="107950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Text 13">
            <a:extLst>
              <a:ext uri="{FF2B5EF4-FFF2-40B4-BE49-F238E27FC236}">
                <a16:creationId xmlns:a16="http://schemas.microsoft.com/office/drawing/2014/main" id="{F82FFD78-F280-E86B-34CD-D87AFD7138DF}"/>
              </a:ext>
            </a:extLst>
          </p:cNvPr>
          <p:cNvSpPr/>
          <p:nvPr/>
        </p:nvSpPr>
        <p:spPr>
          <a:xfrm>
            <a:off x="749715" y="2705182"/>
            <a:ext cx="609600" cy="22098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3"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03</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6" name="Text 14">
            <a:extLst>
              <a:ext uri="{FF2B5EF4-FFF2-40B4-BE49-F238E27FC236}">
                <a16:creationId xmlns:a16="http://schemas.microsoft.com/office/drawing/2014/main" id="{24CCDBDE-E66D-0E69-B0E9-2FE7ECB25415}"/>
              </a:ext>
            </a:extLst>
          </p:cNvPr>
          <p:cNvSpPr/>
          <p:nvPr/>
        </p:nvSpPr>
        <p:spPr>
          <a:xfrm>
            <a:off x="1189892" y="2636212"/>
            <a:ext cx="10775373" cy="235161"/>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7976"/>
              </a:lnSpc>
              <a:spcBef>
                <a:spcPts val="0"/>
              </a:spcBef>
              <a:spcAft>
                <a:spcPts val="0"/>
              </a:spcAft>
              <a:buClrTx/>
              <a:buSzTx/>
              <a:buFontTx/>
              <a:buNone/>
              <a:tabLst/>
              <a:defRPr/>
            </a:pPr>
            <a:r>
              <a:rPr kumimoji="0" lang="en-GB" sz="2000" b="1" i="0" u="none" strike="noStrike" kern="0" cap="none" spc="-14"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Are investments in sectors that are particularly relevant to climate change climate-goal aligned?</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7" name="Text 15">
            <a:extLst>
              <a:ext uri="{FF2B5EF4-FFF2-40B4-BE49-F238E27FC236}">
                <a16:creationId xmlns:a16="http://schemas.microsoft.com/office/drawing/2014/main" id="{47A86832-258D-F4E8-008F-3BCC3FEB0F33}"/>
              </a:ext>
            </a:extLst>
          </p:cNvPr>
          <p:cNvSpPr/>
          <p:nvPr/>
        </p:nvSpPr>
        <p:spPr>
          <a:xfrm>
            <a:off x="1189892" y="3274812"/>
            <a:ext cx="10438479" cy="98036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Comparison of 5-year production plans with NGFS scenarios — by PACTA sector.</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8" name="Shape 16">
            <a:extLst>
              <a:ext uri="{FF2B5EF4-FFF2-40B4-BE49-F238E27FC236}">
                <a16:creationId xmlns:a16="http://schemas.microsoft.com/office/drawing/2014/main" id="{9F96644A-A49D-16FF-C4EB-CDBB6E02D143}"/>
              </a:ext>
            </a:extLst>
          </p:cNvPr>
          <p:cNvSpPr/>
          <p:nvPr/>
        </p:nvSpPr>
        <p:spPr>
          <a:xfrm>
            <a:off x="674670" y="3679282"/>
            <a:ext cx="107950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9" name="Text 17">
            <a:extLst>
              <a:ext uri="{FF2B5EF4-FFF2-40B4-BE49-F238E27FC236}">
                <a16:creationId xmlns:a16="http://schemas.microsoft.com/office/drawing/2014/main" id="{382D9C22-98A7-C7D1-24B8-F5090CDFA7B3}"/>
              </a:ext>
            </a:extLst>
          </p:cNvPr>
          <p:cNvSpPr/>
          <p:nvPr/>
        </p:nvSpPr>
        <p:spPr>
          <a:xfrm>
            <a:off x="674670" y="3822661"/>
            <a:ext cx="609600" cy="281925"/>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3"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04</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0" name="Text 18">
            <a:extLst>
              <a:ext uri="{FF2B5EF4-FFF2-40B4-BE49-F238E27FC236}">
                <a16:creationId xmlns:a16="http://schemas.microsoft.com/office/drawing/2014/main" id="{C5BAB75A-A48C-2135-DB89-1F4F8D273588}"/>
              </a:ext>
            </a:extLst>
          </p:cNvPr>
          <p:cNvSpPr/>
          <p:nvPr/>
        </p:nvSpPr>
        <p:spPr>
          <a:xfrm>
            <a:off x="1189893" y="3840712"/>
            <a:ext cx="10386314" cy="235162"/>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7976"/>
              </a:lnSpc>
              <a:spcBef>
                <a:spcPts val="0"/>
              </a:spcBef>
              <a:spcAft>
                <a:spcPts val="0"/>
              </a:spcAft>
              <a:buClrTx/>
              <a:buSzTx/>
              <a:buFontTx/>
              <a:buNone/>
              <a:tabLst/>
              <a:defRPr/>
            </a:pPr>
            <a:r>
              <a:rPr kumimoji="0" lang="en-GB" sz="2000" b="1" i="0" u="none" strike="noStrike" kern="0" cap="none" spc="-14"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Which companies affect the portfolio's performance?</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1" name="Text 19">
            <a:extLst>
              <a:ext uri="{FF2B5EF4-FFF2-40B4-BE49-F238E27FC236}">
                <a16:creationId xmlns:a16="http://schemas.microsoft.com/office/drawing/2014/main" id="{D8C45D64-DB6B-88A2-064E-FC3FA94BB14E}"/>
              </a:ext>
            </a:extLst>
          </p:cNvPr>
          <p:cNvSpPr/>
          <p:nvPr/>
        </p:nvSpPr>
        <p:spPr>
          <a:xfrm>
            <a:off x="1189893" y="4218688"/>
            <a:ext cx="10775374" cy="1037521"/>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A comprehensive overview of climate input data at the company level — now available free of charge.</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2" name="Shape 20">
            <a:extLst>
              <a:ext uri="{FF2B5EF4-FFF2-40B4-BE49-F238E27FC236}">
                <a16:creationId xmlns:a16="http://schemas.microsoft.com/office/drawing/2014/main" id="{9BA24584-8C2D-C48F-097C-48BE72B6D867}"/>
              </a:ext>
            </a:extLst>
          </p:cNvPr>
          <p:cNvSpPr/>
          <p:nvPr/>
        </p:nvSpPr>
        <p:spPr>
          <a:xfrm>
            <a:off x="662433" y="5098799"/>
            <a:ext cx="107950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3" name="Text 21">
            <a:extLst>
              <a:ext uri="{FF2B5EF4-FFF2-40B4-BE49-F238E27FC236}">
                <a16:creationId xmlns:a16="http://schemas.microsoft.com/office/drawing/2014/main" id="{54395F6E-9457-44F8-DEAB-76FDC3C7C2EA}"/>
              </a:ext>
            </a:extLst>
          </p:cNvPr>
          <p:cNvSpPr/>
          <p:nvPr/>
        </p:nvSpPr>
        <p:spPr>
          <a:xfrm>
            <a:off x="698500" y="5267020"/>
            <a:ext cx="609600" cy="22098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3"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05</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4" name="Text 22">
            <a:extLst>
              <a:ext uri="{FF2B5EF4-FFF2-40B4-BE49-F238E27FC236}">
                <a16:creationId xmlns:a16="http://schemas.microsoft.com/office/drawing/2014/main" id="{6EA857E6-D010-0D4A-DE8F-16DCEEA5198F}"/>
              </a:ext>
            </a:extLst>
          </p:cNvPr>
          <p:cNvSpPr/>
          <p:nvPr/>
        </p:nvSpPr>
        <p:spPr>
          <a:xfrm>
            <a:off x="1189892" y="5238695"/>
            <a:ext cx="10386314" cy="235162"/>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7976"/>
              </a:lnSpc>
              <a:spcBef>
                <a:spcPts val="0"/>
              </a:spcBef>
              <a:spcAft>
                <a:spcPts val="0"/>
              </a:spcAft>
              <a:buClrTx/>
              <a:buSzTx/>
              <a:buFontTx/>
              <a:buNone/>
              <a:tabLst/>
              <a:defRPr/>
            </a:pPr>
            <a:r>
              <a:rPr kumimoji="0" lang="en-GB" sz="2000" b="1" i="0" u="none" strike="noStrike" kern="0" cap="none" spc="-14"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What strategies and actions do financial institutions pursue?</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5" name="Text 23">
            <a:extLst>
              <a:ext uri="{FF2B5EF4-FFF2-40B4-BE49-F238E27FC236}">
                <a16:creationId xmlns:a16="http://schemas.microsoft.com/office/drawing/2014/main" id="{D507BA83-C312-05D3-2984-4E0F35664428}"/>
              </a:ext>
            </a:extLst>
          </p:cNvPr>
          <p:cNvSpPr/>
          <p:nvPr/>
        </p:nvSpPr>
        <p:spPr>
          <a:xfrm>
            <a:off x="1189892" y="5691506"/>
            <a:ext cx="9740083" cy="1427314"/>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Supplementary Information from the survey — goals, strategies, and measures beyond portfolio data.</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B203F3E-98BA-BD96-D05A-78E168F8DF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801526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p:cNvSpPr/>
          <p:nvPr/>
        </p:nvSpPr>
        <p:spPr>
          <a:xfrm>
            <a:off x="698500" y="778985"/>
            <a:ext cx="9810750" cy="1293495"/>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4010"/>
              </a:lnSpc>
              <a:spcBef>
                <a:spcPts val="0"/>
              </a:spcBef>
              <a:spcAft>
                <a:spcPts val="0"/>
              </a:spcAft>
              <a:buClrTx/>
              <a:buSzTx/>
              <a:buFontTx/>
              <a:buNone/>
              <a:tabLst/>
              <a:defRPr/>
            </a:pPr>
            <a:r>
              <a:rPr kumimoji="0" lang="en-GB" sz="2700" b="1" i="0" u="none" strike="noStrike" kern="0" cap="none" spc="-57" normalizeH="0" baseline="0" noProof="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Three perspectives on the overall portfolio.</a:t>
            </a:r>
            <a:endParaRPr kumimoji="0" lang="en-US" sz="27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hape 4"/>
          <p:cNvSpPr/>
          <p:nvPr/>
        </p:nvSpPr>
        <p:spPr>
          <a:xfrm>
            <a:off x="698500" y="1698504"/>
            <a:ext cx="3581400" cy="4210873"/>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7" name="Text 5"/>
          <p:cNvSpPr/>
          <p:nvPr/>
        </p:nvSpPr>
        <p:spPr>
          <a:xfrm>
            <a:off x="927100" y="2191702"/>
            <a:ext cx="3217926" cy="381000"/>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56"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01</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8" name="Text 6"/>
          <p:cNvSpPr/>
          <p:nvPr/>
        </p:nvSpPr>
        <p:spPr>
          <a:xfrm>
            <a:off x="927100" y="2591588"/>
            <a:ext cx="3217926" cy="244475"/>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000" b="1" i="0" u="none" strike="noStrike" kern="0" cap="none" spc="-15"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Climate goals of the portfolios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9" name="Text 7"/>
          <p:cNvSpPr/>
          <p:nvPr/>
        </p:nvSpPr>
        <p:spPr>
          <a:xfrm>
            <a:off x="917075" y="3253537"/>
            <a:ext cx="3217926" cy="71120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Based on the Swiss Climate Scores: climate-goal alignment, climate impact, or no specific climate goal.</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0" name="Shape 8"/>
          <p:cNvSpPr/>
          <p:nvPr/>
        </p:nvSpPr>
        <p:spPr>
          <a:xfrm>
            <a:off x="4422775" y="1698504"/>
            <a:ext cx="3391789" cy="4217677"/>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1" name="Text 9"/>
          <p:cNvSpPr/>
          <p:nvPr/>
        </p:nvSpPr>
        <p:spPr>
          <a:xfrm>
            <a:off x="4614036" y="2183131"/>
            <a:ext cx="3217926" cy="381000"/>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56"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02</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2" name="Text 10"/>
          <p:cNvSpPr/>
          <p:nvPr/>
        </p:nvSpPr>
        <p:spPr>
          <a:xfrm>
            <a:off x="4614037" y="2584768"/>
            <a:ext cx="3217926" cy="244475"/>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0" cap="none" spc="-15" normalizeH="0" baseline="0" noProof="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SBTi share</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3" name="Text 11"/>
          <p:cNvSpPr/>
          <p:nvPr/>
        </p:nvSpPr>
        <p:spPr>
          <a:xfrm>
            <a:off x="4614037" y="3092741"/>
            <a:ext cx="3217926" cy="93980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Percentage of companies in the portfolio that have emissions reduction targets validated or submitted by the Science Based Targets initiative.</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4" name="Shape 12"/>
          <p:cNvSpPr/>
          <p:nvPr/>
        </p:nvSpPr>
        <p:spPr>
          <a:xfrm>
            <a:off x="7992235" y="1698504"/>
            <a:ext cx="3395726" cy="4210873"/>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Text 13"/>
          <p:cNvSpPr/>
          <p:nvPr/>
        </p:nvSpPr>
        <p:spPr>
          <a:xfrm>
            <a:off x="8081135" y="2210588"/>
            <a:ext cx="3217926" cy="381000"/>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56"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03</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6" name="Text 14"/>
          <p:cNvSpPr/>
          <p:nvPr/>
        </p:nvSpPr>
        <p:spPr>
          <a:xfrm>
            <a:off x="8081135" y="2572067"/>
            <a:ext cx="3217926" cy="244475"/>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0" cap="none" spc="-15"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Financed emissions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7" name="Text 15"/>
          <p:cNvSpPr/>
          <p:nvPr/>
        </p:nvSpPr>
        <p:spPr>
          <a:xfrm>
            <a:off x="8081135" y="3086100"/>
            <a:ext cx="3217926" cy="71120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CO₂ footprint of the overall portfolio based on historical emissions data — comparison with the global market.</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8" name="Slide Number Placeholder 17">
            <a:extLst>
              <a:ext uri="{FF2B5EF4-FFF2-40B4-BE49-F238E27FC236}">
                <a16:creationId xmlns:a16="http://schemas.microsoft.com/office/drawing/2014/main" id="{DAA193C6-0295-3776-42E8-433FBC55AFBC}"/>
              </a:ext>
            </a:extLst>
          </p:cNvPr>
          <p:cNvSpPr>
            <a:spLocks noGrp="1"/>
          </p:cNvSpPr>
          <p:nvPr>
            <p:ph type="sldNum" sz="quarter" idx="12"/>
          </p:nvPr>
        </p:nvSpPr>
        <p:spPr>
          <a:xfrm>
            <a:off x="8610600" y="6270856"/>
            <a:ext cx="209325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75E7E-080C-7544-0DA1-48F35E881EB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E11DFFC-F4D4-A9AA-BB2C-15D37504200F}"/>
              </a:ext>
            </a:extLst>
          </p:cNvPr>
          <p:cNvSpPr/>
          <p:nvPr/>
        </p:nvSpPr>
        <p:spPr>
          <a:xfrm>
            <a:off x="1042885"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a:extLst>
              <a:ext uri="{FF2B5EF4-FFF2-40B4-BE49-F238E27FC236}">
                <a16:creationId xmlns:a16="http://schemas.microsoft.com/office/drawing/2014/main" id="{95A73142-9667-97BD-26D8-F3C5B4863D84}"/>
              </a:ext>
            </a:extLst>
          </p:cNvPr>
          <p:cNvSpPr/>
          <p:nvPr/>
        </p:nvSpPr>
        <p:spPr>
          <a:xfrm>
            <a:off x="698500" y="866333"/>
            <a:ext cx="11226800" cy="1438216"/>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17976"/>
              </a:lnSpc>
              <a:spcBef>
                <a:spcPts val="0"/>
              </a:spcBef>
              <a:spcAft>
                <a:spcPts val="0"/>
              </a:spcAft>
              <a:buClrTx/>
              <a:buSzTx/>
              <a:buFontTx/>
              <a:buNone/>
              <a:tabLst/>
              <a:defRPr/>
            </a:pPr>
            <a:r>
              <a:rPr kumimoji="0" lang="en-GB" sz="3200" b="1" i="0" u="none" strike="noStrike" kern="0" cap="none" spc="-14"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What climate-related trends are evident in the overall portfolios?</a:t>
            </a:r>
            <a:endPar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Slide Number Placeholder 14">
            <a:extLst>
              <a:ext uri="{FF2B5EF4-FFF2-40B4-BE49-F238E27FC236}">
                <a16:creationId xmlns:a16="http://schemas.microsoft.com/office/drawing/2014/main" id="{E7A831B9-DFDF-3600-F68D-C196F2B81D2A}"/>
              </a:ext>
            </a:extLst>
          </p:cNvPr>
          <p:cNvSpPr>
            <a:spLocks noGrp="1"/>
          </p:cNvSpPr>
          <p:nvPr>
            <p:ph type="sldNum" sz="quarter" idx="12"/>
          </p:nvPr>
        </p:nvSpPr>
        <p:spPr>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Helvetica"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grpSp>
        <p:nvGrpSpPr>
          <p:cNvPr id="16" name="Group 15">
            <a:extLst>
              <a:ext uri="{FF2B5EF4-FFF2-40B4-BE49-F238E27FC236}">
                <a16:creationId xmlns:a16="http://schemas.microsoft.com/office/drawing/2014/main" id="{5E8AED50-A287-7BED-21AC-CCF863854E4C}"/>
              </a:ext>
            </a:extLst>
          </p:cNvPr>
          <p:cNvGrpSpPr/>
          <p:nvPr/>
        </p:nvGrpSpPr>
        <p:grpSpPr>
          <a:xfrm>
            <a:off x="1004867" y="2595928"/>
            <a:ext cx="4389311" cy="3473532"/>
            <a:chOff x="1479602" y="2404753"/>
            <a:chExt cx="4389311" cy="3473532"/>
          </a:xfrm>
        </p:grpSpPr>
        <p:pic>
          <p:nvPicPr>
            <p:cNvPr id="4" name="Picture 3">
              <a:extLst>
                <a:ext uri="{FF2B5EF4-FFF2-40B4-BE49-F238E27FC236}">
                  <a16:creationId xmlns:a16="http://schemas.microsoft.com/office/drawing/2014/main" id="{FE10A137-695E-4F9A-FA2D-A6F02C89925D}"/>
                </a:ext>
              </a:extLst>
            </p:cNvPr>
            <p:cNvPicPr>
              <a:picLocks noChangeAspect="1"/>
            </p:cNvPicPr>
            <p:nvPr/>
          </p:nvPicPr>
          <p:blipFill>
            <a:blip r:embed="rId3"/>
            <a:stretch>
              <a:fillRect/>
            </a:stretch>
          </p:blipFill>
          <p:spPr>
            <a:xfrm>
              <a:off x="1479602" y="2404753"/>
              <a:ext cx="4389311" cy="3473532"/>
            </a:xfrm>
            <a:prstGeom prst="rect">
              <a:avLst/>
            </a:prstGeom>
          </p:spPr>
        </p:pic>
        <p:pic>
          <p:nvPicPr>
            <p:cNvPr id="13" name="Picture 12">
              <a:extLst>
                <a:ext uri="{FF2B5EF4-FFF2-40B4-BE49-F238E27FC236}">
                  <a16:creationId xmlns:a16="http://schemas.microsoft.com/office/drawing/2014/main" id="{64BF6BEB-C40A-1626-3395-45C57EB24726}"/>
                </a:ext>
              </a:extLst>
            </p:cNvPr>
            <p:cNvPicPr>
              <a:picLocks noChangeAspect="1"/>
            </p:cNvPicPr>
            <p:nvPr/>
          </p:nvPicPr>
          <p:blipFill>
            <a:blip r:embed="rId4"/>
            <a:stretch>
              <a:fillRect/>
            </a:stretch>
          </p:blipFill>
          <p:spPr>
            <a:xfrm>
              <a:off x="1951512" y="2684472"/>
              <a:ext cx="1152584" cy="774740"/>
            </a:xfrm>
            <a:prstGeom prst="rect">
              <a:avLst/>
            </a:prstGeom>
          </p:spPr>
        </p:pic>
      </p:grpSp>
      <p:sp>
        <p:nvSpPr>
          <p:cNvPr id="17" name="TextBox 16">
            <a:extLst>
              <a:ext uri="{FF2B5EF4-FFF2-40B4-BE49-F238E27FC236}">
                <a16:creationId xmlns:a16="http://schemas.microsoft.com/office/drawing/2014/main" id="{A2568CF6-7621-DA7B-920F-19A0A3ABDEE0}"/>
              </a:ext>
            </a:extLst>
          </p:cNvPr>
          <p:cNvSpPr txBox="1"/>
          <p:nvPr/>
        </p:nvSpPr>
        <p:spPr>
          <a:xfrm>
            <a:off x="807522" y="2099766"/>
            <a:ext cx="22349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 SBTI Indicators</a:t>
            </a:r>
            <a:endParaRPr kumimoji="0" lang="de-DE" sz="20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25" name="TextBox 24">
            <a:extLst>
              <a:ext uri="{FF2B5EF4-FFF2-40B4-BE49-F238E27FC236}">
                <a16:creationId xmlns:a16="http://schemas.microsoft.com/office/drawing/2014/main" id="{9E000D3D-6DED-82E6-A789-CED5E7D7DE73}"/>
              </a:ext>
            </a:extLst>
          </p:cNvPr>
          <p:cNvSpPr txBox="1"/>
          <p:nvPr/>
        </p:nvSpPr>
        <p:spPr>
          <a:xfrm>
            <a:off x="4162466" y="6268583"/>
            <a:ext cx="42988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n-GB" sz="2000" b="1"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financed emissions</a:t>
            </a:r>
          </a:p>
        </p:txBody>
      </p:sp>
      <p:pic>
        <p:nvPicPr>
          <p:cNvPr id="29" name="Picture 28" descr="The image displays a survey result chart, showing the percentage of various organizations (e.g., Asset Manager, Banks, Insurances, Pension Funds) that have committed to aligning their business activities with the net zero target by 2050.&#10;&#10;AI-generated content may be incorrect.">
            <a:extLst>
              <a:ext uri="{FF2B5EF4-FFF2-40B4-BE49-F238E27FC236}">
                <a16:creationId xmlns:a16="http://schemas.microsoft.com/office/drawing/2014/main" id="{377C04E8-1ECB-C3BF-C383-57A7FF838CF0}"/>
              </a:ext>
            </a:extLst>
          </p:cNvPr>
          <p:cNvPicPr>
            <a:picLocks noChangeAspect="1"/>
          </p:cNvPicPr>
          <p:nvPr/>
        </p:nvPicPr>
        <p:blipFill>
          <a:blip r:embed="rId5"/>
          <a:stretch>
            <a:fillRect/>
          </a:stretch>
        </p:blipFill>
        <p:spPr>
          <a:xfrm>
            <a:off x="7390014" y="2595928"/>
            <a:ext cx="3963785" cy="3204296"/>
          </a:xfrm>
          <a:prstGeom prst="rect">
            <a:avLst/>
          </a:prstGeom>
        </p:spPr>
      </p:pic>
      <p:sp>
        <p:nvSpPr>
          <p:cNvPr id="32" name="TextBox 31">
            <a:extLst>
              <a:ext uri="{FF2B5EF4-FFF2-40B4-BE49-F238E27FC236}">
                <a16:creationId xmlns:a16="http://schemas.microsoft.com/office/drawing/2014/main" id="{5F292086-9EA1-393C-C473-4E74791F2513}"/>
              </a:ext>
            </a:extLst>
          </p:cNvPr>
          <p:cNvSpPr txBox="1"/>
          <p:nvPr/>
        </p:nvSpPr>
        <p:spPr>
          <a:xfrm>
            <a:off x="6167010" y="2050129"/>
            <a:ext cx="58673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 Climate goal information from the questionnaire</a:t>
            </a:r>
            <a:endParaRPr kumimoji="0" lang="de-DE" sz="20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486465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106E2-6CC0-AC8E-1D4D-1D4729506435}"/>
            </a:ext>
          </a:extLst>
        </p:cNvPr>
        <p:cNvGrpSpPr/>
        <p:nvPr/>
      </p:nvGrpSpPr>
      <p:grpSpPr>
        <a:xfrm>
          <a:off x="0" y="0"/>
          <a:ext cx="0" cy="0"/>
          <a:chOff x="0" y="0"/>
          <a:chExt cx="0" cy="0"/>
        </a:xfrm>
      </p:grpSpPr>
      <p:pic>
        <p:nvPicPr>
          <p:cNvPr id="31" name="Picture 30" descr="The 2023 global greenhouse gas emissions pie chart shows that residential and commercial buildings contribute 19.9%, road transport 12.75%, iron and steel energy use 5.8%, cement 3%, air travel 1.9%, other energy use 37%, and other sources 19.6%.&#10;&#10;AI-generated content may be incorrect.">
            <a:extLst>
              <a:ext uri="{FF2B5EF4-FFF2-40B4-BE49-F238E27FC236}">
                <a16:creationId xmlns:a16="http://schemas.microsoft.com/office/drawing/2014/main" id="{F755E1BD-3519-4589-E9A4-3F450D130A35}"/>
              </a:ext>
            </a:extLst>
          </p:cNvPr>
          <p:cNvPicPr>
            <a:picLocks noChangeAspect="1"/>
          </p:cNvPicPr>
          <p:nvPr/>
        </p:nvPicPr>
        <p:blipFill>
          <a:blip r:embed="rId3"/>
          <a:stretch>
            <a:fillRect/>
          </a:stretch>
        </p:blipFill>
        <p:spPr>
          <a:xfrm>
            <a:off x="3449782" y="2152287"/>
            <a:ext cx="6314422" cy="4569187"/>
          </a:xfrm>
          <a:prstGeom prst="rect">
            <a:avLst/>
          </a:prstGeom>
        </p:spPr>
      </p:pic>
      <p:sp>
        <p:nvSpPr>
          <p:cNvPr id="5" name="Text 3">
            <a:extLst>
              <a:ext uri="{FF2B5EF4-FFF2-40B4-BE49-F238E27FC236}">
                <a16:creationId xmlns:a16="http://schemas.microsoft.com/office/drawing/2014/main" id="{FC3B3B74-7DDF-63B5-7569-613F333EE69B}"/>
              </a:ext>
            </a:extLst>
          </p:cNvPr>
          <p:cNvSpPr/>
          <p:nvPr/>
        </p:nvSpPr>
        <p:spPr>
          <a:xfrm>
            <a:off x="698500" y="866333"/>
            <a:ext cx="11226800" cy="1438216"/>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17976"/>
              </a:lnSpc>
              <a:spcBef>
                <a:spcPts val="0"/>
              </a:spcBef>
              <a:spcAft>
                <a:spcPts val="0"/>
              </a:spcAft>
              <a:buClrTx/>
              <a:buSzTx/>
              <a:buFontTx/>
              <a:buNone/>
              <a:tabLst/>
              <a:defRPr/>
            </a:pPr>
            <a:r>
              <a:rPr kumimoji="0" lang="en-GB" sz="3200" b="1" i="0" u="none" strike="noStrike" kern="0" cap="none" spc="-14"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On what basis were the climate-relevant sectors selected?</a:t>
            </a:r>
            <a:endPar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Slide Number Placeholder 14">
            <a:extLst>
              <a:ext uri="{FF2B5EF4-FFF2-40B4-BE49-F238E27FC236}">
                <a16:creationId xmlns:a16="http://schemas.microsoft.com/office/drawing/2014/main" id="{9D1E1927-D8D8-DF84-F348-7E19A6AC4380}"/>
              </a:ext>
            </a:extLst>
          </p:cNvPr>
          <p:cNvSpPr>
            <a:spLocks noGrp="1"/>
          </p:cNvSpPr>
          <p:nvPr>
            <p:ph type="sldNum" sz="quarter" idx="12"/>
          </p:nvPr>
        </p:nvSpPr>
        <p:spPr>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Helvetica"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3" name="Text 0">
            <a:extLst>
              <a:ext uri="{FF2B5EF4-FFF2-40B4-BE49-F238E27FC236}">
                <a16:creationId xmlns:a16="http://schemas.microsoft.com/office/drawing/2014/main" id="{2D255B8E-DE8A-045C-083D-4BCB1D2AEA2C}"/>
              </a:ext>
            </a:extLst>
          </p:cNvPr>
          <p:cNvSpPr/>
          <p:nvPr/>
        </p:nvSpPr>
        <p:spPr>
          <a:xfrm>
            <a:off x="1042885"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 name="TextBox 1">
            <a:extLst>
              <a:ext uri="{FF2B5EF4-FFF2-40B4-BE49-F238E27FC236}">
                <a16:creationId xmlns:a16="http://schemas.microsoft.com/office/drawing/2014/main" id="{410047D1-794C-8A14-1C1B-CFE2CB18FAFA}"/>
              </a:ext>
            </a:extLst>
          </p:cNvPr>
          <p:cNvSpPr txBox="1"/>
          <p:nvPr/>
        </p:nvSpPr>
        <p:spPr>
          <a:xfrm>
            <a:off x="9194649" y="2576352"/>
            <a:ext cx="23968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Real Estate &amp; Mortgages module</a:t>
            </a: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9" name="TextBox 8">
            <a:extLst>
              <a:ext uri="{FF2B5EF4-FFF2-40B4-BE49-F238E27FC236}">
                <a16:creationId xmlns:a16="http://schemas.microsoft.com/office/drawing/2014/main" id="{DA0188EE-097B-8971-E447-15A212D5A8F3}"/>
              </a:ext>
            </a:extLst>
          </p:cNvPr>
          <p:cNvSpPr txBox="1"/>
          <p:nvPr/>
        </p:nvSpPr>
        <p:spPr>
          <a:xfrm>
            <a:off x="617053" y="2576352"/>
            <a:ext cx="33011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No sector-specific analysis</a:t>
            </a: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cxnSp>
        <p:nvCxnSpPr>
          <p:cNvPr id="11" name="Straight Connector 10">
            <a:extLst>
              <a:ext uri="{FF2B5EF4-FFF2-40B4-BE49-F238E27FC236}">
                <a16:creationId xmlns:a16="http://schemas.microsoft.com/office/drawing/2014/main" id="{6FD32D4D-B473-0CCD-8CC8-BDE850A35157}"/>
              </a:ext>
            </a:extLst>
          </p:cNvPr>
          <p:cNvCxnSpPr>
            <a:cxnSpLocks/>
          </p:cNvCxnSpPr>
          <p:nvPr/>
        </p:nvCxnSpPr>
        <p:spPr>
          <a:xfrm>
            <a:off x="4991815" y="3683108"/>
            <a:ext cx="1615178" cy="562321"/>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32FCF5D-A01C-2CE5-5655-C97C1728A680}"/>
              </a:ext>
            </a:extLst>
          </p:cNvPr>
          <p:cNvCxnSpPr>
            <a:cxnSpLocks/>
          </p:cNvCxnSpPr>
          <p:nvPr/>
        </p:nvCxnSpPr>
        <p:spPr>
          <a:xfrm flipH="1">
            <a:off x="6560292" y="3728852"/>
            <a:ext cx="1588734" cy="534722"/>
          </a:xfrm>
          <a:prstGeom prst="line">
            <a:avLst/>
          </a:prstGeom>
          <a:ln w="76200"/>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CC25A1C3-B356-A2C4-9E65-2DD1FF8CB8F7}"/>
              </a:ext>
            </a:extLst>
          </p:cNvPr>
          <p:cNvSpPr txBox="1"/>
          <p:nvPr/>
        </p:nvSpPr>
        <p:spPr>
          <a:xfrm>
            <a:off x="1085437" y="4063118"/>
            <a:ext cx="31105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PACTA uses a sector-specific approach (green)</a:t>
            </a:r>
            <a:endParaRPr kumimoji="0" lang="de-DE"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cxnSp>
        <p:nvCxnSpPr>
          <p:cNvPr id="22" name="Straight Arrow Connector 21">
            <a:extLst>
              <a:ext uri="{FF2B5EF4-FFF2-40B4-BE49-F238E27FC236}">
                <a16:creationId xmlns:a16="http://schemas.microsoft.com/office/drawing/2014/main" id="{BDEF22FF-EDD6-0450-4EB3-25B6C757B825}"/>
              </a:ext>
            </a:extLst>
          </p:cNvPr>
          <p:cNvCxnSpPr>
            <a:cxnSpLocks/>
          </p:cNvCxnSpPr>
          <p:nvPr/>
        </p:nvCxnSpPr>
        <p:spPr>
          <a:xfrm>
            <a:off x="3753196" y="2930295"/>
            <a:ext cx="1703516" cy="9791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245EBA-6A22-CF58-10E2-5259461152E7}"/>
              </a:ext>
            </a:extLst>
          </p:cNvPr>
          <p:cNvCxnSpPr>
            <a:cxnSpLocks/>
          </p:cNvCxnSpPr>
          <p:nvPr/>
        </p:nvCxnSpPr>
        <p:spPr>
          <a:xfrm>
            <a:off x="3895106" y="4484173"/>
            <a:ext cx="90252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14BCE5D-131C-DECF-5C69-758474B1170D}"/>
              </a:ext>
            </a:extLst>
          </p:cNvPr>
          <p:cNvSpPr/>
          <p:nvPr/>
        </p:nvSpPr>
        <p:spPr>
          <a:xfrm>
            <a:off x="3948545" y="2014031"/>
            <a:ext cx="5278582" cy="562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Global GHG-emissions by sector, 2023</a:t>
            </a: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cxnSp>
        <p:nvCxnSpPr>
          <p:cNvPr id="7" name="Straight Arrow Connector 6">
            <a:extLst>
              <a:ext uri="{FF2B5EF4-FFF2-40B4-BE49-F238E27FC236}">
                <a16:creationId xmlns:a16="http://schemas.microsoft.com/office/drawing/2014/main" id="{356F3FE0-43DA-208A-762F-1974329F712D}"/>
              </a:ext>
            </a:extLst>
          </p:cNvPr>
          <p:cNvCxnSpPr>
            <a:cxnSpLocks/>
          </p:cNvCxnSpPr>
          <p:nvPr/>
        </p:nvCxnSpPr>
        <p:spPr>
          <a:xfrm flipH="1">
            <a:off x="7821057" y="2930295"/>
            <a:ext cx="1343213" cy="9791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448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C8C56-CED4-1A07-0FFB-BC188B21AA60}"/>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BA80F34A-323A-BBB1-6A10-FEB63377A543}"/>
              </a:ext>
            </a:extLst>
          </p:cNvPr>
          <p:cNvSpPr/>
          <p:nvPr/>
        </p:nvSpPr>
        <p:spPr>
          <a:xfrm>
            <a:off x="698500" y="866333"/>
            <a:ext cx="11226800" cy="1438216"/>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17976"/>
              </a:lnSpc>
              <a:spcBef>
                <a:spcPts val="0"/>
              </a:spcBef>
              <a:spcAft>
                <a:spcPts val="0"/>
              </a:spcAft>
              <a:buClrTx/>
              <a:buSzTx/>
              <a:buFontTx/>
              <a:buNone/>
              <a:tabLst/>
              <a:defRPr/>
            </a:pPr>
            <a:r>
              <a:rPr kumimoji="0" lang="en-GB" sz="3200" b="1" i="0" u="none" strike="noStrike" kern="0" cap="none" spc="-14"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To what extent are Swiss financial institutions invested in fossil fuels and renewable energy?</a:t>
            </a:r>
            <a:endPar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Slide Number Placeholder 14">
            <a:extLst>
              <a:ext uri="{FF2B5EF4-FFF2-40B4-BE49-F238E27FC236}">
                <a16:creationId xmlns:a16="http://schemas.microsoft.com/office/drawing/2014/main" id="{13B675F7-B353-A907-7BD4-5D286BCDA5C3}"/>
              </a:ext>
            </a:extLst>
          </p:cNvPr>
          <p:cNvSpPr>
            <a:spLocks noGrp="1"/>
          </p:cNvSpPr>
          <p:nvPr>
            <p:ph type="sldNum" sz="quarter" idx="12"/>
          </p:nvPr>
        </p:nvSpPr>
        <p:spPr>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Helvetica"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3" name="Text 0">
            <a:extLst>
              <a:ext uri="{FF2B5EF4-FFF2-40B4-BE49-F238E27FC236}">
                <a16:creationId xmlns:a16="http://schemas.microsoft.com/office/drawing/2014/main" id="{3F7B60D4-F093-22B4-716B-3D39E3228B9B}"/>
              </a:ext>
            </a:extLst>
          </p:cNvPr>
          <p:cNvSpPr/>
          <p:nvPr/>
        </p:nvSpPr>
        <p:spPr>
          <a:xfrm>
            <a:off x="1042885"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pic>
        <p:nvPicPr>
          <p:cNvPr id="4" name="Picture 3" descr="The diagram illustrates the allocation of a financial portfolio between fossil and renewable energy investments, showing the current and targeted distribution over the years 2024 to 2050.&#10;&#10;AI-generated content may be incorrect.">
            <a:extLst>
              <a:ext uri="{FF2B5EF4-FFF2-40B4-BE49-F238E27FC236}">
                <a16:creationId xmlns:a16="http://schemas.microsoft.com/office/drawing/2014/main" id="{2B574A51-FF65-EE4F-E585-48D1DA4FF382}"/>
              </a:ext>
            </a:extLst>
          </p:cNvPr>
          <p:cNvPicPr>
            <a:picLocks noChangeAspect="1"/>
          </p:cNvPicPr>
          <p:nvPr/>
        </p:nvPicPr>
        <p:blipFill>
          <a:blip r:embed="rId3"/>
          <a:stretch>
            <a:fillRect/>
          </a:stretch>
        </p:blipFill>
        <p:spPr>
          <a:xfrm>
            <a:off x="2725397" y="2190810"/>
            <a:ext cx="7543693" cy="4348101"/>
          </a:xfrm>
          <a:prstGeom prst="rect">
            <a:avLst/>
          </a:prstGeom>
        </p:spPr>
      </p:pic>
    </p:spTree>
    <p:extLst>
      <p:ext uri="{BB962C8B-B14F-4D97-AF65-F5344CB8AC3E}">
        <p14:creationId xmlns:p14="http://schemas.microsoft.com/office/powerpoint/2010/main" val="226905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p:cNvSpPr/>
          <p:nvPr/>
        </p:nvSpPr>
        <p:spPr>
          <a:xfrm>
            <a:off x="698500" y="766908"/>
            <a:ext cx="10978852" cy="1860757"/>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4010"/>
              </a:lnSpc>
              <a:spcBef>
                <a:spcPts val="0"/>
              </a:spcBef>
              <a:spcAft>
                <a:spcPts val="0"/>
              </a:spcAft>
              <a:buClrTx/>
              <a:buSzTx/>
              <a:buFontTx/>
              <a:buNone/>
              <a:tabLst/>
              <a:defRPr/>
            </a:pP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Deep dive: </a:t>
            </a:r>
            <a:r>
              <a:rPr kumimoji="0" lang="en-GB" sz="27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Six</a:t>
            </a: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 </a:t>
            </a:r>
            <a:r>
              <a:rPr kumimoji="0" lang="de-CH" sz="2700" b="1" i="0" u="none" strike="noStrike" kern="0" cap="none" spc="-57" normalizeH="0" baseline="0" noProof="0" dirty="0" err="1">
                <a:ln>
                  <a:noFill/>
                </a:ln>
                <a:solidFill>
                  <a:srgbClr val="111111"/>
                </a:solidFill>
                <a:effectLst/>
                <a:uLnTx/>
                <a:uFillTx/>
                <a:latin typeface="Helvetica" panose="020B0604020202020204" pitchFamily="34" charset="0"/>
                <a:ea typeface="+mn-ea"/>
                <a:cs typeface="Helvetica" panose="020B0604020202020204" pitchFamily="34" charset="0"/>
              </a:rPr>
              <a:t>particularly</a:t>
            </a:r>
            <a:r>
              <a:rPr kumimoji="0" lang="de-CH" sz="2700" b="1" i="0" u="none" strike="noStrike" kern="0" cap="none" spc="-57" normalizeH="0" baseline="0" noProof="0" dirty="0">
                <a:ln>
                  <a:noFill/>
                </a:ln>
                <a:solidFill>
                  <a:srgbClr val="111111"/>
                </a:solidFill>
                <a:effectLst/>
                <a:uLnTx/>
                <a:uFillTx/>
                <a:latin typeface="Helvetica" panose="020B0604020202020204" pitchFamily="34" charset="0"/>
                <a:ea typeface="+mn-ea"/>
                <a:cs typeface="Helvetica" panose="020B0604020202020204" pitchFamily="34" charset="0"/>
              </a:rPr>
              <a:t> </a:t>
            </a:r>
            <a:r>
              <a:rPr kumimoji="0" lang="de-CH" sz="2700" b="1" i="0" u="none" strike="noStrike" kern="0" cap="none" spc="-57" normalizeH="0" baseline="0" noProof="0" dirty="0" err="1">
                <a:ln>
                  <a:noFill/>
                </a:ln>
                <a:solidFill>
                  <a:srgbClr val="111111"/>
                </a:solidFill>
                <a:effectLst/>
                <a:uLnTx/>
                <a:uFillTx/>
                <a:latin typeface="Helvetica" panose="020B0604020202020204" pitchFamily="34" charset="0"/>
                <a:ea typeface="+mn-ea"/>
                <a:cs typeface="Helvetica" panose="020B0604020202020204" pitchFamily="34" charset="0"/>
              </a:rPr>
              <a:t>climate</a:t>
            </a:r>
            <a:r>
              <a:rPr kumimoji="0" lang="de-CH" sz="2700" b="1" i="0" u="none" strike="noStrike" kern="0" cap="none" spc="-57" normalizeH="0" baseline="0" noProof="0" dirty="0">
                <a:ln>
                  <a:noFill/>
                </a:ln>
                <a:solidFill>
                  <a:srgbClr val="111111"/>
                </a:solidFill>
                <a:effectLst/>
                <a:uLnTx/>
                <a:uFillTx/>
                <a:latin typeface="Helvetica" panose="020B0604020202020204" pitchFamily="34" charset="0"/>
                <a:ea typeface="+mn-ea"/>
                <a:cs typeface="Helvetica" panose="020B0604020202020204" pitchFamily="34" charset="0"/>
              </a:rPr>
              <a:t>-relevant </a:t>
            </a: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economic sectors </a:t>
            </a:r>
            <a:r>
              <a:rPr kumimoji="0" lang="en-GB" sz="27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contribute to global warming in different ways—and are </a:t>
            </a:r>
            <a:r>
              <a:rPr kumimoji="0" lang="en-GB" sz="2700" b="0" i="0" u="none" strike="noStrike" kern="0" cap="none" spc="-57" normalizeH="0" baseline="0" noProof="0" dirty="0" err="1">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analyzed</a:t>
            </a:r>
            <a:r>
              <a:rPr kumimoji="0" lang="en-GB" sz="27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 in greater depth </a:t>
            </a: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using technology-specific indicators -&gt; PACTA sectors</a:t>
            </a:r>
            <a:endParaRPr kumimoji="0" lang="en-US" sz="27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hape 4"/>
          <p:cNvSpPr/>
          <p:nvPr/>
        </p:nvSpPr>
        <p:spPr>
          <a:xfrm>
            <a:off x="723900" y="3077921"/>
            <a:ext cx="1676400" cy="2066003"/>
          </a:xfrm>
          <a:prstGeom prst="rect">
            <a:avLst/>
          </a:prstGeom>
          <a:solidFill>
            <a:srgbClr val="1A1A1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7" name="Text 5"/>
          <p:cNvSpPr/>
          <p:nvPr/>
        </p:nvSpPr>
        <p:spPr>
          <a:xfrm>
            <a:off x="850900" y="3168160"/>
            <a:ext cx="1473200"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44" normalizeH="0" baseline="0" noProof="0" dirty="0">
                <a:ln>
                  <a:noFill/>
                </a:ln>
                <a:solidFill>
                  <a:srgbClr val="FEDBD7"/>
                </a:solidFill>
                <a:effectLst/>
                <a:uLnTx/>
                <a:uFillTx/>
                <a:latin typeface="Helvetica" panose="020B0604020202020204" pitchFamily="34" charset="0"/>
                <a:ea typeface="Helvetica" pitchFamily="34" charset="-122"/>
                <a:cs typeface="Helvetica" panose="020B0604020202020204" pitchFamily="34" charset="0"/>
              </a:rPr>
              <a:t>01</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8" name="Text 6"/>
          <p:cNvSpPr/>
          <p:nvPr/>
        </p:nvSpPr>
        <p:spPr>
          <a:xfrm>
            <a:off x="939800" y="3641914"/>
            <a:ext cx="1403648" cy="483023"/>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5980"/>
              </a:lnSpc>
              <a:spcBef>
                <a:spcPts val="0"/>
              </a:spcBef>
              <a:spcAft>
                <a:spcPts val="0"/>
              </a:spcAft>
              <a:buClrTx/>
              <a:buSzTx/>
              <a:buFontTx/>
              <a:buNone/>
              <a:tabLst/>
              <a:defRPr/>
            </a:pPr>
            <a:r>
              <a:rPr kumimoji="0" lang="en-US" sz="2000" b="1" i="0" u="none" strike="noStrike" kern="0" cap="none" spc="-17" normalizeH="0" baseline="0" noProof="0" dirty="0">
                <a:ln>
                  <a:noFill/>
                </a:ln>
                <a:solidFill>
                  <a:srgbClr val="F5F3EE"/>
                </a:solidFill>
                <a:effectLst/>
                <a:uLnTx/>
                <a:uFillTx/>
                <a:latin typeface="Helvetica" panose="020B0604020202020204" pitchFamily="34" charset="0"/>
                <a:ea typeface="Helvetica" pitchFamily="34" charset="-122"/>
                <a:cs typeface="Helvetica" panose="020B0604020202020204" pitchFamily="34" charset="0"/>
              </a:rPr>
              <a:t>Coal mining</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9" name="Shape 7"/>
          <p:cNvSpPr/>
          <p:nvPr/>
        </p:nvSpPr>
        <p:spPr>
          <a:xfrm>
            <a:off x="850900" y="4319607"/>
            <a:ext cx="1422400" cy="6350"/>
          </a:xfrm>
          <a:prstGeom prst="rect">
            <a:avLst/>
          </a:prstGeom>
          <a:solidFill>
            <a:srgbClr val="33333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0" name="Text 8"/>
          <p:cNvSpPr/>
          <p:nvPr/>
        </p:nvSpPr>
        <p:spPr>
          <a:xfrm>
            <a:off x="850900" y="4452326"/>
            <a:ext cx="1473200" cy="38862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96" normalizeH="0" baseline="0" noProof="0" dirty="0">
                <a:ln>
                  <a:noFill/>
                </a:ln>
                <a:solidFill>
                  <a:srgbClr val="9C9C9C"/>
                </a:solidFill>
                <a:effectLst/>
                <a:uLnTx/>
                <a:uFillTx/>
                <a:latin typeface="Helvetica" panose="020B0604020202020204" pitchFamily="34" charset="0"/>
                <a:ea typeface="Helvetica" pitchFamily="34" charset="-122"/>
                <a:cs typeface="Helvetica" panose="020B0604020202020204" pitchFamily="34" charset="0"/>
              </a:rPr>
              <a:t>FOSSIL ·</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1" name="Shape 9"/>
          <p:cNvSpPr/>
          <p:nvPr/>
        </p:nvSpPr>
        <p:spPr>
          <a:xfrm>
            <a:off x="2451100" y="3077921"/>
            <a:ext cx="1778000" cy="2066003"/>
          </a:xfrm>
          <a:prstGeom prst="rect">
            <a:avLst/>
          </a:prstGeom>
          <a:solidFill>
            <a:srgbClr val="1A1A1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2" name="Text 10"/>
          <p:cNvSpPr/>
          <p:nvPr/>
        </p:nvSpPr>
        <p:spPr>
          <a:xfrm>
            <a:off x="2628900" y="3164560"/>
            <a:ext cx="1473200"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44" normalizeH="0" baseline="0" noProof="0" dirty="0">
                <a:ln>
                  <a:noFill/>
                </a:ln>
                <a:solidFill>
                  <a:srgbClr val="FEDBD7"/>
                </a:solidFill>
                <a:effectLst/>
                <a:uLnTx/>
                <a:uFillTx/>
                <a:latin typeface="Helvetica" panose="020B0604020202020204" pitchFamily="34" charset="0"/>
                <a:ea typeface="Helvetica" pitchFamily="34" charset="-122"/>
                <a:cs typeface="Helvetica" panose="020B0604020202020204" pitchFamily="34" charset="0"/>
              </a:rPr>
              <a:t>02</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3" name="Text 11"/>
          <p:cNvSpPr/>
          <p:nvPr/>
        </p:nvSpPr>
        <p:spPr>
          <a:xfrm>
            <a:off x="2628900" y="3647358"/>
            <a:ext cx="1473200" cy="254212"/>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5980"/>
              </a:lnSpc>
              <a:spcBef>
                <a:spcPts val="0"/>
              </a:spcBef>
              <a:spcAft>
                <a:spcPts val="0"/>
              </a:spcAft>
              <a:buClrTx/>
              <a:buSzTx/>
              <a:buFontTx/>
              <a:buNone/>
              <a:tabLst/>
              <a:defRPr/>
            </a:pPr>
            <a:r>
              <a:rPr kumimoji="0" lang="en-US" sz="2000" b="1" i="0" u="none" strike="noStrike" kern="0" cap="none" spc="-17" normalizeH="0" baseline="0" noProof="0" dirty="0">
                <a:ln>
                  <a:noFill/>
                </a:ln>
                <a:solidFill>
                  <a:srgbClr val="F5F3EE"/>
                </a:solidFill>
                <a:effectLst/>
                <a:uLnTx/>
                <a:uFillTx/>
                <a:latin typeface="Helvetica" panose="020B0604020202020204" pitchFamily="34" charset="0"/>
                <a:ea typeface="Helvetica" pitchFamily="34" charset="-122"/>
                <a:cs typeface="Helvetica" panose="020B0604020202020204" pitchFamily="34" charset="0"/>
              </a:rPr>
              <a:t>Oil &amp; Gas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4" name="Shape 12"/>
          <p:cNvSpPr/>
          <p:nvPr/>
        </p:nvSpPr>
        <p:spPr>
          <a:xfrm>
            <a:off x="2705100" y="4328529"/>
            <a:ext cx="1422400" cy="6350"/>
          </a:xfrm>
          <a:prstGeom prst="rect">
            <a:avLst/>
          </a:prstGeom>
          <a:solidFill>
            <a:srgbClr val="33333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Text 13"/>
          <p:cNvSpPr/>
          <p:nvPr/>
        </p:nvSpPr>
        <p:spPr>
          <a:xfrm>
            <a:off x="2679700" y="4452326"/>
            <a:ext cx="1473200" cy="38862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96" normalizeH="0" baseline="0" noProof="0" dirty="0">
                <a:ln>
                  <a:noFill/>
                </a:ln>
                <a:solidFill>
                  <a:srgbClr val="9C9C9C"/>
                </a:solidFill>
                <a:effectLst/>
                <a:uLnTx/>
                <a:uFillTx/>
                <a:latin typeface="Helvetica" panose="020B0604020202020204" pitchFamily="34" charset="0"/>
                <a:ea typeface="Helvetica" pitchFamily="34" charset="-122"/>
                <a:cs typeface="Helvetica" panose="020B0604020202020204" pitchFamily="34" charset="0"/>
              </a:rPr>
              <a:t>FOSSIL </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6" name="Shape 14"/>
          <p:cNvSpPr/>
          <p:nvPr/>
        </p:nvSpPr>
        <p:spPr>
          <a:xfrm>
            <a:off x="4272823" y="3100152"/>
            <a:ext cx="1778000" cy="2066003"/>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7" name="Text 15"/>
          <p:cNvSpPr/>
          <p:nvPr/>
        </p:nvSpPr>
        <p:spPr>
          <a:xfrm>
            <a:off x="4425223" y="3145506"/>
            <a:ext cx="1473200"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44"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03</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8" name="Text 16"/>
          <p:cNvSpPr/>
          <p:nvPr/>
        </p:nvSpPr>
        <p:spPr>
          <a:xfrm>
            <a:off x="4483100" y="3641915"/>
            <a:ext cx="1473200" cy="483023"/>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5980"/>
              </a:lnSpc>
              <a:spcBef>
                <a:spcPts val="0"/>
              </a:spcBef>
              <a:spcAft>
                <a:spcPts val="0"/>
              </a:spcAft>
              <a:buClrTx/>
              <a:buSzTx/>
              <a:buFontTx/>
              <a:buNone/>
              <a:tabLst/>
              <a:defRPr/>
            </a:pPr>
            <a:r>
              <a:rPr kumimoji="0" lang="en-US" sz="2000" b="1" i="0" u="none" strike="noStrike" kern="0" cap="none" spc="-1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Power generation</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9" name="Shape 17"/>
          <p:cNvSpPr/>
          <p:nvPr/>
        </p:nvSpPr>
        <p:spPr>
          <a:xfrm>
            <a:off x="4483100" y="5137574"/>
            <a:ext cx="14224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0" name="Text 18"/>
          <p:cNvSpPr/>
          <p:nvPr/>
        </p:nvSpPr>
        <p:spPr>
          <a:xfrm>
            <a:off x="4345110" y="4398146"/>
            <a:ext cx="1832750" cy="27160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96"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TRANSITION</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1" name="Shape 19"/>
          <p:cNvSpPr/>
          <p:nvPr/>
        </p:nvSpPr>
        <p:spPr>
          <a:xfrm>
            <a:off x="6109657" y="3093077"/>
            <a:ext cx="1778000" cy="2073078"/>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2" name="Text 20"/>
          <p:cNvSpPr/>
          <p:nvPr/>
        </p:nvSpPr>
        <p:spPr>
          <a:xfrm>
            <a:off x="6213323" y="3158664"/>
            <a:ext cx="1435100" cy="26084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44"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04</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3" name="Text 21"/>
          <p:cNvSpPr/>
          <p:nvPr/>
        </p:nvSpPr>
        <p:spPr>
          <a:xfrm>
            <a:off x="6213323" y="3590445"/>
            <a:ext cx="1771917" cy="588863"/>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5980"/>
              </a:lnSpc>
              <a:spcBef>
                <a:spcPts val="0"/>
              </a:spcBef>
              <a:spcAft>
                <a:spcPts val="0"/>
              </a:spcAft>
              <a:buClrTx/>
              <a:buSzTx/>
              <a:buFontTx/>
              <a:buNone/>
              <a:tabLst/>
              <a:defRPr/>
            </a:pPr>
            <a:r>
              <a:rPr kumimoji="0" lang="en-US" sz="2000" b="1" i="0" u="none" strike="noStrike" kern="0" cap="none" spc="-1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Car manufacturing</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4" name="Shape 22"/>
          <p:cNvSpPr/>
          <p:nvPr/>
        </p:nvSpPr>
        <p:spPr>
          <a:xfrm>
            <a:off x="6286500" y="5137574"/>
            <a:ext cx="14224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5" name="Text 23"/>
          <p:cNvSpPr/>
          <p:nvPr/>
        </p:nvSpPr>
        <p:spPr>
          <a:xfrm>
            <a:off x="6254980" y="4390274"/>
            <a:ext cx="1701800" cy="228188"/>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96"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TRANSITION</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6" name="Shape 24"/>
          <p:cNvSpPr/>
          <p:nvPr/>
        </p:nvSpPr>
        <p:spPr>
          <a:xfrm>
            <a:off x="8013700" y="3077922"/>
            <a:ext cx="1778000" cy="2088234"/>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7" name="Text 25"/>
          <p:cNvSpPr/>
          <p:nvPr/>
        </p:nvSpPr>
        <p:spPr>
          <a:xfrm>
            <a:off x="8089900" y="3147617"/>
            <a:ext cx="1422400" cy="35440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44"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05</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8" name="Text 26"/>
          <p:cNvSpPr/>
          <p:nvPr/>
        </p:nvSpPr>
        <p:spPr>
          <a:xfrm>
            <a:off x="8088943" y="3641915"/>
            <a:ext cx="1473200" cy="254212"/>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5980"/>
              </a:lnSpc>
              <a:spcBef>
                <a:spcPts val="0"/>
              </a:spcBef>
              <a:spcAft>
                <a:spcPts val="0"/>
              </a:spcAft>
              <a:buClrTx/>
              <a:buSzTx/>
              <a:buFontTx/>
              <a:buNone/>
              <a:tabLst/>
              <a:defRPr/>
            </a:pPr>
            <a:r>
              <a:rPr kumimoji="0" lang="en-US" sz="2000" b="1" i="0" u="none" strike="noStrike" kern="0" cap="none" spc="-1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Cement	</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9" name="Shape 27"/>
          <p:cNvSpPr/>
          <p:nvPr/>
        </p:nvSpPr>
        <p:spPr>
          <a:xfrm>
            <a:off x="8089900" y="5137574"/>
            <a:ext cx="14224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0" name="Text 28"/>
          <p:cNvSpPr/>
          <p:nvPr/>
        </p:nvSpPr>
        <p:spPr>
          <a:xfrm>
            <a:off x="8058417" y="4376814"/>
            <a:ext cx="1701800"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96"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TRANSITION</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1" name="Shape 29"/>
          <p:cNvSpPr/>
          <p:nvPr/>
        </p:nvSpPr>
        <p:spPr>
          <a:xfrm>
            <a:off x="9899352" y="3088323"/>
            <a:ext cx="1778000" cy="2055601"/>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2" name="Text 30"/>
          <p:cNvSpPr/>
          <p:nvPr/>
        </p:nvSpPr>
        <p:spPr>
          <a:xfrm>
            <a:off x="9994912" y="3130971"/>
            <a:ext cx="1473200"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44"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06</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3" name="Text 31"/>
          <p:cNvSpPr/>
          <p:nvPr/>
        </p:nvSpPr>
        <p:spPr>
          <a:xfrm>
            <a:off x="9994900" y="3608274"/>
            <a:ext cx="1473200" cy="254212"/>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5980"/>
              </a:lnSpc>
              <a:spcBef>
                <a:spcPts val="0"/>
              </a:spcBef>
              <a:spcAft>
                <a:spcPts val="0"/>
              </a:spcAft>
              <a:buClrTx/>
              <a:buSzTx/>
              <a:buFontTx/>
              <a:buNone/>
              <a:tabLst/>
              <a:defRPr/>
            </a:pPr>
            <a:r>
              <a:rPr kumimoji="0" lang="en-US" sz="2000" b="1" i="0" u="none" strike="noStrike" kern="0" cap="none" spc="-1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Steel</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4" name="Shape 32"/>
          <p:cNvSpPr/>
          <p:nvPr/>
        </p:nvSpPr>
        <p:spPr>
          <a:xfrm>
            <a:off x="9893300" y="5137574"/>
            <a:ext cx="14224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5" name="Text 33"/>
          <p:cNvSpPr/>
          <p:nvPr/>
        </p:nvSpPr>
        <p:spPr>
          <a:xfrm>
            <a:off x="9955887" y="4382437"/>
            <a:ext cx="1701800" cy="1943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96"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TRANSITION</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7" name="Slide Number Placeholder 36">
            <a:extLst>
              <a:ext uri="{FF2B5EF4-FFF2-40B4-BE49-F238E27FC236}">
                <a16:creationId xmlns:a16="http://schemas.microsoft.com/office/drawing/2014/main" id="{96CB5D51-6AA6-8F92-FB23-094E55978E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3" name="Text 34">
            <a:extLst>
              <a:ext uri="{FF2B5EF4-FFF2-40B4-BE49-F238E27FC236}">
                <a16:creationId xmlns:a16="http://schemas.microsoft.com/office/drawing/2014/main" id="{4F19B1B9-DCBF-0A5B-95CE-D4F91CF4C350}"/>
              </a:ext>
            </a:extLst>
          </p:cNvPr>
          <p:cNvSpPr/>
          <p:nvPr/>
        </p:nvSpPr>
        <p:spPr>
          <a:xfrm>
            <a:off x="743685" y="5221185"/>
            <a:ext cx="10464800" cy="1313137"/>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4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In a net-zero economy, fossil fuels must be replaced by renewable energy sources. In industry and transport, the focus is on driving the transition forward — for example, through credible climate dialogue and the exercise of voting rights.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p:cNvSpPr/>
          <p:nvPr/>
        </p:nvSpPr>
        <p:spPr>
          <a:xfrm>
            <a:off x="698500" y="740877"/>
            <a:ext cx="11169846" cy="870797"/>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4010"/>
              </a:lnSpc>
              <a:spcBef>
                <a:spcPts val="0"/>
              </a:spcBef>
              <a:spcAft>
                <a:spcPts val="0"/>
              </a:spcAft>
              <a:buClrTx/>
              <a:buSzTx/>
              <a:buFontTx/>
              <a:buNone/>
              <a:tabLst/>
              <a:defRPr/>
            </a:pP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Deep dive in </a:t>
            </a:r>
            <a:r>
              <a:rPr kumimoji="0" lang="de-CH" sz="2700" b="1" i="0" u="none" strike="noStrike" kern="0" cap="none" spc="-57" normalizeH="0" baseline="0" noProof="0" dirty="0" err="1">
                <a:ln>
                  <a:noFill/>
                </a:ln>
                <a:solidFill>
                  <a:srgbClr val="111111"/>
                </a:solidFill>
                <a:effectLst/>
                <a:uLnTx/>
                <a:uFillTx/>
                <a:latin typeface="Helvetica" panose="020B0604020202020204" pitchFamily="34" charset="0"/>
                <a:ea typeface="+mn-ea"/>
                <a:cs typeface="Helvetica" panose="020B0604020202020204" pitchFamily="34" charset="0"/>
              </a:rPr>
              <a:t>particularly</a:t>
            </a:r>
            <a:r>
              <a:rPr kumimoji="0" lang="de-CH" sz="2700" b="1" i="0" u="none" strike="noStrike" kern="0" cap="none" spc="-57" normalizeH="0" baseline="0" noProof="0" dirty="0">
                <a:ln>
                  <a:noFill/>
                </a:ln>
                <a:solidFill>
                  <a:srgbClr val="111111"/>
                </a:solidFill>
                <a:effectLst/>
                <a:uLnTx/>
                <a:uFillTx/>
                <a:latin typeface="Helvetica" panose="020B0604020202020204" pitchFamily="34" charset="0"/>
                <a:ea typeface="+mn-ea"/>
                <a:cs typeface="Helvetica" panose="020B0604020202020204" pitchFamily="34" charset="0"/>
              </a:rPr>
              <a:t> </a:t>
            </a:r>
            <a:r>
              <a:rPr kumimoji="0" lang="de-CH" sz="2700" b="1" i="0" u="none" strike="noStrike" kern="0" cap="none" spc="-57" normalizeH="0" baseline="0" noProof="0" dirty="0" err="1">
                <a:ln>
                  <a:noFill/>
                </a:ln>
                <a:solidFill>
                  <a:srgbClr val="111111"/>
                </a:solidFill>
                <a:effectLst/>
                <a:uLnTx/>
                <a:uFillTx/>
                <a:latin typeface="Helvetica" panose="020B0604020202020204" pitchFamily="34" charset="0"/>
                <a:ea typeface="+mn-ea"/>
                <a:cs typeface="Helvetica" panose="020B0604020202020204" pitchFamily="34" charset="0"/>
              </a:rPr>
              <a:t>climate</a:t>
            </a:r>
            <a:r>
              <a:rPr kumimoji="0" lang="de-CH" sz="2700" b="1" i="0" u="none" strike="noStrike" kern="0" cap="none" spc="-57" normalizeH="0" baseline="0" noProof="0" dirty="0">
                <a:ln>
                  <a:noFill/>
                </a:ln>
                <a:solidFill>
                  <a:srgbClr val="111111"/>
                </a:solidFill>
                <a:effectLst/>
                <a:uLnTx/>
                <a:uFillTx/>
                <a:latin typeface="Helvetica" panose="020B0604020202020204" pitchFamily="34" charset="0"/>
                <a:ea typeface="+mn-ea"/>
                <a:cs typeface="Helvetica" panose="020B0604020202020204" pitchFamily="34" charset="0"/>
              </a:rPr>
              <a:t>-relevant </a:t>
            </a: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sectors (PACTA)</a:t>
            </a:r>
          </a:p>
          <a:p>
            <a:pPr marL="0" marR="0" lvl="0" indent="0" algn="l" defTabSz="914400" rtl="0" eaLnBrk="1" fontAlgn="auto" latinLnBrk="0" hangingPunct="1">
              <a:lnSpc>
                <a:spcPct val="104010"/>
              </a:lnSpc>
              <a:spcBef>
                <a:spcPts val="0"/>
              </a:spcBef>
              <a:spcAft>
                <a:spcPts val="0"/>
              </a:spcAft>
              <a:buClrTx/>
              <a:buSzTx/>
              <a:buFontTx/>
              <a:buNone/>
              <a:tabLst/>
              <a:defRPr/>
            </a:pPr>
            <a:r>
              <a:rPr kumimoji="0" lang="en-GB" sz="27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Real economy 	    Scenario paths 		Companies 		Countries</a:t>
            </a:r>
            <a:endParaRPr kumimoji="0" lang="en-US" sz="27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8F84D3F5-E44E-1CB7-2D31-C689C77646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pic>
        <p:nvPicPr>
          <p:cNvPr id="3" name="Picture 2">
            <a:extLst>
              <a:ext uri="{FF2B5EF4-FFF2-40B4-BE49-F238E27FC236}">
                <a16:creationId xmlns:a16="http://schemas.microsoft.com/office/drawing/2014/main" id="{A146ED95-B475-102E-6073-2E156136AE52}"/>
              </a:ext>
            </a:extLst>
          </p:cNvPr>
          <p:cNvPicPr>
            <a:picLocks noChangeAspect="1"/>
          </p:cNvPicPr>
          <p:nvPr/>
        </p:nvPicPr>
        <p:blipFill>
          <a:blip r:embed="rId3"/>
          <a:stretch>
            <a:fillRect/>
          </a:stretch>
        </p:blipFill>
        <p:spPr>
          <a:xfrm>
            <a:off x="407323" y="1641475"/>
            <a:ext cx="12192000" cy="5080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p:cNvSpPr/>
          <p:nvPr/>
        </p:nvSpPr>
        <p:spPr>
          <a:xfrm>
            <a:off x="632321" y="793833"/>
            <a:ext cx="10927357" cy="992928"/>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The analysis is based on four complementary </a:t>
            </a: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data sets</a:t>
            </a:r>
            <a:r>
              <a:rPr kumimoji="0" lang="en-GB" sz="27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—three of which will be </a:t>
            </a: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open-source </a:t>
            </a:r>
            <a:r>
              <a:rPr kumimoji="0" lang="en-GB" sz="27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for the first time in 2026.</a:t>
            </a:r>
            <a:endParaRPr kumimoji="0" lang="en-US" sz="27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hape 4"/>
          <p:cNvSpPr/>
          <p:nvPr/>
        </p:nvSpPr>
        <p:spPr>
          <a:xfrm>
            <a:off x="645150" y="2381887"/>
            <a:ext cx="2679700" cy="4003250"/>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7" name="Text 5"/>
          <p:cNvSpPr/>
          <p:nvPr/>
        </p:nvSpPr>
        <p:spPr>
          <a:xfrm>
            <a:off x="927101" y="2469356"/>
            <a:ext cx="2654300" cy="660984"/>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16"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01 · CLIMATE TARGETS</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8" name="Text 6"/>
          <p:cNvSpPr/>
          <p:nvPr/>
        </p:nvSpPr>
        <p:spPr>
          <a:xfrm>
            <a:off x="937778" y="2984961"/>
            <a:ext cx="2341499" cy="415079"/>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8013"/>
              </a:lnSpc>
              <a:spcBef>
                <a:spcPts val="0"/>
              </a:spcBef>
              <a:spcAft>
                <a:spcPts val="0"/>
              </a:spcAft>
              <a:buClrTx/>
              <a:buSzTx/>
              <a:buFontTx/>
              <a:buNone/>
              <a:tabLst/>
              <a:defRPr/>
            </a:pPr>
            <a:r>
              <a:rPr kumimoji="0" lang="en-US" sz="1800" b="1" i="0" u="none" strike="noStrike" kern="0" cap="none" spc="-13"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Self-declaration of the portfolios</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9" name="Text 7"/>
          <p:cNvSpPr/>
          <p:nvPr/>
        </p:nvSpPr>
        <p:spPr>
          <a:xfrm>
            <a:off x="927101" y="3533109"/>
            <a:ext cx="2382329" cy="2699776"/>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4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Climate-friendly approach, climate impact, or no specific climate target—according to the Swiss Climate Scores.</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0" name="Shape 8"/>
          <p:cNvSpPr/>
          <p:nvPr/>
        </p:nvSpPr>
        <p:spPr>
          <a:xfrm>
            <a:off x="901700" y="5933168"/>
            <a:ext cx="22733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1" name="Text 9"/>
          <p:cNvSpPr/>
          <p:nvPr/>
        </p:nvSpPr>
        <p:spPr>
          <a:xfrm>
            <a:off x="911681" y="5959328"/>
            <a:ext cx="2341499" cy="38862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92"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SOURCE: PARTICIPANTS</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2" name="Shape 10"/>
          <p:cNvSpPr/>
          <p:nvPr/>
        </p:nvSpPr>
        <p:spPr>
          <a:xfrm>
            <a:off x="3482477" y="2376146"/>
            <a:ext cx="2679700" cy="4014732"/>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3" name="Text 11"/>
          <p:cNvSpPr/>
          <p:nvPr/>
        </p:nvSpPr>
        <p:spPr>
          <a:xfrm>
            <a:off x="3538601" y="2463473"/>
            <a:ext cx="2341499"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16"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02 · SBTi</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4" name="Text 12"/>
          <p:cNvSpPr/>
          <p:nvPr/>
        </p:nvSpPr>
        <p:spPr>
          <a:xfrm>
            <a:off x="3606801" y="2850566"/>
            <a:ext cx="2341499" cy="220239"/>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8013"/>
              </a:lnSpc>
              <a:spcBef>
                <a:spcPts val="0"/>
              </a:spcBef>
              <a:spcAft>
                <a:spcPts val="0"/>
              </a:spcAft>
              <a:buClrTx/>
              <a:buSzTx/>
              <a:buFontTx/>
              <a:buNone/>
              <a:tabLst/>
              <a:defRPr/>
            </a:pPr>
            <a:r>
              <a:rPr kumimoji="0" lang="en-US" sz="1800" b="1" i="0" u="none" strike="noStrike" kern="0" cap="none" spc="-13"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Validated business objectives</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Text 13"/>
          <p:cNvSpPr/>
          <p:nvPr/>
        </p:nvSpPr>
        <p:spPr>
          <a:xfrm>
            <a:off x="3606801" y="3452148"/>
            <a:ext cx="2341499" cy="90932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4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Alignment of portfolio companies with the current SBTi company list</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6" name="Shape 14"/>
          <p:cNvSpPr/>
          <p:nvPr/>
        </p:nvSpPr>
        <p:spPr>
          <a:xfrm>
            <a:off x="3606800" y="5929993"/>
            <a:ext cx="22733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7" name="Text 15"/>
          <p:cNvSpPr/>
          <p:nvPr/>
        </p:nvSpPr>
        <p:spPr>
          <a:xfrm>
            <a:off x="3606800" y="6007650"/>
            <a:ext cx="2341499"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92"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SOURCE: SBTI</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8" name="Shape 16"/>
          <p:cNvSpPr/>
          <p:nvPr/>
        </p:nvSpPr>
        <p:spPr>
          <a:xfrm>
            <a:off x="6275824" y="2368403"/>
            <a:ext cx="2679700" cy="4028587"/>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9" name="Text 17"/>
          <p:cNvSpPr/>
          <p:nvPr/>
        </p:nvSpPr>
        <p:spPr>
          <a:xfrm>
            <a:off x="6275824" y="2460622"/>
            <a:ext cx="2341499"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16"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03 · EMISSIONS</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0" name="Text 18"/>
          <p:cNvSpPr/>
          <p:nvPr/>
        </p:nvSpPr>
        <p:spPr>
          <a:xfrm>
            <a:off x="6438900" y="2811884"/>
            <a:ext cx="2341499" cy="220239"/>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8013"/>
              </a:lnSpc>
              <a:spcBef>
                <a:spcPts val="0"/>
              </a:spcBef>
              <a:spcAft>
                <a:spcPts val="0"/>
              </a:spcAft>
              <a:buClrTx/>
              <a:buSzTx/>
              <a:buFontTx/>
              <a:buNone/>
              <a:tabLst/>
              <a:defRPr/>
            </a:pPr>
            <a:r>
              <a:rPr kumimoji="0" lang="en-US" sz="1800" b="1" i="0" u="none" strike="noStrike" kern="0" cap="none" spc="-13"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CO₂-Data from Matter</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1" name="Text 19"/>
          <p:cNvSpPr/>
          <p:nvPr/>
        </p:nvSpPr>
        <p:spPr>
          <a:xfrm>
            <a:off x="6436621" y="3481979"/>
            <a:ext cx="2341499" cy="2204658"/>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4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Reported and estimated Scope 1, 2, and 3 emissions — licensed.</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2" name="Shape 20"/>
          <p:cNvSpPr/>
          <p:nvPr/>
        </p:nvSpPr>
        <p:spPr>
          <a:xfrm>
            <a:off x="6438900" y="5923643"/>
            <a:ext cx="22733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3" name="Text 21"/>
          <p:cNvSpPr/>
          <p:nvPr/>
        </p:nvSpPr>
        <p:spPr>
          <a:xfrm>
            <a:off x="6444924" y="6025773"/>
            <a:ext cx="2341499"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92"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SOURCE: ESG MATTER</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4" name="Shape 22"/>
          <p:cNvSpPr/>
          <p:nvPr/>
        </p:nvSpPr>
        <p:spPr>
          <a:xfrm>
            <a:off x="9069171" y="2385695"/>
            <a:ext cx="2221129" cy="3946528"/>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5" name="Text 23"/>
          <p:cNvSpPr/>
          <p:nvPr/>
        </p:nvSpPr>
        <p:spPr>
          <a:xfrm>
            <a:off x="9079051" y="2460622"/>
            <a:ext cx="2341499"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16"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04 · ASSETS</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6" name="Text 24"/>
          <p:cNvSpPr/>
          <p:nvPr/>
        </p:nvSpPr>
        <p:spPr>
          <a:xfrm>
            <a:off x="9113151" y="2855296"/>
            <a:ext cx="2341499" cy="220239"/>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18013"/>
              </a:lnSpc>
              <a:spcBef>
                <a:spcPts val="0"/>
              </a:spcBef>
              <a:spcAft>
                <a:spcPts val="0"/>
              </a:spcAft>
              <a:buClrTx/>
              <a:buSzTx/>
              <a:buFontTx/>
              <a:buNone/>
              <a:tabLst/>
              <a:defRPr/>
            </a:pPr>
            <a:r>
              <a:rPr kumimoji="0" lang="en-US" sz="1800" b="1" i="0" u="none" strike="noStrike" kern="0" cap="none" spc="-13"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Asset-based data (PACTA)</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7" name="Text 25"/>
          <p:cNvSpPr/>
          <p:nvPr/>
        </p:nvSpPr>
        <p:spPr>
          <a:xfrm>
            <a:off x="9173925" y="3452148"/>
            <a:ext cx="2151749" cy="2249282"/>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45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Power plants, industrial facilities, production sites — granular and open-source.</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8" name="Shape 26"/>
          <p:cNvSpPr/>
          <p:nvPr/>
        </p:nvSpPr>
        <p:spPr>
          <a:xfrm>
            <a:off x="9113151" y="5923643"/>
            <a:ext cx="22733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9" name="Text 27"/>
          <p:cNvSpPr/>
          <p:nvPr/>
        </p:nvSpPr>
        <p:spPr>
          <a:xfrm>
            <a:off x="9152001" y="5930903"/>
            <a:ext cx="2341499" cy="38862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92"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SOURCE: THEIA FINANCE LABS</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0" name="Text 28"/>
          <p:cNvSpPr/>
          <p:nvPr/>
        </p:nvSpPr>
        <p:spPr>
          <a:xfrm>
            <a:off x="698500" y="6396990"/>
            <a:ext cx="1942311"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96"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Klimatest Schweiz 2026</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2" name="Slide Number Placeholder 31">
            <a:extLst>
              <a:ext uri="{FF2B5EF4-FFF2-40B4-BE49-F238E27FC236}">
                <a16:creationId xmlns:a16="http://schemas.microsoft.com/office/drawing/2014/main" id="{B612D01A-3ADE-843C-8DB1-23F5FE6D3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E3D6F-1F76-A924-A448-E84218FA9889}"/>
            </a:ext>
          </a:extLst>
        </p:cNvPr>
        <p:cNvGrpSpPr/>
        <p:nvPr/>
      </p:nvGrpSpPr>
      <p:grpSpPr>
        <a:xfrm>
          <a:off x="0" y="0"/>
          <a:ext cx="0" cy="0"/>
          <a:chOff x="0" y="0"/>
          <a:chExt cx="0" cy="0"/>
        </a:xfrm>
      </p:grpSpPr>
      <p:sp>
        <p:nvSpPr>
          <p:cNvPr id="9" name="Rechteck 8">
            <a:extLst>
              <a:ext uri="{FF2B5EF4-FFF2-40B4-BE49-F238E27FC236}">
                <a16:creationId xmlns:a16="http://schemas.microsoft.com/office/drawing/2014/main" id="{17CFB5F2-4EFA-B5C8-D7A9-8119A7A89EA8}"/>
              </a:ext>
            </a:extLst>
          </p:cNvPr>
          <p:cNvSpPr/>
          <p:nvPr/>
        </p:nvSpPr>
        <p:spPr>
          <a:xfrm>
            <a:off x="4079318" y="3425283"/>
            <a:ext cx="2016682" cy="963930"/>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2000" dirty="0">
                <a:solidFill>
                  <a:srgbClr val="375172"/>
                </a:solidFill>
              </a:rPr>
              <a:t>Survey</a:t>
            </a:r>
          </a:p>
        </p:txBody>
      </p:sp>
      <p:sp>
        <p:nvSpPr>
          <p:cNvPr id="10" name="Rechteck 9">
            <a:extLst>
              <a:ext uri="{FF2B5EF4-FFF2-40B4-BE49-F238E27FC236}">
                <a16:creationId xmlns:a16="http://schemas.microsoft.com/office/drawing/2014/main" id="{168AEECA-7A18-A1DE-F5A2-B9C63E6D1C1D}"/>
              </a:ext>
            </a:extLst>
          </p:cNvPr>
          <p:cNvSpPr/>
          <p:nvPr/>
        </p:nvSpPr>
        <p:spPr>
          <a:xfrm>
            <a:off x="4079317" y="4740956"/>
            <a:ext cx="2016681" cy="988656"/>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e-CH" sz="2000" dirty="0">
                <a:solidFill>
                  <a:srgbClr val="375172"/>
                </a:solidFill>
              </a:rPr>
              <a:t>SBTI indicator</a:t>
            </a:r>
          </a:p>
          <a:p>
            <a:pPr algn="ctr"/>
            <a:r>
              <a:rPr lang="de-CH" sz="2000" dirty="0" err="1">
                <a:solidFill>
                  <a:srgbClr val="375172"/>
                </a:solidFill>
              </a:rPr>
              <a:t>Refurbishment</a:t>
            </a:r>
            <a:r>
              <a:rPr lang="de-CH" sz="2000" dirty="0">
                <a:solidFill>
                  <a:srgbClr val="375172"/>
                </a:solidFill>
              </a:rPr>
              <a:t> plans</a:t>
            </a:r>
          </a:p>
        </p:txBody>
      </p:sp>
      <p:sp>
        <p:nvSpPr>
          <p:cNvPr id="11" name="Rechteck 10">
            <a:extLst>
              <a:ext uri="{FF2B5EF4-FFF2-40B4-BE49-F238E27FC236}">
                <a16:creationId xmlns:a16="http://schemas.microsoft.com/office/drawing/2014/main" id="{3EF9F442-0860-7164-1B71-3C2C7CF4E53D}"/>
              </a:ext>
            </a:extLst>
          </p:cNvPr>
          <p:cNvSpPr/>
          <p:nvPr/>
        </p:nvSpPr>
        <p:spPr>
          <a:xfrm>
            <a:off x="7521385" y="4766926"/>
            <a:ext cx="2149088" cy="945471"/>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de-CH" sz="2000" dirty="0">
                <a:solidFill>
                  <a:srgbClr val="375172"/>
                </a:solidFill>
              </a:rPr>
              <a:t>Quantitative test modules</a:t>
            </a:r>
          </a:p>
        </p:txBody>
      </p:sp>
      <p:sp>
        <p:nvSpPr>
          <p:cNvPr id="13" name="Rechteck 12">
            <a:extLst>
              <a:ext uri="{FF2B5EF4-FFF2-40B4-BE49-F238E27FC236}">
                <a16:creationId xmlns:a16="http://schemas.microsoft.com/office/drawing/2014/main" id="{D4F99B9B-4102-6D7E-A654-E8A647DF9799}"/>
              </a:ext>
            </a:extLst>
          </p:cNvPr>
          <p:cNvSpPr/>
          <p:nvPr/>
        </p:nvSpPr>
        <p:spPr>
          <a:xfrm>
            <a:off x="7521383" y="1409801"/>
            <a:ext cx="2149089" cy="839112"/>
          </a:xfrm>
          <a:prstGeom prst="rect">
            <a:avLst/>
          </a:prstGeom>
          <a:ln>
            <a:solidFill>
              <a:srgbClr val="6284C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chemeClr val="tx1"/>
                </a:solidFill>
                <a:effectLst/>
                <a:uLnTx/>
                <a:uFillTx/>
                <a:latin typeface="Arial"/>
                <a:ea typeface="+mn-ea"/>
                <a:cs typeface="+mn-cs"/>
              </a:rPr>
              <a:t>Policy measures</a:t>
            </a:r>
          </a:p>
        </p:txBody>
      </p:sp>
      <p:grpSp>
        <p:nvGrpSpPr>
          <p:cNvPr id="62" name="Gruppieren 61">
            <a:extLst>
              <a:ext uri="{FF2B5EF4-FFF2-40B4-BE49-F238E27FC236}">
                <a16:creationId xmlns:a16="http://schemas.microsoft.com/office/drawing/2014/main" id="{7CF17669-AA07-1A12-04F3-F19D51482380}"/>
              </a:ext>
            </a:extLst>
          </p:cNvPr>
          <p:cNvGrpSpPr/>
          <p:nvPr/>
        </p:nvGrpSpPr>
        <p:grpSpPr>
          <a:xfrm>
            <a:off x="676012" y="1343891"/>
            <a:ext cx="2703482" cy="914400"/>
            <a:chOff x="709977" y="1741325"/>
            <a:chExt cx="2703482" cy="914400"/>
          </a:xfrm>
        </p:grpSpPr>
        <p:pic>
          <p:nvPicPr>
            <p:cNvPr id="20" name="Grafik 19" descr="Bank mit einfarbiger Füllung">
              <a:extLst>
                <a:ext uri="{FF2B5EF4-FFF2-40B4-BE49-F238E27FC236}">
                  <a16:creationId xmlns:a16="http://schemas.microsoft.com/office/drawing/2014/main" id="{EAA6CE8D-26FF-04F4-A9FA-E136D337D46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9977" y="1741325"/>
              <a:ext cx="914400" cy="914400"/>
            </a:xfrm>
            <a:prstGeom prst="rect">
              <a:avLst/>
            </a:prstGeom>
          </p:spPr>
        </p:pic>
        <p:sp>
          <p:nvSpPr>
            <p:cNvPr id="27" name="Textfeld 26">
              <a:extLst>
                <a:ext uri="{FF2B5EF4-FFF2-40B4-BE49-F238E27FC236}">
                  <a16:creationId xmlns:a16="http://schemas.microsoft.com/office/drawing/2014/main" id="{91570C02-BD26-B8B7-F02D-799FC83BA70B}"/>
                </a:ext>
              </a:extLst>
            </p:cNvPr>
            <p:cNvSpPr txBox="1"/>
            <p:nvPr/>
          </p:nvSpPr>
          <p:spPr>
            <a:xfrm flipH="1">
              <a:off x="1772918" y="2069952"/>
              <a:ext cx="1640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a:ea typeface="+mn-ea"/>
                  <a:cs typeface="+mn-cs"/>
                </a:rPr>
                <a:t>Policy</a:t>
              </a:r>
            </a:p>
          </p:txBody>
        </p:sp>
      </p:grpSp>
      <p:sp>
        <p:nvSpPr>
          <p:cNvPr id="31" name="Textfeld 30">
            <a:extLst>
              <a:ext uri="{FF2B5EF4-FFF2-40B4-BE49-F238E27FC236}">
                <a16:creationId xmlns:a16="http://schemas.microsoft.com/office/drawing/2014/main" id="{97B2AF84-5913-FBD2-9AB9-ADFDB8DD9F0D}"/>
              </a:ext>
            </a:extLst>
          </p:cNvPr>
          <p:cNvSpPr txBox="1"/>
          <p:nvPr/>
        </p:nvSpPr>
        <p:spPr>
          <a:xfrm flipH="1">
            <a:off x="1682831" y="4800288"/>
            <a:ext cx="21547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Financial flows </a:t>
            </a:r>
            <a:r>
              <a:rPr kumimoji="0" lang="de-CH" sz="2000" b="0" i="0" u="none" strike="noStrike" kern="1200" cap="none" spc="0" normalizeH="0" noProof="0" dirty="0">
                <a:ln>
                  <a:noFill/>
                </a:ln>
                <a:solidFill>
                  <a:prstClr val="black"/>
                </a:solidFill>
                <a:effectLst/>
                <a:uLnTx/>
                <a:uFillTx/>
                <a:latin typeface="Arial"/>
                <a:ea typeface="+mn-ea"/>
                <a:cs typeface="+mn-cs"/>
              </a:rPr>
              <a:t>influence </a:t>
            </a:r>
            <a:r>
              <a:rPr kumimoji="0" lang="de-CH" sz="2000" b="1" i="0" u="none" strike="noStrike" kern="1200" cap="none" spc="0" normalizeH="0" noProof="0" dirty="0">
                <a:ln>
                  <a:noFill/>
                </a:ln>
                <a:solidFill>
                  <a:prstClr val="black"/>
                </a:solidFill>
                <a:effectLst/>
                <a:uLnTx/>
                <a:uFillTx/>
                <a:latin typeface="Arial"/>
                <a:ea typeface="+mn-ea"/>
                <a:cs typeface="+mn-cs"/>
              </a:rPr>
              <a:t>the real economy</a:t>
            </a:r>
            <a:endParaRPr kumimoji="0" lang="de-CH" sz="2000" b="1" i="0" u="none" strike="noStrike" kern="1200" cap="none" spc="0" normalizeH="0" baseline="0" noProof="0" dirty="0">
              <a:ln>
                <a:noFill/>
              </a:ln>
              <a:solidFill>
                <a:prstClr val="black"/>
              </a:solidFill>
              <a:effectLst/>
              <a:uLnTx/>
              <a:uFillTx/>
              <a:latin typeface="Arial"/>
              <a:ea typeface="+mn-ea"/>
              <a:cs typeface="+mn-cs"/>
            </a:endParaRPr>
          </a:p>
          <a:p>
            <a:pPr marL="273050" marR="0" lvl="0" indent="-2730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CH" sz="2000" i="1" dirty="0">
                <a:solidFill>
                  <a:prstClr val="black"/>
                </a:solidFill>
                <a:latin typeface="Arial"/>
              </a:rPr>
              <a:t>Climate impact</a:t>
            </a:r>
            <a:endParaRPr kumimoji="0" lang="de-CH" sz="2000" i="1" u="none" strike="noStrike" kern="1200" cap="none" spc="0" normalizeH="0" baseline="0" noProof="0" dirty="0">
              <a:ln>
                <a:noFill/>
              </a:ln>
              <a:solidFill>
                <a:prstClr val="black"/>
              </a:solidFill>
              <a:effectLst/>
              <a:uLnTx/>
              <a:uFillTx/>
              <a:latin typeface="Arial"/>
              <a:ea typeface="+mn-ea"/>
              <a:cs typeface="+mn-cs"/>
            </a:endParaRPr>
          </a:p>
        </p:txBody>
      </p:sp>
      <p:sp>
        <p:nvSpPr>
          <p:cNvPr id="32" name="Textfeld 31">
            <a:extLst>
              <a:ext uri="{FF2B5EF4-FFF2-40B4-BE49-F238E27FC236}">
                <a16:creationId xmlns:a16="http://schemas.microsoft.com/office/drawing/2014/main" id="{A0E7A732-9AE5-ADA0-4863-2989541A0CFD}"/>
              </a:ext>
            </a:extLst>
          </p:cNvPr>
          <p:cNvSpPr txBox="1"/>
          <p:nvPr/>
        </p:nvSpPr>
        <p:spPr>
          <a:xfrm>
            <a:off x="4500436" y="816062"/>
            <a:ext cx="13727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b="1" dirty="0">
                <a:solidFill>
                  <a:prstClr val="black"/>
                </a:solidFill>
                <a:latin typeface="Arial"/>
              </a:rPr>
              <a:t>GOALS</a:t>
            </a:r>
            <a:endParaRPr kumimoji="0" lang="de-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33" name="Textfeld 32">
            <a:extLst>
              <a:ext uri="{FF2B5EF4-FFF2-40B4-BE49-F238E27FC236}">
                <a16:creationId xmlns:a16="http://schemas.microsoft.com/office/drawing/2014/main" id="{49E0AF06-C8CA-BBD5-2D31-1A1401781B11}"/>
              </a:ext>
            </a:extLst>
          </p:cNvPr>
          <p:cNvSpPr txBox="1"/>
          <p:nvPr/>
        </p:nvSpPr>
        <p:spPr>
          <a:xfrm>
            <a:off x="6983300" y="886519"/>
            <a:ext cx="49518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MEASURES / ACTIONS</a:t>
            </a:r>
          </a:p>
        </p:txBody>
      </p:sp>
      <p:cxnSp>
        <p:nvCxnSpPr>
          <p:cNvPr id="36" name="Gerade Verbindung mit Pfeil 35">
            <a:extLst>
              <a:ext uri="{FF2B5EF4-FFF2-40B4-BE49-F238E27FC236}">
                <a16:creationId xmlns:a16="http://schemas.microsoft.com/office/drawing/2014/main" id="{15B732A5-0A5B-0CA1-9D0E-39FA71170B1C}"/>
              </a:ext>
            </a:extLst>
          </p:cNvPr>
          <p:cNvCxnSpPr>
            <a:cxnSpLocks/>
            <a:stCxn id="12" idx="2"/>
            <a:endCxn id="11" idx="0"/>
          </p:cNvCxnSpPr>
          <p:nvPr/>
        </p:nvCxnSpPr>
        <p:spPr>
          <a:xfrm flipH="1">
            <a:off x="8595929" y="4377807"/>
            <a:ext cx="4666" cy="389119"/>
          </a:xfrm>
          <a:prstGeom prst="straightConnector1">
            <a:avLst/>
          </a:prstGeom>
          <a:ln w="19050">
            <a:headEnd type="none"/>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0933A06B-CE93-E495-B0DB-6DE31359A1C9}"/>
              </a:ext>
            </a:extLst>
          </p:cNvPr>
          <p:cNvCxnSpPr>
            <a:cxnSpLocks/>
            <a:stCxn id="9" idx="3"/>
            <a:endCxn id="12" idx="1"/>
          </p:cNvCxnSpPr>
          <p:nvPr/>
        </p:nvCxnSpPr>
        <p:spPr>
          <a:xfrm flipV="1">
            <a:off x="6096000" y="3896665"/>
            <a:ext cx="1434717" cy="105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F3FC180A-E71F-C786-2030-4DF72779AA10}"/>
              </a:ext>
            </a:extLst>
          </p:cNvPr>
          <p:cNvCxnSpPr>
            <a:cxnSpLocks/>
          </p:cNvCxnSpPr>
          <p:nvPr/>
        </p:nvCxnSpPr>
        <p:spPr>
          <a:xfrm flipH="1">
            <a:off x="6118563" y="4235918"/>
            <a:ext cx="1600861" cy="694560"/>
          </a:xfrm>
          <a:prstGeom prst="straightConnector1">
            <a:avLst/>
          </a:prstGeom>
          <a:ln w="3175">
            <a:headEnd type="none"/>
            <a:tailEnd type="triangle"/>
          </a:ln>
        </p:spPr>
        <p:style>
          <a:lnRef idx="1">
            <a:schemeClr val="dk1"/>
          </a:lnRef>
          <a:fillRef idx="0">
            <a:schemeClr val="dk1"/>
          </a:fillRef>
          <a:effectRef idx="0">
            <a:schemeClr val="dk1"/>
          </a:effectRef>
          <a:fontRef idx="minor">
            <a:schemeClr val="tx1"/>
          </a:fontRef>
        </p:style>
      </p:cxnSp>
      <p:cxnSp>
        <p:nvCxnSpPr>
          <p:cNvPr id="53" name="Gerade Verbindung mit Pfeil 52">
            <a:extLst>
              <a:ext uri="{FF2B5EF4-FFF2-40B4-BE49-F238E27FC236}">
                <a16:creationId xmlns:a16="http://schemas.microsoft.com/office/drawing/2014/main" id="{FA5AA7EB-491D-C502-E291-13E7AC4EF83D}"/>
              </a:ext>
            </a:extLst>
          </p:cNvPr>
          <p:cNvCxnSpPr>
            <a:cxnSpLocks/>
            <a:stCxn id="10" idx="3"/>
            <a:endCxn id="11" idx="1"/>
          </p:cNvCxnSpPr>
          <p:nvPr/>
        </p:nvCxnSpPr>
        <p:spPr>
          <a:xfrm>
            <a:off x="6095998" y="5235284"/>
            <a:ext cx="1425387" cy="4378"/>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nvGrpSpPr>
          <p:cNvPr id="72" name="Gruppieren 71">
            <a:extLst>
              <a:ext uri="{FF2B5EF4-FFF2-40B4-BE49-F238E27FC236}">
                <a16:creationId xmlns:a16="http://schemas.microsoft.com/office/drawing/2014/main" id="{63247B45-634C-3C53-DFD3-0A2F3737F22E}"/>
              </a:ext>
            </a:extLst>
          </p:cNvPr>
          <p:cNvGrpSpPr/>
          <p:nvPr/>
        </p:nvGrpSpPr>
        <p:grpSpPr>
          <a:xfrm>
            <a:off x="6602632" y="2204503"/>
            <a:ext cx="1252266" cy="974815"/>
            <a:chOff x="7113971" y="2223267"/>
            <a:chExt cx="1252266" cy="974815"/>
          </a:xfrm>
        </p:grpSpPr>
        <p:cxnSp>
          <p:nvCxnSpPr>
            <p:cNvPr id="57" name="Gerade Verbindung mit Pfeil 56">
              <a:extLst>
                <a:ext uri="{FF2B5EF4-FFF2-40B4-BE49-F238E27FC236}">
                  <a16:creationId xmlns:a16="http://schemas.microsoft.com/office/drawing/2014/main" id="{6D6F7428-F734-6D38-363D-23A599E7A328}"/>
                </a:ext>
              </a:extLst>
            </p:cNvPr>
            <p:cNvCxnSpPr>
              <a:cxnSpLocks/>
            </p:cNvCxnSpPr>
            <p:nvPr/>
          </p:nvCxnSpPr>
          <p:spPr>
            <a:xfrm flipV="1">
              <a:off x="8332321" y="2223267"/>
              <a:ext cx="0" cy="97481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61" name="Textfeld 60">
              <a:extLst>
                <a:ext uri="{FF2B5EF4-FFF2-40B4-BE49-F238E27FC236}">
                  <a16:creationId xmlns:a16="http://schemas.microsoft.com/office/drawing/2014/main" id="{55021E93-608D-8008-3187-2BB03E94B937}"/>
                </a:ext>
              </a:extLst>
            </p:cNvPr>
            <p:cNvSpPr txBox="1"/>
            <p:nvPr/>
          </p:nvSpPr>
          <p:spPr>
            <a:xfrm>
              <a:off x="7113971" y="2458393"/>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prstClr val="black"/>
                  </a:solidFill>
                  <a:effectLst/>
                  <a:uLnTx/>
                  <a:uFillTx/>
                  <a:latin typeface="Arial"/>
                  <a:ea typeface="+mn-ea"/>
                  <a:cs typeface="+mn-cs"/>
                </a:rPr>
                <a:t>informs</a:t>
              </a:r>
            </a:p>
          </p:txBody>
        </p:sp>
      </p:grpSp>
      <p:sp>
        <p:nvSpPr>
          <p:cNvPr id="64" name="Rechteck 63">
            <a:extLst>
              <a:ext uri="{FF2B5EF4-FFF2-40B4-BE49-F238E27FC236}">
                <a16:creationId xmlns:a16="http://schemas.microsoft.com/office/drawing/2014/main" id="{1DA8298E-41EC-7138-07CB-5B1FD4473EDE}"/>
              </a:ext>
            </a:extLst>
          </p:cNvPr>
          <p:cNvSpPr/>
          <p:nvPr/>
        </p:nvSpPr>
        <p:spPr>
          <a:xfrm>
            <a:off x="3813899" y="3181738"/>
            <a:ext cx="6136006" cy="2924772"/>
          </a:xfrm>
          <a:custGeom>
            <a:avLst/>
            <a:gdLst>
              <a:gd name="csX0" fmla="*/ 0 w 6136006"/>
              <a:gd name="csY0" fmla="*/ 0 h 2924772"/>
              <a:gd name="csX1" fmla="*/ 620418 w 6136006"/>
              <a:gd name="csY1" fmla="*/ 0 h 2924772"/>
              <a:gd name="csX2" fmla="*/ 1118117 w 6136006"/>
              <a:gd name="csY2" fmla="*/ 0 h 2924772"/>
              <a:gd name="csX3" fmla="*/ 1615815 w 6136006"/>
              <a:gd name="csY3" fmla="*/ 0 h 2924772"/>
              <a:gd name="csX4" fmla="*/ 2236233 w 6136006"/>
              <a:gd name="csY4" fmla="*/ 0 h 2924772"/>
              <a:gd name="csX5" fmla="*/ 2795292 w 6136006"/>
              <a:gd name="csY5" fmla="*/ 0 h 2924772"/>
              <a:gd name="csX6" fmla="*/ 3354350 w 6136006"/>
              <a:gd name="csY6" fmla="*/ 0 h 2924772"/>
              <a:gd name="csX7" fmla="*/ 4097488 w 6136006"/>
              <a:gd name="csY7" fmla="*/ 0 h 2924772"/>
              <a:gd name="csX8" fmla="*/ 4595187 w 6136006"/>
              <a:gd name="csY8" fmla="*/ 0 h 2924772"/>
              <a:gd name="csX9" fmla="*/ 5399685 w 6136006"/>
              <a:gd name="csY9" fmla="*/ 0 h 2924772"/>
              <a:gd name="csX10" fmla="*/ 6136006 w 6136006"/>
              <a:gd name="csY10" fmla="*/ 0 h 2924772"/>
              <a:gd name="csX11" fmla="*/ 6136006 w 6136006"/>
              <a:gd name="csY11" fmla="*/ 497211 h 2924772"/>
              <a:gd name="csX12" fmla="*/ 6136006 w 6136006"/>
              <a:gd name="csY12" fmla="*/ 994422 h 2924772"/>
              <a:gd name="csX13" fmla="*/ 6136006 w 6136006"/>
              <a:gd name="csY13" fmla="*/ 1491634 h 2924772"/>
              <a:gd name="csX14" fmla="*/ 6136006 w 6136006"/>
              <a:gd name="csY14" fmla="*/ 2018093 h 2924772"/>
              <a:gd name="csX15" fmla="*/ 6136006 w 6136006"/>
              <a:gd name="csY15" fmla="*/ 2924772 h 2924772"/>
              <a:gd name="csX16" fmla="*/ 5331507 w 6136006"/>
              <a:gd name="csY16" fmla="*/ 2924772 h 2924772"/>
              <a:gd name="csX17" fmla="*/ 4588369 w 6136006"/>
              <a:gd name="csY17" fmla="*/ 2924772 h 2924772"/>
              <a:gd name="csX18" fmla="*/ 4029311 w 6136006"/>
              <a:gd name="csY18" fmla="*/ 2924772 h 2924772"/>
              <a:gd name="csX19" fmla="*/ 3224812 w 6136006"/>
              <a:gd name="csY19" fmla="*/ 2924772 h 2924772"/>
              <a:gd name="csX20" fmla="*/ 2727114 w 6136006"/>
              <a:gd name="csY20" fmla="*/ 2924772 h 2924772"/>
              <a:gd name="csX21" fmla="*/ 2168055 w 6136006"/>
              <a:gd name="csY21" fmla="*/ 2924772 h 2924772"/>
              <a:gd name="csX22" fmla="*/ 1670357 w 6136006"/>
              <a:gd name="csY22" fmla="*/ 2924772 h 2924772"/>
              <a:gd name="csX23" fmla="*/ 927219 w 6136006"/>
              <a:gd name="csY23" fmla="*/ 2924772 h 2924772"/>
              <a:gd name="csX24" fmla="*/ 0 w 6136006"/>
              <a:gd name="csY24" fmla="*/ 2924772 h 2924772"/>
              <a:gd name="csX25" fmla="*/ 0 w 6136006"/>
              <a:gd name="csY25" fmla="*/ 2310570 h 2924772"/>
              <a:gd name="csX26" fmla="*/ 0 w 6136006"/>
              <a:gd name="csY26" fmla="*/ 1725615 h 2924772"/>
              <a:gd name="csX27" fmla="*/ 0 w 6136006"/>
              <a:gd name="csY27" fmla="*/ 1199157 h 2924772"/>
              <a:gd name="csX28" fmla="*/ 0 w 6136006"/>
              <a:gd name="csY28" fmla="*/ 614202 h 2924772"/>
              <a:gd name="csX29" fmla="*/ 0 w 6136006"/>
              <a:gd name="csY29" fmla="*/ 0 h 29247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136006" h="2924772" extrusionOk="0">
                <a:moveTo>
                  <a:pt x="0" y="0"/>
                </a:moveTo>
                <a:cubicBezTo>
                  <a:pt x="220852" y="15017"/>
                  <a:pt x="418118" y="962"/>
                  <a:pt x="620418" y="0"/>
                </a:cubicBezTo>
                <a:cubicBezTo>
                  <a:pt x="822718" y="-962"/>
                  <a:pt x="877014" y="1122"/>
                  <a:pt x="1118117" y="0"/>
                </a:cubicBezTo>
                <a:cubicBezTo>
                  <a:pt x="1359220" y="-1122"/>
                  <a:pt x="1445442" y="-3345"/>
                  <a:pt x="1615815" y="0"/>
                </a:cubicBezTo>
                <a:cubicBezTo>
                  <a:pt x="1786188" y="3345"/>
                  <a:pt x="2082986" y="23486"/>
                  <a:pt x="2236233" y="0"/>
                </a:cubicBezTo>
                <a:cubicBezTo>
                  <a:pt x="2389480" y="-23486"/>
                  <a:pt x="2678379" y="18294"/>
                  <a:pt x="2795292" y="0"/>
                </a:cubicBezTo>
                <a:cubicBezTo>
                  <a:pt x="2912205" y="-18294"/>
                  <a:pt x="3194360" y="26624"/>
                  <a:pt x="3354350" y="0"/>
                </a:cubicBezTo>
                <a:cubicBezTo>
                  <a:pt x="3514340" y="-26624"/>
                  <a:pt x="3754637" y="33178"/>
                  <a:pt x="4097488" y="0"/>
                </a:cubicBezTo>
                <a:cubicBezTo>
                  <a:pt x="4440339" y="-33178"/>
                  <a:pt x="4482799" y="-14153"/>
                  <a:pt x="4595187" y="0"/>
                </a:cubicBezTo>
                <a:cubicBezTo>
                  <a:pt x="4707575" y="14153"/>
                  <a:pt x="5155825" y="25298"/>
                  <a:pt x="5399685" y="0"/>
                </a:cubicBezTo>
                <a:cubicBezTo>
                  <a:pt x="5643545" y="-25298"/>
                  <a:pt x="5794440" y="28942"/>
                  <a:pt x="6136006" y="0"/>
                </a:cubicBezTo>
                <a:cubicBezTo>
                  <a:pt x="6140725" y="155354"/>
                  <a:pt x="6136296" y="279443"/>
                  <a:pt x="6136006" y="497211"/>
                </a:cubicBezTo>
                <a:cubicBezTo>
                  <a:pt x="6135716" y="714979"/>
                  <a:pt x="6145723" y="829115"/>
                  <a:pt x="6136006" y="994422"/>
                </a:cubicBezTo>
                <a:cubicBezTo>
                  <a:pt x="6126289" y="1159729"/>
                  <a:pt x="6116392" y="1306378"/>
                  <a:pt x="6136006" y="1491634"/>
                </a:cubicBezTo>
                <a:cubicBezTo>
                  <a:pt x="6155620" y="1676890"/>
                  <a:pt x="6131406" y="1897924"/>
                  <a:pt x="6136006" y="2018093"/>
                </a:cubicBezTo>
                <a:cubicBezTo>
                  <a:pt x="6140606" y="2138262"/>
                  <a:pt x="6145669" y="2476211"/>
                  <a:pt x="6136006" y="2924772"/>
                </a:cubicBezTo>
                <a:cubicBezTo>
                  <a:pt x="5759334" y="2953323"/>
                  <a:pt x="5622672" y="2949827"/>
                  <a:pt x="5331507" y="2924772"/>
                </a:cubicBezTo>
                <a:cubicBezTo>
                  <a:pt x="5040342" y="2899717"/>
                  <a:pt x="4897352" y="2929971"/>
                  <a:pt x="4588369" y="2924772"/>
                </a:cubicBezTo>
                <a:cubicBezTo>
                  <a:pt x="4279386" y="2919573"/>
                  <a:pt x="4141841" y="2924661"/>
                  <a:pt x="4029311" y="2924772"/>
                </a:cubicBezTo>
                <a:cubicBezTo>
                  <a:pt x="3916781" y="2924883"/>
                  <a:pt x="3527384" y="2888683"/>
                  <a:pt x="3224812" y="2924772"/>
                </a:cubicBezTo>
                <a:cubicBezTo>
                  <a:pt x="2922240" y="2960861"/>
                  <a:pt x="2843576" y="2930605"/>
                  <a:pt x="2727114" y="2924772"/>
                </a:cubicBezTo>
                <a:cubicBezTo>
                  <a:pt x="2610652" y="2918939"/>
                  <a:pt x="2410072" y="2925874"/>
                  <a:pt x="2168055" y="2924772"/>
                </a:cubicBezTo>
                <a:cubicBezTo>
                  <a:pt x="1926038" y="2923670"/>
                  <a:pt x="1917503" y="2906410"/>
                  <a:pt x="1670357" y="2924772"/>
                </a:cubicBezTo>
                <a:cubicBezTo>
                  <a:pt x="1423211" y="2943134"/>
                  <a:pt x="1142457" y="2905792"/>
                  <a:pt x="927219" y="2924772"/>
                </a:cubicBezTo>
                <a:cubicBezTo>
                  <a:pt x="711981" y="2943752"/>
                  <a:pt x="448923" y="2890042"/>
                  <a:pt x="0" y="2924772"/>
                </a:cubicBezTo>
                <a:cubicBezTo>
                  <a:pt x="25865" y="2656456"/>
                  <a:pt x="-2986" y="2612722"/>
                  <a:pt x="0" y="2310570"/>
                </a:cubicBezTo>
                <a:cubicBezTo>
                  <a:pt x="2986" y="2008418"/>
                  <a:pt x="12093" y="2017230"/>
                  <a:pt x="0" y="1725615"/>
                </a:cubicBezTo>
                <a:cubicBezTo>
                  <a:pt x="-12093" y="1434000"/>
                  <a:pt x="-22352" y="1426346"/>
                  <a:pt x="0" y="1199157"/>
                </a:cubicBezTo>
                <a:cubicBezTo>
                  <a:pt x="22352" y="971968"/>
                  <a:pt x="26376" y="886272"/>
                  <a:pt x="0" y="614202"/>
                </a:cubicBezTo>
                <a:cubicBezTo>
                  <a:pt x="-26376" y="342133"/>
                  <a:pt x="7665" y="246048"/>
                  <a:pt x="0" y="0"/>
                </a:cubicBezTo>
                <a:close/>
              </a:path>
            </a:pathLst>
          </a:custGeom>
          <a:noFill/>
          <a:ln w="9525">
            <a:solidFill>
              <a:srgbClr val="6284C6"/>
            </a:solidFill>
            <a:prstDash val="dash"/>
            <a:extLst>
              <a:ext uri="{C807C97D-BFC1-408E-A445-0C87EB9F89A2}">
                <ask:lineSketchStyleProps xmlns:ask="http://schemas.microsoft.com/office/drawing/2018/sketchyshapes" sd="4203785122">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20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67" name="Gerade Verbindung mit Pfeil 66">
            <a:extLst>
              <a:ext uri="{FF2B5EF4-FFF2-40B4-BE49-F238E27FC236}">
                <a16:creationId xmlns:a16="http://schemas.microsoft.com/office/drawing/2014/main" id="{EB2B8184-7DB3-5657-7BBD-6138C5C99847}"/>
              </a:ext>
            </a:extLst>
          </p:cNvPr>
          <p:cNvCxnSpPr>
            <a:cxnSpLocks/>
          </p:cNvCxnSpPr>
          <p:nvPr/>
        </p:nvCxnSpPr>
        <p:spPr>
          <a:xfrm flipH="1">
            <a:off x="4813762" y="2186231"/>
            <a:ext cx="2" cy="977235"/>
          </a:xfrm>
          <a:prstGeom prst="straightConnector1">
            <a:avLst/>
          </a:prstGeom>
          <a:ln>
            <a:solidFill>
              <a:srgbClr val="6284C6"/>
            </a:solidFill>
            <a:tailEnd type="triangle"/>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86FF3DAB-347B-02E5-FE1B-4703C3F9FFE1}"/>
              </a:ext>
            </a:extLst>
          </p:cNvPr>
          <p:cNvSpPr txBox="1"/>
          <p:nvPr/>
        </p:nvSpPr>
        <p:spPr>
          <a:xfrm>
            <a:off x="3738742" y="2429885"/>
            <a:ext cx="10246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i="1" noProof="0" dirty="0" err="1">
                <a:solidFill>
                  <a:srgbClr val="6284C6"/>
                </a:solidFill>
                <a:latin typeface="Arial"/>
              </a:rPr>
              <a:t>spec</a:t>
            </a:r>
            <a:r>
              <a:rPr lang="de-CH" sz="2000" i="1" noProof="0" dirty="0">
                <a:solidFill>
                  <a:srgbClr val="6284C6"/>
                </a:solidFill>
                <a:latin typeface="Arial"/>
              </a:rPr>
              <a:t>ifies</a:t>
            </a:r>
            <a:endParaRPr kumimoji="0" lang="de-CH" sz="2000" b="0" i="1" u="none" strike="noStrike" kern="1200" cap="none" spc="0" normalizeH="0" baseline="0" noProof="0" dirty="0">
              <a:ln>
                <a:noFill/>
              </a:ln>
              <a:solidFill>
                <a:srgbClr val="6284C6"/>
              </a:solidFill>
              <a:effectLst/>
              <a:uLnTx/>
              <a:uFillTx/>
              <a:latin typeface="Arial"/>
              <a:ea typeface="+mn-ea"/>
              <a:cs typeface="+mn-cs"/>
            </a:endParaRPr>
          </a:p>
        </p:txBody>
      </p:sp>
      <p:cxnSp>
        <p:nvCxnSpPr>
          <p:cNvPr id="77" name="Gerade Verbindung mit Pfeil 76">
            <a:extLst>
              <a:ext uri="{FF2B5EF4-FFF2-40B4-BE49-F238E27FC236}">
                <a16:creationId xmlns:a16="http://schemas.microsoft.com/office/drawing/2014/main" id="{FB6F4357-A9AD-C56B-DBC7-1CECB12FD68B}"/>
              </a:ext>
            </a:extLst>
          </p:cNvPr>
          <p:cNvCxnSpPr>
            <a:cxnSpLocks/>
          </p:cNvCxnSpPr>
          <p:nvPr/>
        </p:nvCxnSpPr>
        <p:spPr>
          <a:xfrm>
            <a:off x="8552801" y="2231043"/>
            <a:ext cx="0" cy="962284"/>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Textfeld 77">
            <a:extLst>
              <a:ext uri="{FF2B5EF4-FFF2-40B4-BE49-F238E27FC236}">
                <a16:creationId xmlns:a16="http://schemas.microsoft.com/office/drawing/2014/main" id="{53F1AD00-5C26-EA36-2874-144E88BE7CAE}"/>
              </a:ext>
            </a:extLst>
          </p:cNvPr>
          <p:cNvSpPr txBox="1"/>
          <p:nvPr/>
        </p:nvSpPr>
        <p:spPr>
          <a:xfrm>
            <a:off x="8548275" y="2459351"/>
            <a:ext cx="1410964"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1" u="none" strike="noStrike" kern="1200" cap="none" spc="0" normalizeH="0" baseline="0" noProof="0" dirty="0">
                <a:ln>
                  <a:noFill/>
                </a:ln>
                <a:solidFill>
                  <a:schemeClr val="accent2">
                    <a:lumMod val="60000"/>
                    <a:lumOff val="40000"/>
                  </a:schemeClr>
                </a:solidFill>
                <a:effectLst/>
                <a:uLnTx/>
                <a:uFillTx/>
                <a:latin typeface="Arial"/>
                <a:ea typeface="+mn-ea"/>
                <a:cs typeface="+mn-cs"/>
              </a:rPr>
              <a:t>influences</a:t>
            </a:r>
          </a:p>
        </p:txBody>
      </p:sp>
      <p:cxnSp>
        <p:nvCxnSpPr>
          <p:cNvPr id="83" name="Gerade Verbindung mit Pfeil 82">
            <a:extLst>
              <a:ext uri="{FF2B5EF4-FFF2-40B4-BE49-F238E27FC236}">
                <a16:creationId xmlns:a16="http://schemas.microsoft.com/office/drawing/2014/main" id="{FE2EAFCA-5C4A-D8E7-EF21-B524D8772165}"/>
              </a:ext>
            </a:extLst>
          </p:cNvPr>
          <p:cNvCxnSpPr>
            <a:cxnSpLocks/>
          </p:cNvCxnSpPr>
          <p:nvPr/>
        </p:nvCxnSpPr>
        <p:spPr>
          <a:xfrm flipV="1">
            <a:off x="5759330" y="2185739"/>
            <a:ext cx="9334" cy="993579"/>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cxnSp>
        <p:nvCxnSpPr>
          <p:cNvPr id="90" name="Gerade Verbindung mit Pfeil 89">
            <a:extLst>
              <a:ext uri="{FF2B5EF4-FFF2-40B4-BE49-F238E27FC236}">
                <a16:creationId xmlns:a16="http://schemas.microsoft.com/office/drawing/2014/main" id="{92DC20E4-D533-9533-C28C-AC9B0ACE62E7}"/>
              </a:ext>
            </a:extLst>
          </p:cNvPr>
          <p:cNvCxnSpPr>
            <a:cxnSpLocks/>
          </p:cNvCxnSpPr>
          <p:nvPr/>
        </p:nvCxnSpPr>
        <p:spPr>
          <a:xfrm flipV="1">
            <a:off x="5904168" y="4164982"/>
            <a:ext cx="1595888" cy="6754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cxnSp>
        <p:nvCxnSpPr>
          <p:cNvPr id="94" name="Gerade Verbindung mit Pfeil 93">
            <a:extLst>
              <a:ext uri="{FF2B5EF4-FFF2-40B4-BE49-F238E27FC236}">
                <a16:creationId xmlns:a16="http://schemas.microsoft.com/office/drawing/2014/main" id="{212E0300-8EDD-6897-F2E4-ABE9F89E2A72}"/>
              </a:ext>
            </a:extLst>
          </p:cNvPr>
          <p:cNvCxnSpPr>
            <a:cxnSpLocks/>
          </p:cNvCxnSpPr>
          <p:nvPr/>
        </p:nvCxnSpPr>
        <p:spPr>
          <a:xfrm flipV="1">
            <a:off x="8721780" y="4207335"/>
            <a:ext cx="1" cy="633668"/>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cxnSp>
        <p:nvCxnSpPr>
          <p:cNvPr id="96" name="Gerade Verbindung mit Pfeil 95">
            <a:extLst>
              <a:ext uri="{FF2B5EF4-FFF2-40B4-BE49-F238E27FC236}">
                <a16:creationId xmlns:a16="http://schemas.microsoft.com/office/drawing/2014/main" id="{30F205B7-23A6-B60E-F353-202CE22B0762}"/>
              </a:ext>
            </a:extLst>
          </p:cNvPr>
          <p:cNvCxnSpPr>
            <a:cxnSpLocks/>
          </p:cNvCxnSpPr>
          <p:nvPr/>
        </p:nvCxnSpPr>
        <p:spPr>
          <a:xfrm>
            <a:off x="6118563" y="1825933"/>
            <a:ext cx="1425385" cy="6059"/>
          </a:xfrm>
          <a:prstGeom prst="straightConnector1">
            <a:avLst/>
          </a:prstGeom>
          <a:ln>
            <a:solidFill>
              <a:srgbClr val="6284C6"/>
            </a:solidFill>
            <a:tailEnd type="triangle"/>
          </a:ln>
        </p:spPr>
        <p:style>
          <a:lnRef idx="1">
            <a:schemeClr val="accent1"/>
          </a:lnRef>
          <a:fillRef idx="0">
            <a:schemeClr val="accent1"/>
          </a:fillRef>
          <a:effectRef idx="0">
            <a:schemeClr val="accent1"/>
          </a:effectRef>
          <a:fontRef idx="minor">
            <a:schemeClr val="tx1"/>
          </a:fontRef>
        </p:style>
      </p:cxnSp>
      <p:grpSp>
        <p:nvGrpSpPr>
          <p:cNvPr id="112" name="Gruppieren 111">
            <a:extLst>
              <a:ext uri="{FF2B5EF4-FFF2-40B4-BE49-F238E27FC236}">
                <a16:creationId xmlns:a16="http://schemas.microsoft.com/office/drawing/2014/main" id="{B6FF06BC-4149-4FB3-EC99-E3A4619A0CC4}"/>
              </a:ext>
            </a:extLst>
          </p:cNvPr>
          <p:cNvGrpSpPr/>
          <p:nvPr/>
        </p:nvGrpSpPr>
        <p:grpSpPr>
          <a:xfrm>
            <a:off x="279969" y="4708255"/>
            <a:ext cx="1331940" cy="1021357"/>
            <a:chOff x="535626" y="4757285"/>
            <a:chExt cx="1307218" cy="1021357"/>
          </a:xfrm>
        </p:grpSpPr>
        <p:pic>
          <p:nvPicPr>
            <p:cNvPr id="22" name="Grafik 21" descr="Münzen mit einfarbiger Füllung">
              <a:extLst>
                <a:ext uri="{FF2B5EF4-FFF2-40B4-BE49-F238E27FC236}">
                  <a16:creationId xmlns:a16="http://schemas.microsoft.com/office/drawing/2014/main" id="{5C1E7DC7-3951-9336-C471-474E5ED1EC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3661" y="4961959"/>
              <a:ext cx="637226" cy="637226"/>
            </a:xfrm>
            <a:prstGeom prst="rect">
              <a:avLst/>
            </a:prstGeom>
          </p:spPr>
        </p:pic>
        <p:pic>
          <p:nvPicPr>
            <p:cNvPr id="86" name="Grafik 85" descr="Produktion mit einfarbiger Füllung">
              <a:extLst>
                <a:ext uri="{FF2B5EF4-FFF2-40B4-BE49-F238E27FC236}">
                  <a16:creationId xmlns:a16="http://schemas.microsoft.com/office/drawing/2014/main" id="{0B7A7FD3-83F1-37DF-0DB9-B8DE3BB212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3622" y="5293427"/>
              <a:ext cx="468000" cy="468000"/>
            </a:xfrm>
            <a:prstGeom prst="rect">
              <a:avLst/>
            </a:prstGeom>
          </p:spPr>
        </p:pic>
        <p:pic>
          <p:nvPicPr>
            <p:cNvPr id="88" name="Grafik 87" descr="Windkraftanlagen mit einfarbiger Füllung">
              <a:extLst>
                <a:ext uri="{FF2B5EF4-FFF2-40B4-BE49-F238E27FC236}">
                  <a16:creationId xmlns:a16="http://schemas.microsoft.com/office/drawing/2014/main" id="{9A616626-637E-A48F-D215-810FEE112D6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33788" y="4771501"/>
              <a:ext cx="409056" cy="409056"/>
            </a:xfrm>
            <a:prstGeom prst="rect">
              <a:avLst/>
            </a:prstGeom>
          </p:spPr>
        </p:pic>
        <p:grpSp>
          <p:nvGrpSpPr>
            <p:cNvPr id="109" name="Gruppieren 108">
              <a:extLst>
                <a:ext uri="{FF2B5EF4-FFF2-40B4-BE49-F238E27FC236}">
                  <a16:creationId xmlns:a16="http://schemas.microsoft.com/office/drawing/2014/main" id="{34A74C37-7D65-4795-0797-731CAFBB7C18}"/>
                </a:ext>
              </a:extLst>
            </p:cNvPr>
            <p:cNvGrpSpPr/>
            <p:nvPr/>
          </p:nvGrpSpPr>
          <p:grpSpPr>
            <a:xfrm>
              <a:off x="535626" y="4757285"/>
              <a:ext cx="407023" cy="376767"/>
              <a:chOff x="2344731" y="4083173"/>
              <a:chExt cx="914400" cy="914400"/>
            </a:xfrm>
          </p:grpSpPr>
          <p:pic>
            <p:nvPicPr>
              <p:cNvPr id="104" name="Grafik 103" descr="Renoviertes Haus funkelnd Silhouette">
                <a:extLst>
                  <a:ext uri="{FF2B5EF4-FFF2-40B4-BE49-F238E27FC236}">
                    <a16:creationId xmlns:a16="http://schemas.microsoft.com/office/drawing/2014/main" id="{0A8E3C25-A782-A715-BC25-07F823D1A03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44731" y="4083173"/>
                <a:ext cx="914400" cy="914400"/>
              </a:xfrm>
              <a:prstGeom prst="rect">
                <a:avLst/>
              </a:prstGeom>
            </p:spPr>
          </p:pic>
          <p:pic>
            <p:nvPicPr>
              <p:cNvPr id="106" name="Grafik 105" descr="Erneuerbare Energien mit einfarbiger Füllung">
                <a:extLst>
                  <a:ext uri="{FF2B5EF4-FFF2-40B4-BE49-F238E27FC236}">
                    <a16:creationId xmlns:a16="http://schemas.microsoft.com/office/drawing/2014/main" id="{9877B685-5623-E812-C601-991A5D4BC15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685361" y="4392959"/>
                <a:ext cx="221098" cy="221098"/>
              </a:xfrm>
              <a:prstGeom prst="rect">
                <a:avLst/>
              </a:prstGeom>
            </p:spPr>
          </p:pic>
        </p:grpSp>
        <p:pic>
          <p:nvPicPr>
            <p:cNvPr id="111" name="Grafik 110" descr="Elektroauto mit einfarbiger Füllung">
              <a:extLst>
                <a:ext uri="{FF2B5EF4-FFF2-40B4-BE49-F238E27FC236}">
                  <a16:creationId xmlns:a16="http://schemas.microsoft.com/office/drawing/2014/main" id="{2063969F-A4B1-DE47-287B-BD8A7D203BA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460657" y="5419728"/>
              <a:ext cx="358914" cy="358914"/>
            </a:xfrm>
            <a:prstGeom prst="rect">
              <a:avLst/>
            </a:prstGeom>
          </p:spPr>
        </p:pic>
      </p:grpSp>
      <p:sp>
        <p:nvSpPr>
          <p:cNvPr id="2" name="Geschweifte Klammer rechts 1">
            <a:extLst>
              <a:ext uri="{FF2B5EF4-FFF2-40B4-BE49-F238E27FC236}">
                <a16:creationId xmlns:a16="http://schemas.microsoft.com/office/drawing/2014/main" id="{DF7EE9B2-13CC-6980-4E9E-00A5F2F3C0E6}"/>
              </a:ext>
            </a:extLst>
          </p:cNvPr>
          <p:cNvSpPr/>
          <p:nvPr/>
        </p:nvSpPr>
        <p:spPr>
          <a:xfrm>
            <a:off x="9848193" y="3179318"/>
            <a:ext cx="679798" cy="2924772"/>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de-CH" sz="2000"/>
          </a:p>
        </p:txBody>
      </p:sp>
      <p:sp>
        <p:nvSpPr>
          <p:cNvPr id="3" name="Textfeld 2">
            <a:extLst>
              <a:ext uri="{FF2B5EF4-FFF2-40B4-BE49-F238E27FC236}">
                <a16:creationId xmlns:a16="http://schemas.microsoft.com/office/drawing/2014/main" id="{2B33D304-657A-6952-016D-BC0BA2629F4D}"/>
              </a:ext>
            </a:extLst>
          </p:cNvPr>
          <p:cNvSpPr txBox="1"/>
          <p:nvPr/>
        </p:nvSpPr>
        <p:spPr>
          <a:xfrm>
            <a:off x="10555266" y="4161731"/>
            <a:ext cx="1609023" cy="707886"/>
          </a:xfrm>
          <a:prstGeom prst="rect">
            <a:avLst/>
          </a:prstGeom>
          <a:noFill/>
        </p:spPr>
        <p:txBody>
          <a:bodyPr wrap="square" rtlCol="0">
            <a:spAutoFit/>
          </a:bodyPr>
          <a:lstStyle/>
          <a:p>
            <a:r>
              <a:rPr lang="de-CH" sz="2000" b="1" dirty="0">
                <a:solidFill>
                  <a:srgbClr val="6284C6"/>
                </a:solidFill>
                <a:latin typeface="Arial"/>
              </a:rPr>
              <a:t>CLIMATE TEST</a:t>
            </a:r>
          </a:p>
        </p:txBody>
      </p:sp>
      <p:pic>
        <p:nvPicPr>
          <p:cNvPr id="5" name="Grafik 4" descr="Sparschwein mit einfarbiger Füllung">
            <a:extLst>
              <a:ext uri="{FF2B5EF4-FFF2-40B4-BE49-F238E27FC236}">
                <a16:creationId xmlns:a16="http://schemas.microsoft.com/office/drawing/2014/main" id="{AA8CD9F5-FB6E-302D-A9BB-5968543B060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43302" y="3299967"/>
            <a:ext cx="914400" cy="914400"/>
          </a:xfrm>
          <a:prstGeom prst="rect">
            <a:avLst/>
          </a:prstGeom>
        </p:spPr>
      </p:pic>
      <p:sp>
        <p:nvSpPr>
          <p:cNvPr id="6" name="Textfeld 5">
            <a:extLst>
              <a:ext uri="{FF2B5EF4-FFF2-40B4-BE49-F238E27FC236}">
                <a16:creationId xmlns:a16="http://schemas.microsoft.com/office/drawing/2014/main" id="{67D195D3-F596-4BC4-8D64-21504C5A0C5D}"/>
              </a:ext>
            </a:extLst>
          </p:cNvPr>
          <p:cNvSpPr txBox="1"/>
          <p:nvPr/>
        </p:nvSpPr>
        <p:spPr>
          <a:xfrm flipH="1">
            <a:off x="1668695" y="3443456"/>
            <a:ext cx="1640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mn-cs"/>
              </a:rPr>
              <a:t>Financial institutions (FIs)</a:t>
            </a:r>
          </a:p>
        </p:txBody>
      </p:sp>
      <p:sp>
        <p:nvSpPr>
          <p:cNvPr id="16" name="Titel 3">
            <a:extLst>
              <a:ext uri="{FF2B5EF4-FFF2-40B4-BE49-F238E27FC236}">
                <a16:creationId xmlns:a16="http://schemas.microsoft.com/office/drawing/2014/main" id="{D43A915A-27D2-C198-2AC9-337764A264F5}"/>
              </a:ext>
            </a:extLst>
          </p:cNvPr>
          <p:cNvSpPr>
            <a:spLocks noGrp="1"/>
          </p:cNvSpPr>
          <p:nvPr>
            <p:ph type="title"/>
          </p:nvPr>
        </p:nvSpPr>
        <p:spPr>
          <a:xfrm>
            <a:off x="1774600" y="203008"/>
            <a:ext cx="10417400" cy="665239"/>
          </a:xfrm>
        </p:spPr>
        <p:txBody>
          <a:bodyPr/>
          <a:lstStyle/>
          <a:p>
            <a:r>
              <a:rPr lang="de-CH" sz="3200" b="0" kern="1200" dirty="0">
                <a:solidFill>
                  <a:srgbClr val="375172"/>
                </a:solidFill>
                <a:latin typeface="+mn-lt"/>
                <a:ea typeface="+mn-ea"/>
                <a:cs typeface="+mn-cs"/>
              </a:rPr>
              <a:t>How are the questions answered (schematically)?</a:t>
            </a:r>
          </a:p>
        </p:txBody>
      </p:sp>
      <p:sp>
        <p:nvSpPr>
          <p:cNvPr id="8" name="Rechteck 7">
            <a:extLst>
              <a:ext uri="{FF2B5EF4-FFF2-40B4-BE49-F238E27FC236}">
                <a16:creationId xmlns:a16="http://schemas.microsoft.com/office/drawing/2014/main" id="{B694F879-27E5-7540-ECBC-005E80684FFC}"/>
              </a:ext>
            </a:extLst>
          </p:cNvPr>
          <p:cNvSpPr/>
          <p:nvPr/>
        </p:nvSpPr>
        <p:spPr>
          <a:xfrm>
            <a:off x="3752835" y="1310934"/>
            <a:ext cx="2867975" cy="1678948"/>
          </a:xfrm>
          <a:prstGeom prst="rect">
            <a:avLst/>
          </a:prstGeom>
          <a:solidFill>
            <a:schemeClr val="lt1"/>
          </a:solidFill>
          <a:ln>
            <a:solidFill>
              <a:srgbClr val="6284C6"/>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de-CH" sz="2000" dirty="0">
                <a:solidFill>
                  <a:prstClr val="black"/>
                </a:solidFill>
              </a:rPr>
              <a:t>:</a:t>
            </a:r>
          </a:p>
          <a:p>
            <a:pPr algn="ctr"/>
            <a:r>
              <a:rPr lang="de-CH" sz="2000" dirty="0">
                <a:solidFill>
                  <a:srgbClr val="375172"/>
                </a:solidFill>
              </a:rPr>
              <a:t>such </a:t>
            </a:r>
            <a:r>
              <a:rPr lang="de-CH" sz="2000" dirty="0" err="1">
                <a:solidFill>
                  <a:srgbClr val="375172"/>
                </a:solidFill>
              </a:rPr>
              <a:t>as</a:t>
            </a:r>
            <a:r>
              <a:rPr lang="de-CH" sz="2000" dirty="0">
                <a:solidFill>
                  <a:srgbClr val="375172"/>
                </a:solidFill>
              </a:rPr>
              <a:t> </a:t>
            </a:r>
            <a:r>
              <a:rPr lang="de-CH" sz="2000" dirty="0" err="1">
                <a:solidFill>
                  <a:srgbClr val="375172"/>
                </a:solidFill>
              </a:rPr>
              <a:t>climat</a:t>
            </a:r>
            <a:r>
              <a:rPr lang="de-CH" sz="2000" dirty="0">
                <a:solidFill>
                  <a:srgbClr val="375172"/>
                </a:solidFill>
              </a:rPr>
              <a:t> </a:t>
            </a:r>
            <a:r>
              <a:rPr lang="de-CH" sz="2000" dirty="0" err="1">
                <a:solidFill>
                  <a:srgbClr val="375172"/>
                </a:solidFill>
              </a:rPr>
              <a:t>targets</a:t>
            </a:r>
            <a:r>
              <a:rPr lang="de-CH" sz="2000" dirty="0">
                <a:solidFill>
                  <a:srgbClr val="375172"/>
                </a:solidFill>
              </a:rPr>
              <a:t>;</a:t>
            </a:r>
          </a:p>
          <a:p>
            <a:pPr algn="ctr"/>
            <a:r>
              <a:rPr lang="de-CH" sz="2000" dirty="0">
                <a:solidFill>
                  <a:srgbClr val="375172"/>
                </a:solidFill>
              </a:rPr>
              <a:t>Global phase-out of fossil fuels;</a:t>
            </a:r>
          </a:p>
          <a:p>
            <a:pPr algn="ctr"/>
            <a:r>
              <a:rPr lang="de-CH" sz="2000" dirty="0">
                <a:solidFill>
                  <a:srgbClr val="375172"/>
                </a:solidFill>
              </a:rPr>
              <a:t>Tripling of renewables</a:t>
            </a:r>
          </a:p>
          <a:p>
            <a:pPr lvl="0" algn="ctr">
              <a:defRPr/>
            </a:pPr>
            <a:endParaRPr lang="de-CH" sz="2000" dirty="0">
              <a:solidFill>
                <a:prstClr val="black"/>
              </a:solidFill>
            </a:endParaRPr>
          </a:p>
        </p:txBody>
      </p:sp>
      <p:sp>
        <p:nvSpPr>
          <p:cNvPr id="12" name="Rechteck 11">
            <a:extLst>
              <a:ext uri="{FF2B5EF4-FFF2-40B4-BE49-F238E27FC236}">
                <a16:creationId xmlns:a16="http://schemas.microsoft.com/office/drawing/2014/main" id="{AB6BF0EE-F5BE-0D3A-0BD2-1C35E6C341B5}"/>
              </a:ext>
            </a:extLst>
          </p:cNvPr>
          <p:cNvSpPr/>
          <p:nvPr/>
        </p:nvSpPr>
        <p:spPr>
          <a:xfrm>
            <a:off x="7530717" y="3415523"/>
            <a:ext cx="2139756" cy="962284"/>
          </a:xfrm>
          <a:prstGeom prst="rect">
            <a:avLst/>
          </a:prstGeom>
          <a:solidFill>
            <a:schemeClr val="accent2">
              <a:lumMod val="40000"/>
              <a:lumOff val="60000"/>
            </a:schemeClr>
          </a:solidFill>
          <a:ln>
            <a:solidFill>
              <a:srgbClr val="6284C6"/>
            </a:solidFill>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de-CH" sz="2000" dirty="0">
                <a:solidFill>
                  <a:srgbClr val="375172"/>
                </a:solidFill>
              </a:rPr>
              <a:t>Survey</a:t>
            </a:r>
          </a:p>
        </p:txBody>
      </p:sp>
    </p:spTree>
    <p:extLst>
      <p:ext uri="{BB962C8B-B14F-4D97-AF65-F5344CB8AC3E}">
        <p14:creationId xmlns:p14="http://schemas.microsoft.com/office/powerpoint/2010/main" val="2032730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EFB3A-A47A-ED81-5E92-A2F60922FB8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7C507EC-D91C-F970-EAF8-2FB09541E33D}"/>
              </a:ext>
            </a:extLst>
          </p:cNvPr>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a:extLst>
              <a:ext uri="{FF2B5EF4-FFF2-40B4-BE49-F238E27FC236}">
                <a16:creationId xmlns:a16="http://schemas.microsoft.com/office/drawing/2014/main" id="{51894D48-F3B0-91EA-9E58-94D37F203695}"/>
              </a:ext>
            </a:extLst>
          </p:cNvPr>
          <p:cNvSpPr/>
          <p:nvPr/>
        </p:nvSpPr>
        <p:spPr>
          <a:xfrm>
            <a:off x="698500" y="775265"/>
            <a:ext cx="9810750" cy="1293495"/>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4010"/>
              </a:lnSpc>
              <a:spcBef>
                <a:spcPts val="0"/>
              </a:spcBef>
              <a:spcAft>
                <a:spcPts val="0"/>
              </a:spcAft>
              <a:buClrTx/>
              <a:buSzTx/>
              <a:buFontTx/>
              <a:buNone/>
              <a:tabLst/>
              <a:defRPr/>
            </a:pP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The in-depth PACTA analysis now for the first time relies on open-source asset-based data.</a:t>
            </a:r>
            <a:endParaRPr kumimoji="0" lang="en-US" sz="2700" b="1" i="1"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pic>
        <p:nvPicPr>
          <p:cNvPr id="32" name="Content Placeholder 6" descr="The image displays a world map highlighting various countries and their respective energy generation capacities, categorized by different energy sources.&#10;&#10;AI-generated content may be incorrect.">
            <a:extLst>
              <a:ext uri="{FF2B5EF4-FFF2-40B4-BE49-F238E27FC236}">
                <a16:creationId xmlns:a16="http://schemas.microsoft.com/office/drawing/2014/main" id="{D88EDF0B-8A62-786F-4B39-F4E139417C45}"/>
              </a:ext>
            </a:extLst>
          </p:cNvPr>
          <p:cNvPicPr>
            <a:picLocks noChangeAspect="1"/>
          </p:cNvPicPr>
          <p:nvPr/>
        </p:nvPicPr>
        <p:blipFill>
          <a:blip r:embed="rId3"/>
          <a:stretch>
            <a:fillRect/>
          </a:stretch>
        </p:blipFill>
        <p:spPr>
          <a:xfrm>
            <a:off x="698500" y="1795323"/>
            <a:ext cx="7620000" cy="4421967"/>
          </a:xfrm>
          <a:prstGeom prst="rect">
            <a:avLst/>
          </a:prstGeom>
        </p:spPr>
      </p:pic>
      <p:sp>
        <p:nvSpPr>
          <p:cNvPr id="7" name="Textfeld 6">
            <a:extLst>
              <a:ext uri="{FF2B5EF4-FFF2-40B4-BE49-F238E27FC236}">
                <a16:creationId xmlns:a16="http://schemas.microsoft.com/office/drawing/2014/main" id="{F9A1000A-1B8F-3EC5-8CDD-973E7C0A6FAC}"/>
              </a:ext>
            </a:extLst>
          </p:cNvPr>
          <p:cNvSpPr txBox="1"/>
          <p:nvPr/>
        </p:nvSpPr>
        <p:spPr>
          <a:xfrm>
            <a:off x="8697778" y="1835328"/>
            <a:ext cx="279572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Developed using data from public data providers (e.g., GEM) and company ownership trees</a:t>
            </a:r>
            <a:endParaRPr kumimoji="0" lang="de-CH" sz="2400" b="0" i="1"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E439948-EAE3-2EF9-32B8-83B5CC1D32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9784404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C633-E96F-03F1-A20A-411ABC31E4D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A00572E-5796-9CCC-671B-3CBC168A30C4}"/>
              </a:ext>
            </a:extLst>
          </p:cNvPr>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a:extLst>
              <a:ext uri="{FF2B5EF4-FFF2-40B4-BE49-F238E27FC236}">
                <a16:creationId xmlns:a16="http://schemas.microsoft.com/office/drawing/2014/main" id="{2155D6DF-2478-A5C3-6C52-6F5B78698F82}"/>
              </a:ext>
            </a:extLst>
          </p:cNvPr>
          <p:cNvSpPr/>
          <p:nvPr/>
        </p:nvSpPr>
        <p:spPr>
          <a:xfrm>
            <a:off x="698500" y="775265"/>
            <a:ext cx="9810750" cy="1293495"/>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4010"/>
              </a:lnSpc>
              <a:spcBef>
                <a:spcPts val="0"/>
              </a:spcBef>
              <a:spcAft>
                <a:spcPts val="0"/>
              </a:spcAft>
              <a:buClrTx/>
              <a:buSzTx/>
              <a:buFontTx/>
              <a:buNone/>
              <a:tabLst/>
              <a:defRPr/>
            </a:pP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The in-depth PACTA analysis now for the first time relies on open-source asset-based data.</a:t>
            </a:r>
            <a:endParaRPr kumimoji="0" lang="en-US" sz="2700" b="1" i="1"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7" name="Textfeld 6">
            <a:extLst>
              <a:ext uri="{FF2B5EF4-FFF2-40B4-BE49-F238E27FC236}">
                <a16:creationId xmlns:a16="http://schemas.microsoft.com/office/drawing/2014/main" id="{01B463CF-77BD-8591-7B5D-8E3E754FA893}"/>
              </a:ext>
            </a:extLst>
          </p:cNvPr>
          <p:cNvSpPr txBox="1"/>
          <p:nvPr/>
        </p:nvSpPr>
        <p:spPr>
          <a:xfrm>
            <a:off x="8697778" y="1835328"/>
            <a:ext cx="279572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Developed using data from public data providers (e.g., GEM) and company ownership trees</a:t>
            </a:r>
            <a:endParaRPr kumimoji="0" lang="de-CH" sz="2400" b="0" i="1"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3D89A427-61F8-3517-40C5-EDE3BD6E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pic>
        <p:nvPicPr>
          <p:cNvPr id="4" name="Picture 3">
            <a:extLst>
              <a:ext uri="{FF2B5EF4-FFF2-40B4-BE49-F238E27FC236}">
                <a16:creationId xmlns:a16="http://schemas.microsoft.com/office/drawing/2014/main" id="{06202D57-CA03-4CCE-9238-BF26BD6BC819}"/>
              </a:ext>
            </a:extLst>
          </p:cNvPr>
          <p:cNvPicPr>
            <a:picLocks noChangeAspect="1"/>
          </p:cNvPicPr>
          <p:nvPr/>
        </p:nvPicPr>
        <p:blipFill>
          <a:blip r:embed="rId3"/>
          <a:stretch>
            <a:fillRect/>
          </a:stretch>
        </p:blipFill>
        <p:spPr>
          <a:xfrm>
            <a:off x="698499" y="2068759"/>
            <a:ext cx="7499549" cy="3811535"/>
          </a:xfrm>
          <a:prstGeom prst="rect">
            <a:avLst/>
          </a:prstGeom>
        </p:spPr>
      </p:pic>
    </p:spTree>
    <p:extLst>
      <p:ext uri="{BB962C8B-B14F-4D97-AF65-F5344CB8AC3E}">
        <p14:creationId xmlns:p14="http://schemas.microsoft.com/office/powerpoint/2010/main" val="19330506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p:cNvSpPr/>
          <p:nvPr/>
        </p:nvSpPr>
        <p:spPr>
          <a:xfrm>
            <a:off x="698500" y="725488"/>
            <a:ext cx="10795000" cy="1706350"/>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In line with its open-source approach and to ensure consistency with other initiatives, the Climate Test 2026 is changing the basis for its </a:t>
            </a:r>
            <a:r>
              <a:rPr kumimoji="0" lang="en-GB" sz="2700" b="1"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scenarios.</a:t>
            </a:r>
            <a:endParaRPr kumimoji="0" lang="en-US" sz="27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hape 4"/>
          <p:cNvSpPr/>
          <p:nvPr/>
        </p:nvSpPr>
        <p:spPr>
          <a:xfrm>
            <a:off x="698500" y="2961005"/>
            <a:ext cx="5016500" cy="2837815"/>
          </a:xfrm>
          <a:prstGeom prst="rect">
            <a:avLst/>
          </a:prstGeom>
          <a:solidFill>
            <a:srgbClr val="ECEBE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7" name="Text 5"/>
          <p:cNvSpPr/>
          <p:nvPr/>
        </p:nvSpPr>
        <p:spPr>
          <a:xfrm>
            <a:off x="1079500" y="3316605"/>
            <a:ext cx="2233472"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240" normalizeH="0" baseline="0" noProof="0" dirty="0">
                <a:ln>
                  <a:noFill/>
                </a:ln>
                <a:solidFill>
                  <a:srgbClr val="4A4A4A">
                    <a:alpha val="70000"/>
                  </a:srgbClr>
                </a:solidFill>
                <a:effectLst/>
                <a:uLnTx/>
                <a:uFillTx/>
                <a:latin typeface="Helvetica" panose="020B0604020202020204" pitchFamily="34" charset="0"/>
                <a:ea typeface="Helvetica" pitchFamily="34" charset="-122"/>
                <a:cs typeface="Helvetica" panose="020B0604020202020204" pitchFamily="34" charset="0"/>
              </a:rPr>
              <a:t>FROM · 2017 – 2024</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8" name="Text 6"/>
          <p:cNvSpPr/>
          <p:nvPr/>
        </p:nvSpPr>
        <p:spPr>
          <a:xfrm>
            <a:off x="1079501" y="3676016"/>
            <a:ext cx="4382135" cy="473498"/>
          </a:xfrm>
          <a:prstGeom prst="rect">
            <a:avLst/>
          </a:prstGeom>
          <a:noFill/>
          <a:ln/>
        </p:spPr>
        <p:txBody>
          <a:bodyPr wrap="square" lIns="16933" tIns="16933" rIns="16933" bIns="16933" rtlCol="0" anchor="t">
            <a:normAutofit fontScale="92500" lnSpcReduction="20000"/>
          </a:bodyPr>
          <a:lstStyle/>
          <a:p>
            <a:pPr marL="0" marR="0" lvl="0" indent="0" algn="l" defTabSz="914400" rtl="0" eaLnBrk="1" fontAlgn="auto" latinLnBrk="0" hangingPunct="1">
              <a:lnSpc>
                <a:spcPct val="98009"/>
              </a:lnSpc>
              <a:spcBef>
                <a:spcPts val="0"/>
              </a:spcBef>
              <a:spcAft>
                <a:spcPts val="0"/>
              </a:spcAft>
              <a:buClrTx/>
              <a:buSzTx/>
              <a:buFontTx/>
              <a:buNone/>
              <a:tabLst/>
              <a:defRPr/>
            </a:pPr>
            <a:r>
              <a:rPr kumimoji="0" lang="en-US" sz="3600" b="1" i="0" u="none" strike="sngStrike" kern="0" cap="none" spc="-72"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IEA</a:t>
            </a:r>
            <a:endParaRPr kumimoji="0" lang="en-US" sz="36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9" name="Text 7"/>
          <p:cNvSpPr/>
          <p:nvPr/>
        </p:nvSpPr>
        <p:spPr>
          <a:xfrm>
            <a:off x="1079500" y="4225713"/>
            <a:ext cx="3848100" cy="46736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45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International Energy Agency — licensed database of past climate tests.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0" name="Text 8"/>
          <p:cNvSpPr/>
          <p:nvPr/>
        </p:nvSpPr>
        <p:spPr>
          <a:xfrm>
            <a:off x="5689600" y="2961005"/>
            <a:ext cx="812800" cy="2863215"/>
          </a:xfrm>
          <a:prstGeom prst="rect">
            <a:avLst/>
          </a:prstGeom>
          <a:noFill/>
          <a:ln/>
        </p:spPr>
        <p:txBody>
          <a:bodyPr wrap="square" lIns="16933" tIns="16933" rIns="16933" bIns="16933"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a:t>
            </a:r>
            <a:endParaRPr kumimoji="0" lang="en-US" sz="3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1" name="Shape 9"/>
          <p:cNvSpPr/>
          <p:nvPr/>
        </p:nvSpPr>
        <p:spPr>
          <a:xfrm>
            <a:off x="6477000" y="2961005"/>
            <a:ext cx="5016500" cy="2837815"/>
          </a:xfrm>
          <a:prstGeom prst="rect">
            <a:avLst/>
          </a:prstGeom>
          <a:solidFill>
            <a:srgbClr val="11111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2" name="Text 10"/>
          <p:cNvSpPr/>
          <p:nvPr/>
        </p:nvSpPr>
        <p:spPr>
          <a:xfrm>
            <a:off x="6858001" y="3316605"/>
            <a:ext cx="4382135"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240" normalizeH="0" baseline="0" noProof="0" dirty="0">
                <a:ln>
                  <a:noFill/>
                </a:ln>
                <a:solidFill>
                  <a:srgbClr val="F5F3EE">
                    <a:alpha val="70000"/>
                  </a:srgbClr>
                </a:solidFill>
                <a:effectLst/>
                <a:uLnTx/>
                <a:uFillTx/>
                <a:latin typeface="Helvetica" panose="020B0604020202020204" pitchFamily="34" charset="0"/>
                <a:ea typeface="Helvetica" pitchFamily="34" charset="-122"/>
                <a:cs typeface="Helvetica" panose="020B0604020202020204" pitchFamily="34" charset="0"/>
              </a:rPr>
              <a:t>NOW 2026</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3" name="Text 11"/>
          <p:cNvSpPr/>
          <p:nvPr/>
        </p:nvSpPr>
        <p:spPr>
          <a:xfrm>
            <a:off x="6858001" y="3676016"/>
            <a:ext cx="4382135" cy="473498"/>
          </a:xfrm>
          <a:prstGeom prst="rect">
            <a:avLst/>
          </a:prstGeom>
          <a:noFill/>
          <a:ln/>
        </p:spPr>
        <p:txBody>
          <a:bodyPr wrap="square" lIns="16933" tIns="16933" rIns="16933" bIns="16933" rtlCol="0" anchor="t">
            <a:normAutofit fontScale="92500" lnSpcReduction="20000"/>
          </a:bodyPr>
          <a:lstStyle/>
          <a:p>
            <a:pPr marL="0" marR="0" lvl="0" indent="0" algn="l" defTabSz="914400" rtl="0" eaLnBrk="1" fontAlgn="auto" latinLnBrk="0" hangingPunct="1">
              <a:lnSpc>
                <a:spcPct val="98009"/>
              </a:lnSpc>
              <a:spcBef>
                <a:spcPts val="0"/>
              </a:spcBef>
              <a:spcAft>
                <a:spcPts val="0"/>
              </a:spcAft>
              <a:buClrTx/>
              <a:buSzTx/>
              <a:buFontTx/>
              <a:buNone/>
              <a:tabLst/>
              <a:defRPr/>
            </a:pPr>
            <a:r>
              <a:rPr kumimoji="0" lang="en-US" sz="3600" b="1" i="0" u="none" strike="noStrike" kern="0" cap="none" spc="-72" normalizeH="0" baseline="0" noProof="0" dirty="0">
                <a:ln>
                  <a:noFill/>
                </a:ln>
                <a:solidFill>
                  <a:srgbClr val="F5F3EE"/>
                </a:solidFill>
                <a:effectLst/>
                <a:uLnTx/>
                <a:uFillTx/>
                <a:latin typeface="Helvetica" panose="020B0604020202020204" pitchFamily="34" charset="0"/>
                <a:ea typeface="Helvetica" pitchFamily="34" charset="-122"/>
                <a:cs typeface="Helvetica" panose="020B0604020202020204" pitchFamily="34" charset="0"/>
              </a:rPr>
              <a:t>NGFS</a:t>
            </a:r>
            <a:endParaRPr kumimoji="0" lang="en-US" sz="36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4" name="Text 12"/>
          <p:cNvSpPr/>
          <p:nvPr/>
        </p:nvSpPr>
        <p:spPr>
          <a:xfrm>
            <a:off x="6858000" y="4225713"/>
            <a:ext cx="4635500" cy="68834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4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5F3EE"/>
                </a:solidFill>
                <a:effectLst/>
                <a:uLnTx/>
                <a:uFillTx/>
                <a:latin typeface="Helvetica" panose="020B0604020202020204" pitchFamily="34" charset="0"/>
                <a:ea typeface="Helvetica" pitchFamily="34" charset="-122"/>
                <a:cs typeface="Helvetica" panose="020B0604020202020204" pitchFamily="34" charset="0"/>
              </a:rPr>
              <a:t>Network for Greening the Financial System — open-source scenarios </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8" name="Slide Number Placeholder 17">
            <a:extLst>
              <a:ext uri="{FF2B5EF4-FFF2-40B4-BE49-F238E27FC236}">
                <a16:creationId xmlns:a16="http://schemas.microsoft.com/office/drawing/2014/main" id="{6C0453A2-D0A9-7188-D27B-1283734C41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8188F-B6F2-10D8-0CC4-E0032A7E3969}"/>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7D6771E-3BF6-8483-4AE6-BEFEEB6E6D15}"/>
              </a:ext>
            </a:extLst>
          </p:cNvPr>
          <p:cNvSpPr>
            <a:spLocks noGrp="1"/>
          </p:cNvSpPr>
          <p:nvPr>
            <p:ph sz="quarter" idx="10"/>
          </p:nvPr>
        </p:nvSpPr>
        <p:spPr/>
        <p:txBody>
          <a:bodyPr/>
          <a:lstStyle/>
          <a:p>
            <a:endParaRPr lang="de-CH" dirty="0"/>
          </a:p>
        </p:txBody>
      </p:sp>
      <p:sp>
        <p:nvSpPr>
          <p:cNvPr id="3" name="Foliennummernplatzhalter 2">
            <a:extLst>
              <a:ext uri="{FF2B5EF4-FFF2-40B4-BE49-F238E27FC236}">
                <a16:creationId xmlns:a16="http://schemas.microsoft.com/office/drawing/2014/main" id="{CB7DBB6C-6CAC-F4FC-1784-481935A96E6D}"/>
              </a:ext>
            </a:extLst>
          </p:cNvPr>
          <p:cNvSpPr>
            <a:spLocks noGrp="1"/>
          </p:cNvSpPr>
          <p:nvPr>
            <p:ph type="sldNum" sz="quarter" idx="11"/>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7D21FFDD-132D-4B5B-AD6B-BCC06A41D268}" type="slidenum">
              <a:rPr kumimoji="0" lang="de-CH" sz="1200" b="0" i="0" u="none" strike="noStrike" kern="1200" cap="none" spc="0" normalizeH="0" baseline="0" noProof="0">
                <a:ln>
                  <a:noFill/>
                </a:ln>
                <a:solidFill>
                  <a:prstClr val="black"/>
                </a:solidFill>
                <a:effectLst/>
                <a:uLnTx/>
                <a:uFillTx/>
                <a:latin typeface="ITC Cheltenham Std Light Cn" panose="02040306050505020404" pitchFamily="18" charset="77"/>
                <a:ea typeface="+mn-ea"/>
                <a:cs typeface="+mn-cs"/>
              </a:rPr>
              <a:pPr marL="0" marR="0" lvl="0" indent="0" algn="r" defTabSz="1219170" rtl="0" eaLnBrk="0" fontAlgn="base" latinLnBrk="0" hangingPunct="0">
                <a:lnSpc>
                  <a:spcPct val="100000"/>
                </a:lnSpc>
                <a:spcBef>
                  <a:spcPct val="0"/>
                </a:spcBef>
                <a:spcAft>
                  <a:spcPct val="0"/>
                </a:spcAft>
                <a:buClrTx/>
                <a:buSzTx/>
                <a:buFontTx/>
                <a:buNone/>
                <a:tabLst/>
                <a:defRPr/>
              </a:pPr>
              <a:t>73</a:t>
            </a:fld>
            <a:endParaRPr kumimoji="0" lang="de-CH" sz="1200" b="0" i="0" u="none" strike="noStrike" kern="1200" cap="none" spc="0" normalizeH="0" baseline="0" noProof="0" dirty="0">
              <a:ln>
                <a:noFill/>
              </a:ln>
              <a:solidFill>
                <a:prstClr val="black"/>
              </a:solidFill>
              <a:effectLst/>
              <a:uLnTx/>
              <a:uFillTx/>
              <a:latin typeface="ITC Cheltenham Std Light Cn" panose="02040306050505020404" pitchFamily="18" charset="77"/>
              <a:ea typeface="+mn-ea"/>
              <a:cs typeface="+mn-cs"/>
            </a:endParaRPr>
          </a:p>
        </p:txBody>
      </p:sp>
      <p:sp>
        <p:nvSpPr>
          <p:cNvPr id="4" name="Titel 3">
            <a:extLst>
              <a:ext uri="{FF2B5EF4-FFF2-40B4-BE49-F238E27FC236}">
                <a16:creationId xmlns:a16="http://schemas.microsoft.com/office/drawing/2014/main" id="{DABF4286-E13E-B7C1-0DFE-75A38354A8E8}"/>
              </a:ext>
            </a:extLst>
          </p:cNvPr>
          <p:cNvSpPr>
            <a:spLocks noGrp="1"/>
          </p:cNvSpPr>
          <p:nvPr>
            <p:ph type="title"/>
          </p:nvPr>
        </p:nvSpPr>
        <p:spPr/>
        <p:txBody>
          <a:bodyPr/>
          <a:lstStyle/>
          <a:p>
            <a:endParaRPr lang="de-CH" dirty="0"/>
          </a:p>
        </p:txBody>
      </p:sp>
      <p:pic>
        <p:nvPicPr>
          <p:cNvPr id="6" name="Inhaltsplatzhalter 6">
            <a:extLst>
              <a:ext uri="{FF2B5EF4-FFF2-40B4-BE49-F238E27FC236}">
                <a16:creationId xmlns:a16="http://schemas.microsoft.com/office/drawing/2014/main" id="{08272DDA-54F2-C7FC-EAEA-AB48FB1246FC}"/>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19534" r="-1180" b="38714"/>
          <a:stretch/>
        </p:blipFill>
        <p:spPr bwMode="auto">
          <a:xfrm>
            <a:off x="-331470" y="0"/>
            <a:ext cx="12695266" cy="6858000"/>
          </a:xfrm>
          <a:prstGeom prst="rect">
            <a:avLst/>
          </a:prstGeom>
          <a:noFill/>
          <a:ln w="9525">
            <a:noFill/>
            <a:miter lim="800000"/>
            <a:headEnd/>
            <a:tailEnd/>
          </a:ln>
          <a:effectLst/>
        </p:spPr>
      </p:pic>
      <p:sp>
        <p:nvSpPr>
          <p:cNvPr id="7" name="Rectangle 17">
            <a:extLst>
              <a:ext uri="{FF2B5EF4-FFF2-40B4-BE49-F238E27FC236}">
                <a16:creationId xmlns:a16="http://schemas.microsoft.com/office/drawing/2014/main" id="{5855B660-65A9-CB42-9ED1-83ABEE90AE09}"/>
              </a:ext>
            </a:extLst>
          </p:cNvPr>
          <p:cNvSpPr/>
          <p:nvPr/>
        </p:nvSpPr>
        <p:spPr>
          <a:xfrm>
            <a:off x="4571999" y="1837085"/>
            <a:ext cx="7791797" cy="2476379"/>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p:txBody>
      </p:sp>
      <p:sp>
        <p:nvSpPr>
          <p:cNvPr id="8" name="Textfeld 7">
            <a:extLst>
              <a:ext uri="{FF2B5EF4-FFF2-40B4-BE49-F238E27FC236}">
                <a16:creationId xmlns:a16="http://schemas.microsoft.com/office/drawing/2014/main" id="{0777EB7B-F5A4-4E96-E1C8-2E7D5CEBFD20}"/>
              </a:ext>
            </a:extLst>
          </p:cNvPr>
          <p:cNvSpPr txBox="1"/>
          <p:nvPr/>
        </p:nvSpPr>
        <p:spPr>
          <a:xfrm>
            <a:off x="4827511" y="1905506"/>
            <a:ext cx="7647709" cy="230832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Submit</a:t>
            </a:r>
            <a:r>
              <a:rPr kumimoji="0" lang="de-CH"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de-CH"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listed</a:t>
            </a:r>
            <a:r>
              <a:rPr kumimoji="0" lang="de-CH"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Equity and Corporate Bonds Portfolios</a:t>
            </a: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Jakob Thomä, Theia Finance Labs</a:t>
            </a:r>
            <a:endParaRPr kumimoji="0" lang="de-CH"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915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2F6A3-8D39-99D5-4A48-D53A4EB59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FF964-2596-963F-1B03-EC4D4889FB17}"/>
              </a:ext>
            </a:extLst>
          </p:cNvPr>
          <p:cNvSpPr>
            <a:spLocks noGrp="1"/>
          </p:cNvSpPr>
          <p:nvPr>
            <p:ph type="title"/>
          </p:nvPr>
        </p:nvSpPr>
        <p:spPr>
          <a:xfrm>
            <a:off x="838200" y="365125"/>
            <a:ext cx="10515600" cy="974577"/>
          </a:xfrm>
        </p:spPr>
        <p:txBody>
          <a:bodyPr anchor="ctr">
            <a:normAutofit/>
          </a:bodyPr>
          <a:lstStyle/>
          <a:p>
            <a:r>
              <a:rPr lang="de-DE" b="1" dirty="0" err="1"/>
              <a:t>Submit</a:t>
            </a:r>
            <a:r>
              <a:rPr lang="de-DE" b="1" dirty="0"/>
              <a:t> </a:t>
            </a:r>
            <a:r>
              <a:rPr lang="de-DE" b="1" dirty="0" err="1"/>
              <a:t>portfolios</a:t>
            </a:r>
            <a:endParaRPr lang="en-GB" b="1" dirty="0"/>
          </a:p>
        </p:txBody>
      </p:sp>
      <p:sp>
        <p:nvSpPr>
          <p:cNvPr id="4" name="Text Placeholder 3">
            <a:extLst>
              <a:ext uri="{FF2B5EF4-FFF2-40B4-BE49-F238E27FC236}">
                <a16:creationId xmlns:a16="http://schemas.microsoft.com/office/drawing/2014/main" id="{65CDA0A2-3332-048B-EDB2-2FA4E5CC62C3}"/>
              </a:ext>
            </a:extLst>
          </p:cNvPr>
          <p:cNvSpPr>
            <a:spLocks noGrp="1"/>
          </p:cNvSpPr>
          <p:nvPr>
            <p:ph sz="half" idx="1"/>
          </p:nvPr>
        </p:nvSpPr>
        <p:spPr>
          <a:xfrm>
            <a:off x="979715" y="1511559"/>
            <a:ext cx="10374086" cy="897942"/>
          </a:xfrm>
        </p:spPr>
        <p:txBody>
          <a:bodyPr>
            <a:normAutofit/>
          </a:bodyPr>
          <a:lstStyle/>
          <a:p>
            <a:pPr marL="0" indent="0">
              <a:buNone/>
            </a:pPr>
            <a:r>
              <a:rPr lang="en-GB" b="1" dirty="0"/>
              <a:t>Step 1: </a:t>
            </a:r>
            <a:r>
              <a:rPr lang="en-GB" dirty="0"/>
              <a:t>Go to the Transition Monitor and log in</a:t>
            </a:r>
            <a:endParaRPr lang="de-DE" dirty="0"/>
          </a:p>
        </p:txBody>
      </p:sp>
      <p:pic>
        <p:nvPicPr>
          <p:cNvPr id="7" name="Picture Placeholder 6">
            <a:extLst>
              <a:ext uri="{FF2B5EF4-FFF2-40B4-BE49-F238E27FC236}">
                <a16:creationId xmlns:a16="http://schemas.microsoft.com/office/drawing/2014/main" id="{D84F04E7-3BC0-6530-01EE-75636B0B593F}"/>
              </a:ext>
            </a:extLst>
          </p:cNvPr>
          <p:cNvPicPr>
            <a:picLocks noGrp="1" noChangeAspect="1"/>
          </p:cNvPicPr>
          <p:nvPr>
            <p:ph sz="half" idx="2"/>
          </p:nvPr>
        </p:nvPicPr>
        <p:blipFill>
          <a:blip r:embed="rId3"/>
          <a:srcRect l="1337" r="1337"/>
          <a:stretch/>
        </p:blipFill>
        <p:spPr>
          <a:xfrm>
            <a:off x="2052734" y="2409501"/>
            <a:ext cx="7341636" cy="3946849"/>
          </a:xfrm>
          <a:prstGeom prst="rect">
            <a:avLst/>
          </a:prstGeom>
          <a:noFill/>
        </p:spPr>
      </p:pic>
      <p:sp>
        <p:nvSpPr>
          <p:cNvPr id="5" name="Slide Number Placeholder 4">
            <a:extLst>
              <a:ext uri="{FF2B5EF4-FFF2-40B4-BE49-F238E27FC236}">
                <a16:creationId xmlns:a16="http://schemas.microsoft.com/office/drawing/2014/main" id="{2614A295-0742-D121-D8F4-D78210C41BC0}"/>
              </a:ext>
            </a:extLst>
          </p:cNvPr>
          <p:cNvSpPr>
            <a:spLocks noGrp="1"/>
          </p:cNvSpPr>
          <p:nvPr>
            <p:ph type="sldNum" sz="quarter" idx="12"/>
          </p:nvPr>
        </p:nvSpPr>
        <p:spPr>
          <a:xfrm>
            <a:off x="8610600" y="6356350"/>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74</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cxnSp>
        <p:nvCxnSpPr>
          <p:cNvPr id="13" name="Straight Arrow Connector 12">
            <a:extLst>
              <a:ext uri="{FF2B5EF4-FFF2-40B4-BE49-F238E27FC236}">
                <a16:creationId xmlns:a16="http://schemas.microsoft.com/office/drawing/2014/main" id="{747BA668-BC70-B86C-3DC1-4B2F8530ACC0}"/>
              </a:ext>
            </a:extLst>
          </p:cNvPr>
          <p:cNvCxnSpPr>
            <a:cxnSpLocks/>
          </p:cNvCxnSpPr>
          <p:nvPr/>
        </p:nvCxnSpPr>
        <p:spPr>
          <a:xfrm flipH="1">
            <a:off x="8125405" y="1927230"/>
            <a:ext cx="2341984" cy="6208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732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41E8-B277-E0E0-59E6-111C3B37C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20237-0930-8C84-BCE8-2F0177B9ED85}"/>
              </a:ext>
            </a:extLst>
          </p:cNvPr>
          <p:cNvSpPr>
            <a:spLocks noGrp="1"/>
          </p:cNvSpPr>
          <p:nvPr>
            <p:ph type="title"/>
          </p:nvPr>
        </p:nvSpPr>
        <p:spPr>
          <a:xfrm>
            <a:off x="838200" y="365125"/>
            <a:ext cx="10515600" cy="974577"/>
          </a:xfrm>
        </p:spPr>
        <p:txBody>
          <a:bodyPr anchor="ctr">
            <a:normAutofit/>
          </a:bodyPr>
          <a:lstStyle/>
          <a:p>
            <a:r>
              <a:rPr lang="de-DE" b="1" dirty="0" err="1"/>
              <a:t>Submit</a:t>
            </a:r>
            <a:r>
              <a:rPr lang="de-DE" b="1" dirty="0"/>
              <a:t> </a:t>
            </a:r>
            <a:r>
              <a:rPr lang="de-DE" b="1" dirty="0" err="1"/>
              <a:t>portfolios</a:t>
            </a:r>
            <a:endParaRPr lang="en-GB" b="1" dirty="0"/>
          </a:p>
        </p:txBody>
      </p:sp>
      <p:sp>
        <p:nvSpPr>
          <p:cNvPr id="4" name="Text Placeholder 3">
            <a:extLst>
              <a:ext uri="{FF2B5EF4-FFF2-40B4-BE49-F238E27FC236}">
                <a16:creationId xmlns:a16="http://schemas.microsoft.com/office/drawing/2014/main" id="{9411DA18-076D-07E4-6985-C2B9B02DBF35}"/>
              </a:ext>
            </a:extLst>
          </p:cNvPr>
          <p:cNvSpPr>
            <a:spLocks noGrp="1"/>
          </p:cNvSpPr>
          <p:nvPr>
            <p:ph sz="half" idx="1"/>
          </p:nvPr>
        </p:nvSpPr>
        <p:spPr>
          <a:xfrm>
            <a:off x="979715" y="1511559"/>
            <a:ext cx="10374086" cy="897942"/>
          </a:xfrm>
        </p:spPr>
        <p:txBody>
          <a:bodyPr>
            <a:normAutofit/>
          </a:bodyPr>
          <a:lstStyle/>
          <a:p>
            <a:r>
              <a:rPr lang="de-DE" b="1" dirty="0" err="1"/>
              <a:t>Step</a:t>
            </a:r>
            <a:r>
              <a:rPr lang="de-DE" b="1" dirty="0"/>
              <a:t> 2: </a:t>
            </a:r>
            <a:r>
              <a:rPr lang="de-DE" dirty="0"/>
              <a:t>Click </a:t>
            </a:r>
            <a:r>
              <a:rPr lang="de-DE" dirty="0" err="1"/>
              <a:t>the</a:t>
            </a:r>
            <a:r>
              <a:rPr lang="de-DE" dirty="0"/>
              <a:t> </a:t>
            </a:r>
            <a:r>
              <a:rPr lang="de-DE" dirty="0" err="1"/>
              <a:t>tab</a:t>
            </a:r>
            <a:r>
              <a:rPr lang="de-DE" dirty="0"/>
              <a:t> „Equity &amp; Corporate Bonds“</a:t>
            </a:r>
            <a:endParaRPr lang="en-GB" dirty="0"/>
          </a:p>
          <a:p>
            <a:pPr marL="742950" lvl="1" indent="-285750"/>
            <a:endParaRPr lang="de-DE" dirty="0"/>
          </a:p>
        </p:txBody>
      </p:sp>
      <p:sp>
        <p:nvSpPr>
          <p:cNvPr id="5" name="Slide Number Placeholder 4">
            <a:extLst>
              <a:ext uri="{FF2B5EF4-FFF2-40B4-BE49-F238E27FC236}">
                <a16:creationId xmlns:a16="http://schemas.microsoft.com/office/drawing/2014/main" id="{75701E3F-A4C6-45A8-C3FA-F40EE0230C96}"/>
              </a:ext>
            </a:extLst>
          </p:cNvPr>
          <p:cNvSpPr>
            <a:spLocks noGrp="1"/>
          </p:cNvSpPr>
          <p:nvPr>
            <p:ph type="sldNum" sz="quarter" idx="12"/>
          </p:nvPr>
        </p:nvSpPr>
        <p:spPr>
          <a:xfrm>
            <a:off x="8610600" y="6356350"/>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75</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pic>
        <p:nvPicPr>
          <p:cNvPr id="3" name="Content Placeholder 6">
            <a:extLst>
              <a:ext uri="{FF2B5EF4-FFF2-40B4-BE49-F238E27FC236}">
                <a16:creationId xmlns:a16="http://schemas.microsoft.com/office/drawing/2014/main" id="{5D12F7F5-E6E1-FB25-53A2-EB7514F1D579}"/>
              </a:ext>
            </a:extLst>
          </p:cNvPr>
          <p:cNvPicPr>
            <a:picLocks noGrp="1" noChangeAspect="1"/>
          </p:cNvPicPr>
          <p:nvPr>
            <p:ph sz="half" idx="2"/>
          </p:nvPr>
        </p:nvPicPr>
        <p:blipFill>
          <a:blip r:embed="rId2"/>
          <a:srcRect/>
          <a:stretch/>
        </p:blipFill>
        <p:spPr>
          <a:xfrm>
            <a:off x="543003" y="3529445"/>
            <a:ext cx="11247510" cy="1549400"/>
          </a:xfrm>
          <a:prstGeom prst="rect">
            <a:avLst/>
          </a:prstGeom>
        </p:spPr>
      </p:pic>
      <p:cxnSp>
        <p:nvCxnSpPr>
          <p:cNvPr id="7" name="Straight Arrow Connector 6">
            <a:extLst>
              <a:ext uri="{FF2B5EF4-FFF2-40B4-BE49-F238E27FC236}">
                <a16:creationId xmlns:a16="http://schemas.microsoft.com/office/drawing/2014/main" id="{C66A74E8-FE0B-A159-0C6F-87143DC88429}"/>
              </a:ext>
            </a:extLst>
          </p:cNvPr>
          <p:cNvCxnSpPr>
            <a:cxnSpLocks/>
          </p:cNvCxnSpPr>
          <p:nvPr/>
        </p:nvCxnSpPr>
        <p:spPr>
          <a:xfrm>
            <a:off x="3459646" y="2409501"/>
            <a:ext cx="0" cy="18946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544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6C67A-803C-F623-02B2-260A34479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4E081-1F94-89D6-EF4B-D45A2F13D11B}"/>
              </a:ext>
            </a:extLst>
          </p:cNvPr>
          <p:cNvSpPr>
            <a:spLocks noGrp="1"/>
          </p:cNvSpPr>
          <p:nvPr>
            <p:ph type="title"/>
          </p:nvPr>
        </p:nvSpPr>
        <p:spPr>
          <a:xfrm>
            <a:off x="838200" y="365125"/>
            <a:ext cx="10515600" cy="974577"/>
          </a:xfrm>
        </p:spPr>
        <p:txBody>
          <a:bodyPr anchor="ctr">
            <a:normAutofit/>
          </a:bodyPr>
          <a:lstStyle/>
          <a:p>
            <a:r>
              <a:rPr lang="de-DE" b="1" dirty="0" err="1"/>
              <a:t>Submit</a:t>
            </a:r>
            <a:r>
              <a:rPr lang="de-DE" b="1" dirty="0"/>
              <a:t> </a:t>
            </a:r>
            <a:r>
              <a:rPr lang="de-DE" b="1" dirty="0" err="1"/>
              <a:t>portfolios</a:t>
            </a:r>
            <a:endParaRPr lang="en-GB" b="1" dirty="0"/>
          </a:p>
        </p:txBody>
      </p:sp>
      <p:sp>
        <p:nvSpPr>
          <p:cNvPr id="4" name="Text Placeholder 3">
            <a:extLst>
              <a:ext uri="{FF2B5EF4-FFF2-40B4-BE49-F238E27FC236}">
                <a16:creationId xmlns:a16="http://schemas.microsoft.com/office/drawing/2014/main" id="{6D903613-B4C4-DEAE-0A7B-E15E138CEFC6}"/>
              </a:ext>
            </a:extLst>
          </p:cNvPr>
          <p:cNvSpPr>
            <a:spLocks noGrp="1"/>
          </p:cNvSpPr>
          <p:nvPr>
            <p:ph sz="half" idx="1"/>
          </p:nvPr>
        </p:nvSpPr>
        <p:spPr>
          <a:xfrm>
            <a:off x="979715" y="1396838"/>
            <a:ext cx="10374086" cy="897942"/>
          </a:xfrm>
        </p:spPr>
        <p:txBody>
          <a:bodyPr>
            <a:normAutofit/>
          </a:bodyPr>
          <a:lstStyle/>
          <a:p>
            <a:pPr marL="0" indent="0">
              <a:buNone/>
            </a:pPr>
            <a:r>
              <a:rPr lang="de-DE" b="1" dirty="0" err="1"/>
              <a:t>Step</a:t>
            </a:r>
            <a:r>
              <a:rPr lang="de-DE" b="1" dirty="0"/>
              <a:t> 3a: </a:t>
            </a:r>
            <a:r>
              <a:rPr lang="de-DE" dirty="0"/>
              <a:t>Download </a:t>
            </a:r>
            <a:r>
              <a:rPr lang="de-DE" dirty="0" err="1"/>
              <a:t>the</a:t>
            </a:r>
            <a:r>
              <a:rPr lang="de-DE" dirty="0"/>
              <a:t> </a:t>
            </a:r>
            <a:r>
              <a:rPr lang="de-DE" dirty="0" err="1"/>
              <a:t>template</a:t>
            </a:r>
            <a:endParaRPr lang="de-DE" dirty="0"/>
          </a:p>
          <a:p>
            <a:pPr marL="742950" lvl="1" indent="-285750"/>
            <a:endParaRPr lang="de-DE" dirty="0"/>
          </a:p>
        </p:txBody>
      </p:sp>
      <p:sp>
        <p:nvSpPr>
          <p:cNvPr id="5" name="Slide Number Placeholder 4">
            <a:extLst>
              <a:ext uri="{FF2B5EF4-FFF2-40B4-BE49-F238E27FC236}">
                <a16:creationId xmlns:a16="http://schemas.microsoft.com/office/drawing/2014/main" id="{FD725C4C-4CCC-8725-0A3E-11CA2B98D874}"/>
              </a:ext>
            </a:extLst>
          </p:cNvPr>
          <p:cNvSpPr>
            <a:spLocks noGrp="1"/>
          </p:cNvSpPr>
          <p:nvPr>
            <p:ph type="sldNum" sz="quarter" idx="12"/>
          </p:nvPr>
        </p:nvSpPr>
        <p:spPr>
          <a:xfrm>
            <a:off x="8610600" y="6356350"/>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76</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pic>
        <p:nvPicPr>
          <p:cNvPr id="6" name="Picture 5">
            <a:extLst>
              <a:ext uri="{FF2B5EF4-FFF2-40B4-BE49-F238E27FC236}">
                <a16:creationId xmlns:a16="http://schemas.microsoft.com/office/drawing/2014/main" id="{CE344478-05D3-183F-B2C6-BB23EACE5F02}"/>
              </a:ext>
            </a:extLst>
          </p:cNvPr>
          <p:cNvPicPr>
            <a:picLocks noChangeAspect="1"/>
          </p:cNvPicPr>
          <p:nvPr/>
        </p:nvPicPr>
        <p:blipFill>
          <a:blip r:embed="rId2"/>
          <a:srcRect t="20971" b="20971"/>
          <a:stretch/>
        </p:blipFill>
        <p:spPr>
          <a:xfrm>
            <a:off x="838200" y="2159121"/>
            <a:ext cx="11149154" cy="3966320"/>
          </a:xfrm>
          <a:prstGeom prst="rect">
            <a:avLst/>
          </a:prstGeom>
        </p:spPr>
      </p:pic>
      <p:cxnSp>
        <p:nvCxnSpPr>
          <p:cNvPr id="7" name="Straight Arrow Connector 6">
            <a:extLst>
              <a:ext uri="{FF2B5EF4-FFF2-40B4-BE49-F238E27FC236}">
                <a16:creationId xmlns:a16="http://schemas.microsoft.com/office/drawing/2014/main" id="{145FDDF4-E363-680A-25E0-DF7DF5D77C3B}"/>
              </a:ext>
            </a:extLst>
          </p:cNvPr>
          <p:cNvCxnSpPr>
            <a:cxnSpLocks/>
          </p:cNvCxnSpPr>
          <p:nvPr/>
        </p:nvCxnSpPr>
        <p:spPr>
          <a:xfrm>
            <a:off x="3654136" y="1896064"/>
            <a:ext cx="3199246" cy="210328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3678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11E2-8111-84DD-8D21-54EC23A75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635A1-0A4C-2951-3619-44A9AE6CABDB}"/>
              </a:ext>
            </a:extLst>
          </p:cNvPr>
          <p:cNvSpPr>
            <a:spLocks noGrp="1"/>
          </p:cNvSpPr>
          <p:nvPr>
            <p:ph type="title"/>
          </p:nvPr>
        </p:nvSpPr>
        <p:spPr>
          <a:xfrm>
            <a:off x="838200" y="365125"/>
            <a:ext cx="10515600" cy="974577"/>
          </a:xfrm>
        </p:spPr>
        <p:txBody>
          <a:bodyPr anchor="ctr">
            <a:normAutofit/>
          </a:bodyPr>
          <a:lstStyle/>
          <a:p>
            <a:r>
              <a:rPr lang="de-DE" b="1" dirty="0" err="1"/>
              <a:t>Submit</a:t>
            </a:r>
            <a:r>
              <a:rPr lang="de-DE" b="1" dirty="0"/>
              <a:t> </a:t>
            </a:r>
            <a:r>
              <a:rPr lang="de-DE" b="1" dirty="0" err="1"/>
              <a:t>portfolios</a:t>
            </a:r>
            <a:endParaRPr lang="en-GB" b="1" dirty="0"/>
          </a:p>
        </p:txBody>
      </p:sp>
      <p:sp>
        <p:nvSpPr>
          <p:cNvPr id="4" name="Text Placeholder 3">
            <a:extLst>
              <a:ext uri="{FF2B5EF4-FFF2-40B4-BE49-F238E27FC236}">
                <a16:creationId xmlns:a16="http://schemas.microsoft.com/office/drawing/2014/main" id="{88142C10-D3A6-579C-54D2-E381C34CBFED}"/>
              </a:ext>
            </a:extLst>
          </p:cNvPr>
          <p:cNvSpPr>
            <a:spLocks noGrp="1"/>
          </p:cNvSpPr>
          <p:nvPr>
            <p:ph sz="half" idx="1"/>
          </p:nvPr>
        </p:nvSpPr>
        <p:spPr>
          <a:xfrm>
            <a:off x="979715" y="1511559"/>
            <a:ext cx="10374086" cy="897942"/>
          </a:xfrm>
        </p:spPr>
        <p:txBody>
          <a:bodyPr>
            <a:normAutofit/>
          </a:bodyPr>
          <a:lstStyle/>
          <a:p>
            <a:pPr marL="0" indent="0">
              <a:buNone/>
            </a:pPr>
            <a:r>
              <a:rPr lang="de-DE" b="1" dirty="0" err="1"/>
              <a:t>Step</a:t>
            </a:r>
            <a:r>
              <a:rPr lang="de-DE" b="1" dirty="0"/>
              <a:t> 3b: </a:t>
            </a:r>
            <a:r>
              <a:rPr lang="de-DE" dirty="0"/>
              <a:t>Click </a:t>
            </a:r>
            <a:r>
              <a:rPr lang="de-DE" dirty="0" err="1"/>
              <a:t>the</a:t>
            </a:r>
            <a:r>
              <a:rPr lang="de-DE" dirty="0"/>
              <a:t> </a:t>
            </a:r>
            <a:r>
              <a:rPr lang="de-DE" dirty="0" err="1"/>
              <a:t>button</a:t>
            </a:r>
            <a:r>
              <a:rPr lang="de-DE" dirty="0"/>
              <a:t> „</a:t>
            </a:r>
            <a:r>
              <a:rPr lang="de-DE" dirty="0" err="1"/>
              <a:t>Submit</a:t>
            </a:r>
            <a:r>
              <a:rPr lang="de-DE" dirty="0"/>
              <a:t> </a:t>
            </a:r>
            <a:r>
              <a:rPr lang="de-DE" dirty="0" err="1"/>
              <a:t>portfolio</a:t>
            </a:r>
            <a:r>
              <a:rPr lang="de-DE" dirty="0"/>
              <a:t>“</a:t>
            </a:r>
          </a:p>
          <a:p>
            <a:pPr marL="742950" lvl="1" indent="-285750"/>
            <a:endParaRPr lang="de-DE" dirty="0"/>
          </a:p>
        </p:txBody>
      </p:sp>
      <p:sp>
        <p:nvSpPr>
          <p:cNvPr id="5" name="Slide Number Placeholder 4">
            <a:extLst>
              <a:ext uri="{FF2B5EF4-FFF2-40B4-BE49-F238E27FC236}">
                <a16:creationId xmlns:a16="http://schemas.microsoft.com/office/drawing/2014/main" id="{ADA64E80-82B6-3FA9-BFA0-75149519BD60}"/>
              </a:ext>
            </a:extLst>
          </p:cNvPr>
          <p:cNvSpPr>
            <a:spLocks noGrp="1"/>
          </p:cNvSpPr>
          <p:nvPr>
            <p:ph type="sldNum" sz="quarter" idx="12"/>
          </p:nvPr>
        </p:nvSpPr>
        <p:spPr>
          <a:xfrm>
            <a:off x="8610600" y="6356350"/>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77</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pic>
        <p:nvPicPr>
          <p:cNvPr id="6" name="Picture 5">
            <a:extLst>
              <a:ext uri="{FF2B5EF4-FFF2-40B4-BE49-F238E27FC236}">
                <a16:creationId xmlns:a16="http://schemas.microsoft.com/office/drawing/2014/main" id="{4622F19D-ABA4-691B-E9BB-3BB82E691B48}"/>
              </a:ext>
            </a:extLst>
          </p:cNvPr>
          <p:cNvPicPr>
            <a:picLocks noChangeAspect="1"/>
          </p:cNvPicPr>
          <p:nvPr/>
        </p:nvPicPr>
        <p:blipFill>
          <a:blip r:embed="rId2"/>
          <a:srcRect/>
          <a:stretch/>
        </p:blipFill>
        <p:spPr>
          <a:xfrm>
            <a:off x="1350911" y="2294780"/>
            <a:ext cx="7394184" cy="3907406"/>
          </a:xfrm>
          <a:prstGeom prst="rect">
            <a:avLst/>
          </a:prstGeom>
        </p:spPr>
      </p:pic>
      <p:cxnSp>
        <p:nvCxnSpPr>
          <p:cNvPr id="7" name="Straight Arrow Connector 6">
            <a:extLst>
              <a:ext uri="{FF2B5EF4-FFF2-40B4-BE49-F238E27FC236}">
                <a16:creationId xmlns:a16="http://schemas.microsoft.com/office/drawing/2014/main" id="{FA3F6E7E-A63A-7F4B-3C5F-9A550C5AC71B}"/>
              </a:ext>
            </a:extLst>
          </p:cNvPr>
          <p:cNvCxnSpPr>
            <a:cxnSpLocks/>
          </p:cNvCxnSpPr>
          <p:nvPr/>
        </p:nvCxnSpPr>
        <p:spPr>
          <a:xfrm>
            <a:off x="8169952" y="2122922"/>
            <a:ext cx="68884" cy="36036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36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4F4B9-8B9A-AC1A-2C2D-71B6B3EEA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65458-77E6-A1F1-CD3F-41DD866FA19C}"/>
              </a:ext>
            </a:extLst>
          </p:cNvPr>
          <p:cNvSpPr>
            <a:spLocks noGrp="1"/>
          </p:cNvSpPr>
          <p:nvPr>
            <p:ph type="title"/>
          </p:nvPr>
        </p:nvSpPr>
        <p:spPr>
          <a:xfrm>
            <a:off x="838200" y="365125"/>
            <a:ext cx="10515600" cy="974577"/>
          </a:xfrm>
        </p:spPr>
        <p:txBody>
          <a:bodyPr anchor="ctr">
            <a:normAutofit/>
          </a:bodyPr>
          <a:lstStyle/>
          <a:p>
            <a:r>
              <a:rPr lang="de-DE" b="1" dirty="0" err="1"/>
              <a:t>Submit</a:t>
            </a:r>
            <a:r>
              <a:rPr lang="de-DE" b="1" dirty="0"/>
              <a:t> </a:t>
            </a:r>
            <a:r>
              <a:rPr lang="de-DE" b="1" dirty="0" err="1"/>
              <a:t>portfolios</a:t>
            </a:r>
            <a:endParaRPr lang="en-GB" b="1" dirty="0"/>
          </a:p>
        </p:txBody>
      </p:sp>
      <p:sp>
        <p:nvSpPr>
          <p:cNvPr id="4" name="Text Placeholder 3">
            <a:extLst>
              <a:ext uri="{FF2B5EF4-FFF2-40B4-BE49-F238E27FC236}">
                <a16:creationId xmlns:a16="http://schemas.microsoft.com/office/drawing/2014/main" id="{73F105B3-5D3E-E4CE-F619-3AF883B60BBE}"/>
              </a:ext>
            </a:extLst>
          </p:cNvPr>
          <p:cNvSpPr>
            <a:spLocks noGrp="1"/>
          </p:cNvSpPr>
          <p:nvPr>
            <p:ph sz="half" idx="1"/>
          </p:nvPr>
        </p:nvSpPr>
        <p:spPr>
          <a:xfrm>
            <a:off x="908957" y="1489783"/>
            <a:ext cx="10374086" cy="897942"/>
          </a:xfrm>
        </p:spPr>
        <p:txBody>
          <a:bodyPr>
            <a:normAutofit/>
          </a:bodyPr>
          <a:lstStyle/>
          <a:p>
            <a:pPr marL="0" indent="0">
              <a:buNone/>
            </a:pPr>
            <a:r>
              <a:rPr lang="de-DE" b="1" dirty="0"/>
              <a:t>Schritt 4: </a:t>
            </a:r>
            <a:r>
              <a:rPr lang="en-GB" dirty="0"/>
              <a:t>Fill out the form and select the file you want to upload</a:t>
            </a:r>
            <a:endParaRPr lang="de-DE" dirty="0"/>
          </a:p>
        </p:txBody>
      </p:sp>
      <p:sp>
        <p:nvSpPr>
          <p:cNvPr id="5" name="Slide Number Placeholder 4">
            <a:extLst>
              <a:ext uri="{FF2B5EF4-FFF2-40B4-BE49-F238E27FC236}">
                <a16:creationId xmlns:a16="http://schemas.microsoft.com/office/drawing/2014/main" id="{9F3E123C-0F2D-03D3-6A44-85DCF23EA8A9}"/>
              </a:ext>
            </a:extLst>
          </p:cNvPr>
          <p:cNvSpPr>
            <a:spLocks noGrp="1"/>
          </p:cNvSpPr>
          <p:nvPr>
            <p:ph type="sldNum" sz="quarter" idx="12"/>
          </p:nvPr>
        </p:nvSpPr>
        <p:spPr>
          <a:xfrm>
            <a:off x="8610600" y="6356350"/>
            <a:ext cx="209325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78</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7" name="TextBox 6">
            <a:extLst>
              <a:ext uri="{FF2B5EF4-FFF2-40B4-BE49-F238E27FC236}">
                <a16:creationId xmlns:a16="http://schemas.microsoft.com/office/drawing/2014/main" id="{C42B258A-1710-5B64-E38D-AD74868829F3}"/>
              </a:ext>
            </a:extLst>
          </p:cNvPr>
          <p:cNvSpPr txBox="1"/>
          <p:nvPr/>
        </p:nvSpPr>
        <p:spPr>
          <a:xfrm>
            <a:off x="908958" y="2692401"/>
            <a:ext cx="2333006"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Insert Portfolio 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Select CSV-File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mn-cs"/>
              </a:rPr>
              <a:t>Answer</a:t>
            </a:r>
            <a:r>
              <a:rPr kumimoji="0" lang="de-DE"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 </a:t>
            </a:r>
            <a:r>
              <a:rPr kumimoji="0" lang="de-DE" sz="24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mn-cs"/>
              </a:rPr>
              <a:t>the</a:t>
            </a:r>
            <a:r>
              <a:rPr kumimoji="0" lang="de-DE"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 </a:t>
            </a:r>
            <a:r>
              <a:rPr kumimoji="0" lang="de-DE" sz="24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mn-cs"/>
              </a:rPr>
              <a:t>question</a:t>
            </a:r>
            <a:endParaRPr kumimoji="0" lang="de-DE"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mn-cs"/>
              </a:rPr>
              <a:t>Submit</a:t>
            </a:r>
            <a:r>
              <a:rPr kumimoji="0" lang="de-DE"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 </a:t>
            </a:r>
            <a:r>
              <a:rPr kumimoji="0" lang="de-DE" sz="24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mn-cs"/>
              </a:rPr>
              <a:t>portfolio</a:t>
            </a:r>
            <a:endParaRPr kumimoji="0" lang="en-GB" sz="24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pic>
        <p:nvPicPr>
          <p:cNvPr id="8" name="Picture 7">
            <a:extLst>
              <a:ext uri="{FF2B5EF4-FFF2-40B4-BE49-F238E27FC236}">
                <a16:creationId xmlns:a16="http://schemas.microsoft.com/office/drawing/2014/main" id="{1297E205-B1A6-97D7-042A-F2FEF99E8013}"/>
              </a:ext>
            </a:extLst>
          </p:cNvPr>
          <p:cNvPicPr>
            <a:picLocks noChangeAspect="1"/>
          </p:cNvPicPr>
          <p:nvPr/>
        </p:nvPicPr>
        <p:blipFill>
          <a:blip r:embed="rId2"/>
          <a:srcRect/>
          <a:stretch/>
        </p:blipFill>
        <p:spPr>
          <a:xfrm>
            <a:off x="6372613" y="1975547"/>
            <a:ext cx="5500960" cy="4745927"/>
          </a:xfrm>
          <a:prstGeom prst="rect">
            <a:avLst/>
          </a:prstGeom>
        </p:spPr>
      </p:pic>
      <p:cxnSp>
        <p:nvCxnSpPr>
          <p:cNvPr id="10" name="Straight Arrow Connector 9">
            <a:extLst>
              <a:ext uri="{FF2B5EF4-FFF2-40B4-BE49-F238E27FC236}">
                <a16:creationId xmlns:a16="http://schemas.microsoft.com/office/drawing/2014/main" id="{BD7FDD14-94C0-767E-BD58-4F9E3ACBE533}"/>
              </a:ext>
            </a:extLst>
          </p:cNvPr>
          <p:cNvCxnSpPr>
            <a:cxnSpLocks/>
          </p:cNvCxnSpPr>
          <p:nvPr/>
        </p:nvCxnSpPr>
        <p:spPr>
          <a:xfrm>
            <a:off x="3552047" y="5335979"/>
            <a:ext cx="2654789"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9CEB05D-8BBA-1B2A-3667-9A5229BD6A5E}"/>
              </a:ext>
            </a:extLst>
          </p:cNvPr>
          <p:cNvCxnSpPr>
            <a:cxnSpLocks/>
          </p:cNvCxnSpPr>
          <p:nvPr/>
        </p:nvCxnSpPr>
        <p:spPr>
          <a:xfrm>
            <a:off x="3552047" y="4579851"/>
            <a:ext cx="2654789"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E8737A-1CD1-309A-63DE-30CD710FAFEF}"/>
              </a:ext>
            </a:extLst>
          </p:cNvPr>
          <p:cNvCxnSpPr>
            <a:cxnSpLocks/>
          </p:cNvCxnSpPr>
          <p:nvPr/>
        </p:nvCxnSpPr>
        <p:spPr>
          <a:xfrm>
            <a:off x="3759071" y="3849022"/>
            <a:ext cx="251242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FC6B208-5EAC-2825-B587-5EB556AA75FA}"/>
              </a:ext>
            </a:extLst>
          </p:cNvPr>
          <p:cNvCxnSpPr>
            <a:cxnSpLocks/>
          </p:cNvCxnSpPr>
          <p:nvPr/>
        </p:nvCxnSpPr>
        <p:spPr>
          <a:xfrm>
            <a:off x="3759071" y="3258128"/>
            <a:ext cx="251242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4059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D072-751A-772D-5360-7C3937BC9FE6}"/>
              </a:ext>
            </a:extLst>
          </p:cNvPr>
          <p:cNvSpPr>
            <a:spLocks noGrp="1"/>
          </p:cNvSpPr>
          <p:nvPr>
            <p:ph type="title"/>
          </p:nvPr>
        </p:nvSpPr>
        <p:spPr/>
        <p:txBody>
          <a:bodyPr>
            <a:normAutofit fontScale="90000"/>
          </a:bodyPr>
          <a:lstStyle/>
          <a:p>
            <a:r>
              <a:rPr lang="de-DE" b="1" dirty="0"/>
              <a:t>.</a:t>
            </a:r>
            <a:r>
              <a:rPr lang="de-DE" b="1" dirty="0" err="1"/>
              <a:t>csv</a:t>
            </a:r>
            <a:r>
              <a:rPr lang="de-DE" b="1" dirty="0"/>
              <a:t> File </a:t>
            </a:r>
            <a:r>
              <a:rPr lang="de-DE" b="1" dirty="0" err="1"/>
              <a:t>Structure</a:t>
            </a:r>
            <a:r>
              <a:rPr lang="de-DE" b="1" dirty="0"/>
              <a:t> &amp; </a:t>
            </a:r>
            <a:r>
              <a:rPr lang="de-DE" b="1" dirty="0" err="1"/>
              <a:t>Recommendations</a:t>
            </a:r>
            <a:endParaRPr lang="en-GB" b="1" dirty="0"/>
          </a:p>
        </p:txBody>
      </p:sp>
      <p:sp>
        <p:nvSpPr>
          <p:cNvPr id="3" name="Content Placeholder 2">
            <a:extLst>
              <a:ext uri="{FF2B5EF4-FFF2-40B4-BE49-F238E27FC236}">
                <a16:creationId xmlns:a16="http://schemas.microsoft.com/office/drawing/2014/main" id="{1268BF8C-ECFD-FB1E-FB03-A12E265B9426}"/>
              </a:ext>
            </a:extLst>
          </p:cNvPr>
          <p:cNvSpPr>
            <a:spLocks noGrp="1"/>
          </p:cNvSpPr>
          <p:nvPr>
            <p:ph idx="1"/>
          </p:nvPr>
        </p:nvSpPr>
        <p:spPr>
          <a:xfrm>
            <a:off x="927100" y="1546225"/>
            <a:ext cx="11099800" cy="5175250"/>
          </a:xfrm>
        </p:spPr>
        <p:txBody>
          <a:bodyPr>
            <a:noAutofit/>
          </a:bodyPr>
          <a:lstStyle/>
          <a:p>
            <a:pPr marL="257175" indent="-257175" algn="just">
              <a:lnSpc>
                <a:spcPct val="107000"/>
              </a:lnSpc>
              <a:buFont typeface="+mj-lt"/>
              <a:buAutoNum type="arabicPeriod"/>
            </a:pPr>
            <a:r>
              <a:rPr lang="de-DE" sz="2000" dirty="0">
                <a:ea typeface="Calibri" panose="020F0502020204030204" pitchFamily="34" charset="0"/>
                <a:cs typeface="Arial (Body CS)"/>
              </a:rPr>
              <a:t>“</a:t>
            </a:r>
            <a:r>
              <a:rPr lang="de-DE" sz="2000" dirty="0" err="1">
                <a:ea typeface="Calibri" panose="020F0502020204030204" pitchFamily="34" charset="0"/>
                <a:cs typeface="Arial (Body CS)"/>
              </a:rPr>
              <a:t>Investor.Name</a:t>
            </a:r>
            <a:r>
              <a:rPr lang="de-DE" sz="2000" dirty="0">
                <a:ea typeface="Calibri" panose="020F0502020204030204" pitchFamily="34" charset="0"/>
                <a:cs typeface="Arial (Body CS)"/>
              </a:rPr>
              <a:t>”: </a:t>
            </a:r>
            <a:r>
              <a:rPr lang="en-GB" sz="2000" dirty="0">
                <a:ea typeface="Calibri" panose="020F0502020204030204" pitchFamily="34" charset="0"/>
                <a:cs typeface="Arial (Body CS)"/>
              </a:rPr>
              <a:t>Name of your institution. It should be the same for all rows in this file. </a:t>
            </a:r>
            <a:endParaRPr lang="de-DE" sz="2000" dirty="0">
              <a:ea typeface="Calibri" panose="020F0502020204030204" pitchFamily="34" charset="0"/>
              <a:cs typeface="Arial (Body CS)"/>
            </a:endParaRPr>
          </a:p>
          <a:p>
            <a:pPr marL="257175" indent="-257175" algn="just">
              <a:lnSpc>
                <a:spcPct val="107000"/>
              </a:lnSpc>
              <a:buFont typeface="+mj-lt"/>
              <a:buAutoNum type="arabicPeriod"/>
            </a:pPr>
            <a:r>
              <a:rPr lang="de-DE" sz="2000" dirty="0">
                <a:ea typeface="Calibri" panose="020F0502020204030204" pitchFamily="34" charset="0"/>
                <a:cs typeface="Arial (Body CS)"/>
              </a:rPr>
              <a:t>“Portfolio.Name”:</a:t>
            </a:r>
          </a:p>
          <a:p>
            <a:pPr lvl="1" algn="just">
              <a:lnSpc>
                <a:spcPct val="107000"/>
              </a:lnSpc>
              <a:buFont typeface="Wingdings" panose="05000000000000000000" pitchFamily="2" charset="2"/>
              <a:buChar char="Ø"/>
            </a:pPr>
            <a:r>
              <a:rPr lang="de-DE" sz="2000" dirty="0">
                <a:ea typeface="Calibri" panose="020F0502020204030204" pitchFamily="34" charset="0"/>
              </a:rPr>
              <a:t>If you want individual portfolio results, you have to upload the portfolios as separate files. Otherwise you can upload all portfolios </a:t>
            </a:r>
            <a:r>
              <a:rPr lang="de-DE" sz="2000" dirty="0" err="1">
                <a:ea typeface="Calibri" panose="020F0502020204030204" pitchFamily="34" charset="0"/>
              </a:rPr>
              <a:t>as</a:t>
            </a:r>
            <a:r>
              <a:rPr lang="de-DE" sz="2000" dirty="0">
                <a:ea typeface="Calibri" panose="020F0502020204030204" pitchFamily="34" charset="0"/>
              </a:rPr>
              <a:t> </a:t>
            </a:r>
            <a:r>
              <a:rPr lang="de-DE" sz="2000" dirty="0" err="1">
                <a:ea typeface="Calibri" panose="020F0502020204030204" pitchFamily="34" charset="0"/>
              </a:rPr>
              <a:t>one</a:t>
            </a:r>
            <a:r>
              <a:rPr lang="de-DE" sz="2000" dirty="0">
                <a:ea typeface="Calibri" panose="020F0502020204030204" pitchFamily="34" charset="0"/>
              </a:rPr>
              <a:t> </a:t>
            </a:r>
            <a:r>
              <a:rPr lang="de-DE" sz="2000" dirty="0" err="1">
                <a:ea typeface="Calibri" panose="020F0502020204030204" pitchFamily="34" charset="0"/>
              </a:rPr>
              <a:t>file</a:t>
            </a:r>
            <a:r>
              <a:rPr lang="de-DE" sz="2000" dirty="0">
                <a:ea typeface="Calibri" panose="020F0502020204030204" pitchFamily="34" charset="0"/>
              </a:rPr>
              <a:t>.</a:t>
            </a:r>
          </a:p>
          <a:p>
            <a:pPr marL="257175" indent="-257175" algn="just">
              <a:lnSpc>
                <a:spcPct val="107000"/>
              </a:lnSpc>
              <a:buFont typeface="+mj-lt"/>
              <a:buAutoNum type="arabicPeriod"/>
            </a:pPr>
            <a:r>
              <a:rPr lang="de-DE" sz="2000" dirty="0">
                <a:ea typeface="Calibri" panose="020F0502020204030204" pitchFamily="34" charset="0"/>
                <a:cs typeface="Arial (Body CS)"/>
              </a:rPr>
              <a:t>“ISIN”: </a:t>
            </a:r>
            <a:r>
              <a:rPr lang="en-GB" sz="2000" dirty="0">
                <a:ea typeface="Calibri" panose="020F0502020204030204" pitchFamily="34" charset="0"/>
                <a:cs typeface="Arial (Body CS)"/>
              </a:rPr>
              <a:t>Each row in this file corresponds to an asset ISIN. ISIN stands for International Securities Identification Number, consists of 12 digits, and uniquely identifies a specific securities issue.</a:t>
            </a:r>
            <a:endParaRPr lang="de-DE" sz="2000" dirty="0">
              <a:ea typeface="Calibri" panose="020F0502020204030204" pitchFamily="34" charset="0"/>
              <a:cs typeface="Arial (Body CS)"/>
            </a:endParaRPr>
          </a:p>
          <a:p>
            <a:pPr lvl="1" algn="just">
              <a:lnSpc>
                <a:spcPct val="107000"/>
              </a:lnSpc>
              <a:buFont typeface="Wingdings" panose="05000000000000000000" pitchFamily="2" charset="2"/>
              <a:buChar char="Ø"/>
            </a:pPr>
            <a:r>
              <a:rPr lang="en-GB" sz="2000" dirty="0">
                <a:ea typeface="Calibri" panose="020F0502020204030204" pitchFamily="34" charset="0"/>
                <a:cs typeface="Arial (Body CS)"/>
              </a:rPr>
              <a:t>Important =&gt; No fund ISINs in 2026!</a:t>
            </a:r>
            <a:endParaRPr lang="de-DE" sz="2000" dirty="0">
              <a:ea typeface="Calibri" panose="020F0502020204030204" pitchFamily="34" charset="0"/>
              <a:cs typeface="Arial (Body CS)"/>
            </a:endParaRPr>
          </a:p>
          <a:p>
            <a:pPr marL="257175" indent="-257175" algn="just">
              <a:lnSpc>
                <a:spcPct val="107000"/>
              </a:lnSpc>
              <a:buFont typeface="+mj-lt"/>
              <a:buAutoNum type="arabicPeriod"/>
            </a:pPr>
            <a:r>
              <a:rPr lang="de-DE" sz="2000" dirty="0">
                <a:ea typeface="Calibri" panose="020F0502020204030204" pitchFamily="34" charset="0"/>
                <a:cs typeface="Arial (Body CS)"/>
              </a:rPr>
              <a:t>“</a:t>
            </a:r>
            <a:r>
              <a:rPr lang="de-DE" sz="2000" dirty="0" err="1">
                <a:ea typeface="Calibri" panose="020F0502020204030204" pitchFamily="34" charset="0"/>
                <a:cs typeface="Arial (Body CS)"/>
              </a:rPr>
              <a:t>MarketValue</a:t>
            </a:r>
            <a:r>
              <a:rPr lang="de-DE" sz="2000" dirty="0">
                <a:ea typeface="Calibri" panose="020F0502020204030204" pitchFamily="34" charset="0"/>
                <a:cs typeface="Arial (Body CS)"/>
              </a:rPr>
              <a:t>”: </a:t>
            </a:r>
            <a:r>
              <a:rPr lang="en-GB" sz="2000" dirty="0">
                <a:ea typeface="Calibri" panose="020F0502020204030204" pitchFamily="34" charset="0"/>
                <a:cs typeface="Arial (Body CS)"/>
              </a:rPr>
              <a:t>Market value of the investments in this specific ISIN as of the defined timestamp (12/31/2025).</a:t>
            </a:r>
            <a:endParaRPr lang="de-DE" sz="2000" dirty="0">
              <a:ea typeface="Calibri" panose="020F0502020204030204" pitchFamily="34" charset="0"/>
              <a:cs typeface="Arial (Body CS)"/>
            </a:endParaRPr>
          </a:p>
          <a:p>
            <a:pPr marL="257175" indent="-257175" algn="just">
              <a:lnSpc>
                <a:spcPct val="107000"/>
              </a:lnSpc>
              <a:spcAft>
                <a:spcPts val="600"/>
              </a:spcAft>
              <a:buFont typeface="+mj-lt"/>
              <a:buAutoNum type="arabicPeriod"/>
            </a:pPr>
            <a:r>
              <a:rPr lang="de-DE" sz="2000" dirty="0">
                <a:ea typeface="Calibri" panose="020F0502020204030204" pitchFamily="34" charset="0"/>
                <a:cs typeface="Arial (Body CS)"/>
              </a:rPr>
              <a:t>“Currency”: </a:t>
            </a:r>
            <a:r>
              <a:rPr lang="en-GB" sz="2000" dirty="0">
                <a:ea typeface="Calibri" panose="020F0502020204030204" pitchFamily="34" charset="0"/>
                <a:cs typeface="Arial (Body CS)"/>
              </a:rPr>
              <a:t>Currency associated with the market value</a:t>
            </a:r>
            <a:r>
              <a:rPr lang="de-DE" sz="2000" dirty="0">
                <a:ea typeface="Calibri" panose="020F0502020204030204" pitchFamily="34" charset="0"/>
                <a:cs typeface="Arial (Body CS)"/>
              </a:rPr>
              <a:t>.</a:t>
            </a:r>
          </a:p>
          <a:p>
            <a:pPr marL="257175" indent="-257175" algn="just">
              <a:lnSpc>
                <a:spcPct val="107000"/>
              </a:lnSpc>
              <a:spcAft>
                <a:spcPts val="600"/>
              </a:spcAft>
              <a:buFont typeface="+mj-lt"/>
              <a:buAutoNum type="arabicPeriod"/>
            </a:pPr>
            <a:r>
              <a:rPr lang="de-DE" sz="2000" dirty="0">
                <a:ea typeface="Calibri" panose="020F0502020204030204" pitchFamily="34" charset="0"/>
                <a:cs typeface="Arial (Body CS)"/>
              </a:rPr>
              <a:t>Issuer Name (Optional): </a:t>
            </a:r>
            <a:r>
              <a:rPr lang="en-GB" sz="2000" dirty="0">
                <a:ea typeface="Calibri" panose="020F0502020204030204" pitchFamily="34" charset="0"/>
                <a:cs typeface="Arial (Body CS)"/>
              </a:rPr>
              <a:t>Name of the issuer of the security.</a:t>
            </a:r>
            <a:endParaRPr lang="de-DE" sz="2000" dirty="0">
              <a:ea typeface="Calibri" panose="020F0502020204030204" pitchFamily="34" charset="0"/>
              <a:cs typeface="Arial (Body CS)"/>
            </a:endParaRPr>
          </a:p>
          <a:p>
            <a:pPr marL="257175" indent="-257175" algn="just">
              <a:lnSpc>
                <a:spcPct val="107000"/>
              </a:lnSpc>
              <a:spcAft>
                <a:spcPts val="600"/>
              </a:spcAft>
              <a:buFont typeface="+mj-lt"/>
              <a:buAutoNum type="arabicPeriod"/>
            </a:pPr>
            <a:endParaRPr lang="de-DE" sz="2000" dirty="0">
              <a:ea typeface="Calibri" panose="020F0502020204030204" pitchFamily="34" charset="0"/>
              <a:cs typeface="Arial (Body CS)"/>
            </a:endParaRPr>
          </a:p>
          <a:p>
            <a:endParaRPr lang="en-GB" sz="2000" dirty="0"/>
          </a:p>
        </p:txBody>
      </p:sp>
      <p:sp>
        <p:nvSpPr>
          <p:cNvPr id="4" name="Slide Number Placeholder 3">
            <a:extLst>
              <a:ext uri="{FF2B5EF4-FFF2-40B4-BE49-F238E27FC236}">
                <a16:creationId xmlns:a16="http://schemas.microsoft.com/office/drawing/2014/main" id="{BF1F8FF5-F80C-3E97-F5A1-1BA80F8972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1223767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E2B02CB-F7E2-DEA1-2D9F-92F0E5AA39C5}"/>
              </a:ext>
            </a:extLst>
          </p:cNvPr>
          <p:cNvSpPr>
            <a:spLocks noGrp="1"/>
          </p:cNvSpPr>
          <p:nvPr>
            <p:ph sz="quarter" idx="10"/>
          </p:nvPr>
        </p:nvSpPr>
        <p:spPr>
          <a:xfrm>
            <a:off x="1727201" y="1208759"/>
            <a:ext cx="9986963" cy="4526612"/>
          </a:xfrm>
        </p:spPr>
        <p:txBody>
          <a:bodyPr/>
          <a:lstStyle/>
          <a:p>
            <a:pPr marL="355600" indent="-355600">
              <a:buFont typeface="Wingdings" panose="05000000000000000000" pitchFamily="2" charset="2"/>
              <a:buChar char="Ø"/>
            </a:pPr>
            <a:r>
              <a:rPr lang="de-CH" sz="2400" b="1" dirty="0"/>
              <a:t>Highlighting progress </a:t>
            </a:r>
            <a:r>
              <a:rPr lang="de-CH" sz="2400" dirty="0"/>
              <a:t>made by the various financial sectors for policymakers and the public</a:t>
            </a:r>
            <a:r>
              <a:rPr lang="de-CH" sz="2400" dirty="0">
                <a:sym typeface="Wingdings" panose="05000000000000000000" pitchFamily="2" charset="2"/>
              </a:rPr>
              <a:t>  </a:t>
            </a:r>
            <a:r>
              <a:rPr lang="de-CH" sz="2400" dirty="0"/>
              <a:t>achieved through voluntary measures taken by financial institutions</a:t>
            </a:r>
          </a:p>
          <a:p>
            <a:pPr marL="355600" indent="-355600"/>
            <a:r>
              <a:rPr lang="de-CH" sz="2400" dirty="0"/>
              <a:t>Ensure </a:t>
            </a:r>
            <a:r>
              <a:rPr lang="de-CH" sz="2400" b="1" dirty="0"/>
              <a:t>comparability </a:t>
            </a:r>
            <a:r>
              <a:rPr lang="de-CH" sz="2400" dirty="0"/>
              <a:t>and </a:t>
            </a:r>
            <a:r>
              <a:rPr lang="de-CH" sz="2400" b="1" dirty="0"/>
              <a:t>transparency </a:t>
            </a:r>
            <a:r>
              <a:rPr lang="de-CH" sz="2400" dirty="0"/>
              <a:t>across the various financial sectors</a:t>
            </a:r>
          </a:p>
          <a:p>
            <a:pPr marL="355600" indent="-355600"/>
            <a:r>
              <a:rPr lang="de-CH" sz="2400" dirty="0"/>
              <a:t>Highlight </a:t>
            </a:r>
            <a:r>
              <a:rPr lang="de-CH" sz="2400" b="1" dirty="0"/>
              <a:t>challenges </a:t>
            </a:r>
            <a:r>
              <a:rPr lang="de-CH" sz="2400" dirty="0"/>
              <a:t>and </a:t>
            </a:r>
            <a:r>
              <a:rPr lang="de-CH" sz="2400" b="1" dirty="0" err="1"/>
              <a:t>facilitate</a:t>
            </a:r>
            <a:r>
              <a:rPr lang="de-CH" sz="2400" b="1" i="1" dirty="0"/>
              <a:t> </a:t>
            </a:r>
            <a:r>
              <a:rPr lang="de-CH" sz="2400" b="1" dirty="0" err="1"/>
              <a:t>peer</a:t>
            </a:r>
            <a:r>
              <a:rPr lang="de-CH" sz="2400" b="1" dirty="0"/>
              <a:t> </a:t>
            </a:r>
            <a:r>
              <a:rPr lang="de-CH" sz="2400" b="1" dirty="0" err="1"/>
              <a:t>learning</a:t>
            </a:r>
            <a:r>
              <a:rPr lang="de-CH" sz="2400" dirty="0"/>
              <a:t>,</a:t>
            </a:r>
            <a:r>
              <a:rPr lang="de-CH" sz="2400" b="1" dirty="0"/>
              <a:t> </a:t>
            </a:r>
            <a:r>
              <a:rPr lang="de-CH" sz="2400" dirty="0"/>
              <a:t>particularly regarding concrete, climate-relevant measures</a:t>
            </a:r>
          </a:p>
          <a:p>
            <a:pPr marL="0" indent="0">
              <a:buNone/>
            </a:pPr>
            <a:endParaRPr lang="de-CH" sz="2400" dirty="0"/>
          </a:p>
          <a:p>
            <a:pPr marL="355600" indent="-355600">
              <a:buFont typeface="Wingdings" panose="05000000000000000000" pitchFamily="2" charset="2"/>
              <a:buChar char="Ø"/>
            </a:pPr>
            <a:r>
              <a:rPr lang="de-CH" sz="2400" dirty="0">
                <a:solidFill>
                  <a:srgbClr val="375172"/>
                </a:solidFill>
              </a:rPr>
              <a:t>Focus of the test on climate-relevant asset classes with potential for action and with available data</a:t>
            </a:r>
            <a:endParaRPr lang="de-CH" sz="2400" dirty="0"/>
          </a:p>
          <a:p>
            <a:endParaRPr lang="de-CH" dirty="0"/>
          </a:p>
        </p:txBody>
      </p:sp>
      <p:sp>
        <p:nvSpPr>
          <p:cNvPr id="3" name="Foliennummernplatzhalter 2">
            <a:extLst>
              <a:ext uri="{FF2B5EF4-FFF2-40B4-BE49-F238E27FC236}">
                <a16:creationId xmlns:a16="http://schemas.microsoft.com/office/drawing/2014/main" id="{DB90A377-8077-3A76-B869-9705EF470714}"/>
              </a:ext>
            </a:extLst>
          </p:cNvPr>
          <p:cNvSpPr>
            <a:spLocks noGrp="1"/>
          </p:cNvSpPr>
          <p:nvPr>
            <p:ph type="sldNum" sz="quarter" idx="11"/>
          </p:nvPr>
        </p:nvSpPr>
        <p:spPr/>
        <p:txBody>
          <a:bodyPr/>
          <a:lstStyle/>
          <a:p>
            <a:fld id="{7D21FFDD-132D-4B5B-AD6B-BCC06A41D268}" type="slidenum">
              <a:rPr lang="de-CH" smtClean="0"/>
              <a:t>8</a:t>
            </a:fld>
            <a:endParaRPr lang="de-CH" dirty="0"/>
          </a:p>
        </p:txBody>
      </p:sp>
      <p:sp>
        <p:nvSpPr>
          <p:cNvPr id="5" name="Titel 22">
            <a:extLst>
              <a:ext uri="{FF2B5EF4-FFF2-40B4-BE49-F238E27FC236}">
                <a16:creationId xmlns:a16="http://schemas.microsoft.com/office/drawing/2014/main" id="{3381FA90-F0B2-8D4A-B6E8-CE552CD5C9EC}"/>
              </a:ext>
            </a:extLst>
          </p:cNvPr>
          <p:cNvSpPr txBox="1">
            <a:spLocks/>
          </p:cNvSpPr>
          <p:nvPr/>
        </p:nvSpPr>
        <p:spPr bwMode="auto">
          <a:xfrm>
            <a:off x="1727200" y="237835"/>
            <a:ext cx="9972675" cy="555088"/>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algn="l" rtl="0" eaLnBrk="1" fontAlgn="base" hangingPunct="1">
              <a:lnSpc>
                <a:spcPts val="4800"/>
              </a:lnSpc>
              <a:spcBef>
                <a:spcPct val="0"/>
              </a:spcBef>
              <a:spcAft>
                <a:spcPct val="0"/>
              </a:spcAft>
              <a:defRPr sz="4267"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89" algn="l" rtl="0" eaLnBrk="1" fontAlgn="base" hangingPunct="1">
              <a:spcBef>
                <a:spcPct val="0"/>
              </a:spcBef>
              <a:spcAft>
                <a:spcPct val="0"/>
              </a:spcAft>
              <a:defRPr sz="3200" b="1">
                <a:solidFill>
                  <a:schemeClr val="tx1"/>
                </a:solidFill>
                <a:latin typeface="Arial" charset="0"/>
              </a:defRPr>
            </a:lvl6pPr>
            <a:lvl7pPr marL="914377" algn="l" rtl="0" eaLnBrk="1" fontAlgn="base" hangingPunct="1">
              <a:spcBef>
                <a:spcPct val="0"/>
              </a:spcBef>
              <a:spcAft>
                <a:spcPct val="0"/>
              </a:spcAft>
              <a:defRPr sz="3200" b="1">
                <a:solidFill>
                  <a:schemeClr val="tx1"/>
                </a:solidFill>
                <a:latin typeface="Arial" charset="0"/>
              </a:defRPr>
            </a:lvl7pPr>
            <a:lvl8pPr marL="1371566" algn="l" rtl="0" eaLnBrk="1" fontAlgn="base" hangingPunct="1">
              <a:spcBef>
                <a:spcPct val="0"/>
              </a:spcBef>
              <a:spcAft>
                <a:spcPct val="0"/>
              </a:spcAft>
              <a:defRPr sz="3200" b="1">
                <a:solidFill>
                  <a:schemeClr val="tx1"/>
                </a:solidFill>
                <a:latin typeface="Arial" charset="0"/>
              </a:defRPr>
            </a:lvl8pPr>
            <a:lvl9pPr marL="1828754" algn="l" rtl="0" eaLnBrk="1" fontAlgn="base" hangingPunct="1">
              <a:spcBef>
                <a:spcPct val="0"/>
              </a:spcBef>
              <a:spcAft>
                <a:spcPct val="0"/>
              </a:spcAft>
              <a:defRPr sz="3200" b="1">
                <a:solidFill>
                  <a:schemeClr val="tx1"/>
                </a:solidFill>
                <a:latin typeface="Arial" charset="0"/>
              </a:defRPr>
            </a:lvl9pPr>
          </a:lstStyle>
          <a:p>
            <a:pPr>
              <a:defRPr/>
            </a:pPr>
            <a:r>
              <a:rPr lang="de-CH" sz="3200" b="0" dirty="0">
                <a:solidFill>
                  <a:srgbClr val="375172"/>
                </a:solidFill>
                <a:latin typeface="+mn-lt"/>
                <a:ea typeface="+mn-ea"/>
                <a:cs typeface="+mn-cs"/>
                <a:sym typeface="Wingdings" panose="05000000000000000000" pitchFamily="2" charset="2"/>
              </a:rPr>
              <a:t>What are the objectives of </a:t>
            </a:r>
            <a:r>
              <a:rPr lang="de-CH" sz="3200" b="0" dirty="0" err="1">
                <a:solidFill>
                  <a:srgbClr val="375172"/>
                </a:solidFill>
                <a:latin typeface="+mn-lt"/>
                <a:ea typeface="+mn-ea"/>
                <a:cs typeface="+mn-cs"/>
                <a:sym typeface="Wingdings" panose="05000000000000000000" pitchFamily="2" charset="2"/>
              </a:rPr>
              <a:t>the</a:t>
            </a:r>
            <a:r>
              <a:rPr lang="de-CH" sz="3200" b="0" dirty="0">
                <a:solidFill>
                  <a:srgbClr val="375172"/>
                </a:solidFill>
                <a:latin typeface="+mn-lt"/>
                <a:ea typeface="+mn-ea"/>
                <a:cs typeface="+mn-cs"/>
                <a:sym typeface="Wingdings" panose="05000000000000000000" pitchFamily="2" charset="2"/>
              </a:rPr>
              <a:t> Climate Test?</a:t>
            </a:r>
            <a:endParaRPr lang="de-CH" sz="3200" b="0" kern="1200" dirty="0">
              <a:solidFill>
                <a:srgbClr val="375172"/>
              </a:solidFill>
              <a:latin typeface="+mn-lt"/>
              <a:ea typeface="+mn-ea"/>
              <a:cs typeface="+mn-cs"/>
              <a:sym typeface="Wingdings" panose="05000000000000000000" pitchFamily="2" charset="2"/>
            </a:endParaRPr>
          </a:p>
        </p:txBody>
      </p:sp>
    </p:spTree>
    <p:extLst>
      <p:ext uri="{BB962C8B-B14F-4D97-AF65-F5344CB8AC3E}">
        <p14:creationId xmlns:p14="http://schemas.microsoft.com/office/powerpoint/2010/main" val="20425496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8498F-979A-9F37-38A3-53F27591F8B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06430F-858D-BDA2-8E88-DC2D024A9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2" name="Title 1">
            <a:extLst>
              <a:ext uri="{FF2B5EF4-FFF2-40B4-BE49-F238E27FC236}">
                <a16:creationId xmlns:a16="http://schemas.microsoft.com/office/drawing/2014/main" id="{A67EC621-1B09-7414-C7B7-FD956EC4E17C}"/>
              </a:ext>
            </a:extLst>
          </p:cNvPr>
          <p:cNvSpPr>
            <a:spLocks noGrp="1"/>
          </p:cNvSpPr>
          <p:nvPr>
            <p:ph type="title" idx="4294967295"/>
          </p:nvPr>
        </p:nvSpPr>
        <p:spPr>
          <a:xfrm>
            <a:off x="1002534" y="451350"/>
            <a:ext cx="10530336" cy="843823"/>
          </a:xfrm>
        </p:spPr>
        <p:txBody>
          <a:bodyPr>
            <a:noAutofit/>
          </a:bodyPr>
          <a:lstStyle/>
          <a:p>
            <a:r>
              <a:rPr lang="en-GB" b="1" dirty="0"/>
              <a:t>How can I tell if my portfolios have been submitted correctly?</a:t>
            </a:r>
          </a:p>
        </p:txBody>
      </p:sp>
      <p:sp>
        <p:nvSpPr>
          <p:cNvPr id="4" name="Text Placeholder 3">
            <a:extLst>
              <a:ext uri="{FF2B5EF4-FFF2-40B4-BE49-F238E27FC236}">
                <a16:creationId xmlns:a16="http://schemas.microsoft.com/office/drawing/2014/main" id="{D95F497C-C301-771F-2D0D-D2FA016A6381}"/>
              </a:ext>
            </a:extLst>
          </p:cNvPr>
          <p:cNvSpPr>
            <a:spLocks noGrp="1"/>
          </p:cNvSpPr>
          <p:nvPr>
            <p:ph type="body" sz="half" idx="4294967295"/>
          </p:nvPr>
        </p:nvSpPr>
        <p:spPr>
          <a:xfrm>
            <a:off x="926555" y="2016166"/>
            <a:ext cx="9523413" cy="909638"/>
          </a:xfrm>
        </p:spPr>
        <p:txBody>
          <a:bodyPr>
            <a:normAutofit/>
          </a:bodyPr>
          <a:lstStyle/>
          <a:p>
            <a:pPr marL="285750" indent="-285750"/>
            <a:r>
              <a:rPr lang="en-GB" sz="2000" dirty="0">
                <a:ea typeface="Roboto"/>
                <a:cs typeface="Roboto"/>
              </a:rPr>
              <a:t>View all successfully uploaded portfolio data in the “Equity &amp; Corporate Bonds” tab</a:t>
            </a:r>
            <a:endParaRPr lang="en-GB" sz="2000" dirty="0"/>
          </a:p>
        </p:txBody>
      </p:sp>
      <p:sp>
        <p:nvSpPr>
          <p:cNvPr id="6" name="TextBox 5">
            <a:extLst>
              <a:ext uri="{FF2B5EF4-FFF2-40B4-BE49-F238E27FC236}">
                <a16:creationId xmlns:a16="http://schemas.microsoft.com/office/drawing/2014/main" id="{49D3A548-AF02-319B-6ADB-45ABC9442A67}"/>
              </a:ext>
            </a:extLst>
          </p:cNvPr>
          <p:cNvSpPr txBox="1"/>
          <p:nvPr/>
        </p:nvSpPr>
        <p:spPr>
          <a:xfrm>
            <a:off x="926555" y="4059934"/>
            <a:ext cx="8671333"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Helvetica" panose="020B0604020202020204" pitchFamily="34" charset="0"/>
                <a:ea typeface="Roboto"/>
                <a:cs typeface="Roboto"/>
              </a:rPr>
              <a:t>There, you can also delete files if necessary (before the upload phase ends)</a:t>
            </a:r>
            <a:endParaRPr kumimoji="0" lang="en-GB"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pic>
        <p:nvPicPr>
          <p:cNvPr id="3" name="Content Placeholder 6">
            <a:extLst>
              <a:ext uri="{FF2B5EF4-FFF2-40B4-BE49-F238E27FC236}">
                <a16:creationId xmlns:a16="http://schemas.microsoft.com/office/drawing/2014/main" id="{B80229DE-ADC0-A54F-4A7B-9E14CD99A28B}"/>
              </a:ext>
            </a:extLst>
          </p:cNvPr>
          <p:cNvPicPr>
            <a:picLocks noChangeAspect="1"/>
          </p:cNvPicPr>
          <p:nvPr/>
        </p:nvPicPr>
        <p:blipFill>
          <a:blip r:embed="rId2"/>
          <a:srcRect/>
          <a:stretch/>
        </p:blipFill>
        <p:spPr>
          <a:xfrm>
            <a:off x="1148911" y="2864583"/>
            <a:ext cx="7740223" cy="1074873"/>
          </a:xfrm>
          <a:prstGeom prst="rect">
            <a:avLst/>
          </a:prstGeom>
        </p:spPr>
      </p:pic>
      <p:cxnSp>
        <p:nvCxnSpPr>
          <p:cNvPr id="9" name="Straight Arrow Connector 8">
            <a:extLst>
              <a:ext uri="{FF2B5EF4-FFF2-40B4-BE49-F238E27FC236}">
                <a16:creationId xmlns:a16="http://schemas.microsoft.com/office/drawing/2014/main" id="{3BEFCA94-3D9F-BFC7-F456-F82538A27395}"/>
              </a:ext>
            </a:extLst>
          </p:cNvPr>
          <p:cNvCxnSpPr>
            <a:cxnSpLocks/>
          </p:cNvCxnSpPr>
          <p:nvPr/>
        </p:nvCxnSpPr>
        <p:spPr>
          <a:xfrm flipH="1">
            <a:off x="2549079" y="2408806"/>
            <a:ext cx="6562411" cy="12273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B2C9FD1-94AA-86EC-7700-7F6222ABE93C}"/>
              </a:ext>
            </a:extLst>
          </p:cNvPr>
          <p:cNvPicPr>
            <a:picLocks noChangeAspect="1"/>
          </p:cNvPicPr>
          <p:nvPr/>
        </p:nvPicPr>
        <p:blipFill>
          <a:blip r:embed="rId3"/>
          <a:srcRect/>
          <a:stretch/>
        </p:blipFill>
        <p:spPr>
          <a:xfrm>
            <a:off x="1148911" y="5344133"/>
            <a:ext cx="7388646" cy="1012217"/>
          </a:xfrm>
          <a:prstGeom prst="rect">
            <a:avLst/>
          </a:prstGeom>
        </p:spPr>
      </p:pic>
      <p:cxnSp>
        <p:nvCxnSpPr>
          <p:cNvPr id="12" name="Straight Arrow Connector 11">
            <a:extLst>
              <a:ext uri="{FF2B5EF4-FFF2-40B4-BE49-F238E27FC236}">
                <a16:creationId xmlns:a16="http://schemas.microsoft.com/office/drawing/2014/main" id="{FC2A055F-5A22-3D33-0FBF-9E788A185453}"/>
              </a:ext>
            </a:extLst>
          </p:cNvPr>
          <p:cNvCxnSpPr>
            <a:cxnSpLocks/>
          </p:cNvCxnSpPr>
          <p:nvPr/>
        </p:nvCxnSpPr>
        <p:spPr>
          <a:xfrm>
            <a:off x="2042007" y="4717848"/>
            <a:ext cx="5539884" cy="11270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6078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01A9-5DCA-6799-0A0A-2B6C6A6DD88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1B2AE8-4C7D-EDB7-9151-45FCF23528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
        <p:nvSpPr>
          <p:cNvPr id="4" name="Text Placeholder 3">
            <a:extLst>
              <a:ext uri="{FF2B5EF4-FFF2-40B4-BE49-F238E27FC236}">
                <a16:creationId xmlns:a16="http://schemas.microsoft.com/office/drawing/2014/main" id="{8D0E0341-2153-9741-CB8A-85C95C93DD30}"/>
              </a:ext>
            </a:extLst>
          </p:cNvPr>
          <p:cNvSpPr>
            <a:spLocks noGrp="1"/>
          </p:cNvSpPr>
          <p:nvPr>
            <p:ph type="body" sz="half" idx="4294967295"/>
          </p:nvPr>
        </p:nvSpPr>
        <p:spPr>
          <a:xfrm>
            <a:off x="1002535" y="1733272"/>
            <a:ext cx="9523413" cy="909638"/>
          </a:xfrm>
        </p:spPr>
        <p:txBody>
          <a:bodyPr>
            <a:normAutofit/>
          </a:bodyPr>
          <a:lstStyle/>
          <a:p>
            <a:pPr marL="285750" indent="-285750"/>
            <a:r>
              <a:rPr lang="en-GB" sz="2000" dirty="0">
                <a:ea typeface="Roboto"/>
                <a:cs typeface="Helvetica" panose="020B0604020202020204" pitchFamily="34" charset="0"/>
              </a:rPr>
              <a:t>You can check the number of portfolios you have successfully uploaded in the “Summary” tab</a:t>
            </a:r>
            <a:endParaRPr lang="en-GB" sz="2000" dirty="0">
              <a:cs typeface="Helvetica" panose="020B0604020202020204" pitchFamily="34" charset="0"/>
            </a:endParaRPr>
          </a:p>
        </p:txBody>
      </p:sp>
      <p:pic>
        <p:nvPicPr>
          <p:cNvPr id="8" name="Picture 7">
            <a:extLst>
              <a:ext uri="{FF2B5EF4-FFF2-40B4-BE49-F238E27FC236}">
                <a16:creationId xmlns:a16="http://schemas.microsoft.com/office/drawing/2014/main" id="{C72C60BB-E98A-28FB-D60E-8506C9CF041F}"/>
              </a:ext>
            </a:extLst>
          </p:cNvPr>
          <p:cNvPicPr>
            <a:picLocks noChangeAspect="1"/>
          </p:cNvPicPr>
          <p:nvPr/>
        </p:nvPicPr>
        <p:blipFill>
          <a:blip r:embed="rId2"/>
          <a:srcRect/>
          <a:stretch/>
        </p:blipFill>
        <p:spPr>
          <a:xfrm>
            <a:off x="2384317" y="2471575"/>
            <a:ext cx="7604114" cy="4210542"/>
          </a:xfrm>
          <a:prstGeom prst="rect">
            <a:avLst/>
          </a:prstGeom>
        </p:spPr>
      </p:pic>
      <p:cxnSp>
        <p:nvCxnSpPr>
          <p:cNvPr id="10" name="Straight Arrow Connector 9">
            <a:extLst>
              <a:ext uri="{FF2B5EF4-FFF2-40B4-BE49-F238E27FC236}">
                <a16:creationId xmlns:a16="http://schemas.microsoft.com/office/drawing/2014/main" id="{427BFFE2-F737-64CF-87DF-5277D2C3528C}"/>
              </a:ext>
            </a:extLst>
          </p:cNvPr>
          <p:cNvCxnSpPr>
            <a:cxnSpLocks/>
          </p:cNvCxnSpPr>
          <p:nvPr/>
        </p:nvCxnSpPr>
        <p:spPr>
          <a:xfrm>
            <a:off x="1815114" y="2339323"/>
            <a:ext cx="1623388" cy="324719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15C8D4F9-40A8-570E-E34E-0481D34172B6}"/>
              </a:ext>
            </a:extLst>
          </p:cNvPr>
          <p:cNvSpPr txBox="1">
            <a:spLocks/>
          </p:cNvSpPr>
          <p:nvPr/>
        </p:nvSpPr>
        <p:spPr>
          <a:xfrm>
            <a:off x="1002534" y="451350"/>
            <a:ext cx="10530336" cy="8438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Helvetica"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Helvetica" panose="020B0604020202020204" pitchFamily="34" charset="0"/>
                <a:ea typeface="+mj-ea"/>
                <a:cs typeface="+mj-cs"/>
              </a:rPr>
              <a:t>How can I tell if my portfolios have been submitted correctly?</a:t>
            </a:r>
          </a:p>
        </p:txBody>
      </p:sp>
    </p:spTree>
    <p:extLst>
      <p:ext uri="{BB962C8B-B14F-4D97-AF65-F5344CB8AC3E}">
        <p14:creationId xmlns:p14="http://schemas.microsoft.com/office/powerpoint/2010/main" val="615934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BC3CF-76CB-C1AE-977A-05FE7F364158}"/>
              </a:ext>
            </a:extLst>
          </p:cNvPr>
          <p:cNvSpPr>
            <a:spLocks noGrp="1"/>
          </p:cNvSpPr>
          <p:nvPr>
            <p:ph type="title"/>
          </p:nvPr>
        </p:nvSpPr>
        <p:spPr/>
        <p:txBody>
          <a:bodyPr>
            <a:normAutofit/>
          </a:bodyPr>
          <a:lstStyle/>
          <a:p>
            <a:r>
              <a:rPr lang="de-DE" b="1" dirty="0" err="1"/>
              <a:t>Important</a:t>
            </a:r>
            <a:r>
              <a:rPr lang="de-DE" b="1" dirty="0"/>
              <a:t>: Portfolio </a:t>
            </a:r>
            <a:r>
              <a:rPr lang="de-DE" b="1" dirty="0" err="1"/>
              <a:t>data</a:t>
            </a:r>
            <a:endParaRPr lang="en-GB" sz="3600" b="1" dirty="0"/>
          </a:p>
        </p:txBody>
      </p:sp>
      <p:sp>
        <p:nvSpPr>
          <p:cNvPr id="3" name="Content Placeholder 2">
            <a:extLst>
              <a:ext uri="{FF2B5EF4-FFF2-40B4-BE49-F238E27FC236}">
                <a16:creationId xmlns:a16="http://schemas.microsoft.com/office/drawing/2014/main" id="{A52AD305-9FA1-A752-A433-DEA86A767EDA}"/>
              </a:ext>
            </a:extLst>
          </p:cNvPr>
          <p:cNvSpPr>
            <a:spLocks noGrp="1"/>
          </p:cNvSpPr>
          <p:nvPr>
            <p:ph idx="1"/>
          </p:nvPr>
        </p:nvSpPr>
        <p:spPr/>
        <p:txBody>
          <a:bodyPr>
            <a:normAutofit/>
          </a:bodyPr>
          <a:lstStyle/>
          <a:p>
            <a:r>
              <a:rPr lang="en-GB" dirty="0"/>
              <a:t>The climate test is based on self-reported data. </a:t>
            </a:r>
          </a:p>
          <a:p>
            <a:r>
              <a:rPr lang="en-GB" dirty="0"/>
              <a:t>If the uploaded data is incorrect, your results will be incorrect.</a:t>
            </a:r>
          </a:p>
          <a:p>
            <a:r>
              <a:rPr lang="en-GB" dirty="0"/>
              <a:t>Once the upload phase is complete, you can no longer make any changes.</a:t>
            </a:r>
          </a:p>
          <a:p>
            <a:r>
              <a:rPr lang="en-GB" b="1" dirty="0"/>
              <a:t>Theia will notify participants after the upload phase if errors occur during the results processing (e.g., template errors). However, Theia cannot verify the completeness of the uploaded files.</a:t>
            </a:r>
            <a:endParaRPr lang="en-US" b="1" dirty="0"/>
          </a:p>
        </p:txBody>
      </p:sp>
      <p:sp>
        <p:nvSpPr>
          <p:cNvPr id="4" name="Slide Number Placeholder 3">
            <a:extLst>
              <a:ext uri="{FF2B5EF4-FFF2-40B4-BE49-F238E27FC236}">
                <a16:creationId xmlns:a16="http://schemas.microsoft.com/office/drawing/2014/main" id="{C07EAAF2-3CC0-4184-42FA-53F49504FE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2728925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EB13-8AD9-3F49-5A6B-991604B7C3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4725C-8F92-7A45-DC40-F89D13C909FD}"/>
              </a:ext>
            </a:extLst>
          </p:cNvPr>
          <p:cNvSpPr>
            <a:spLocks noGrp="1"/>
          </p:cNvSpPr>
          <p:nvPr>
            <p:ph type="title"/>
          </p:nvPr>
        </p:nvSpPr>
        <p:spPr/>
        <p:txBody>
          <a:bodyPr>
            <a:normAutofit/>
          </a:bodyPr>
          <a:lstStyle/>
          <a:p>
            <a:r>
              <a:rPr lang="de-DE" b="1" dirty="0" err="1"/>
              <a:t>Overview</a:t>
            </a:r>
            <a:r>
              <a:rPr lang="de-DE" b="1" dirty="0"/>
              <a:t> </a:t>
            </a:r>
            <a:r>
              <a:rPr lang="de-DE" b="1" dirty="0" err="1"/>
              <a:t>of</a:t>
            </a:r>
            <a:r>
              <a:rPr lang="de-DE" b="1" dirty="0"/>
              <a:t> </a:t>
            </a:r>
            <a:r>
              <a:rPr lang="de-DE" b="1" dirty="0" err="1"/>
              <a:t>the</a:t>
            </a:r>
            <a:r>
              <a:rPr lang="de-DE" b="1" dirty="0"/>
              <a:t> </a:t>
            </a:r>
            <a:r>
              <a:rPr lang="de-DE" b="1" dirty="0" err="1"/>
              <a:t>results</a:t>
            </a:r>
            <a:endParaRPr lang="en-GB" b="1" dirty="0"/>
          </a:p>
        </p:txBody>
      </p:sp>
      <p:sp>
        <p:nvSpPr>
          <p:cNvPr id="3" name="Content Placeholder 2">
            <a:extLst>
              <a:ext uri="{FF2B5EF4-FFF2-40B4-BE49-F238E27FC236}">
                <a16:creationId xmlns:a16="http://schemas.microsoft.com/office/drawing/2014/main" id="{FA27E265-CC3F-29A1-9905-89276214F57B}"/>
              </a:ext>
            </a:extLst>
          </p:cNvPr>
          <p:cNvSpPr>
            <a:spLocks noGrp="1"/>
          </p:cNvSpPr>
          <p:nvPr>
            <p:ph idx="1"/>
          </p:nvPr>
        </p:nvSpPr>
        <p:spPr>
          <a:xfrm>
            <a:off x="919223" y="1536258"/>
            <a:ext cx="10515600" cy="4351338"/>
          </a:xfrm>
        </p:spPr>
        <p:txBody>
          <a:bodyPr>
            <a:noAutofit/>
          </a:bodyPr>
          <a:lstStyle/>
          <a:p>
            <a:r>
              <a:rPr lang="en-GB" sz="2000" dirty="0"/>
              <a:t>Overall Report for Switzerland: Anonymized and Aggregated Results </a:t>
            </a:r>
          </a:p>
          <a:p>
            <a:r>
              <a:rPr lang="en-GB" sz="2000" dirty="0"/>
              <a:t>Individual Participant Reports for Specific Portfolios &amp; Modules</a:t>
            </a:r>
          </a:p>
          <a:p>
            <a:r>
              <a:rPr lang="en-GB" sz="2000" dirty="0"/>
              <a:t>Summary Individual Participant Report by Organization and Module	</a:t>
            </a:r>
          </a:p>
          <a:p>
            <a:r>
              <a:rPr lang="en-GB" sz="2000" dirty="0"/>
              <a:t>Data file containing raw data on the individual companies in the portfolios (1 file covering all portfolios)</a:t>
            </a:r>
          </a:p>
          <a:p>
            <a:r>
              <a:rPr lang="en-GB" sz="2000" dirty="0"/>
              <a:t>Results are expected to be made available in early 2027; participants will receive an email. Results will not be sent via email but can only be downloaded via the platform. </a:t>
            </a:r>
          </a:p>
          <a:p>
            <a:r>
              <a:rPr lang="en-GB" sz="2000" dirty="0"/>
              <a:t>Results belong to the participating institutions and may be freely circulated or published internally and externally. </a:t>
            </a:r>
          </a:p>
          <a:p>
            <a:r>
              <a:rPr lang="en-GB" sz="2000" b="1" dirty="0"/>
              <a:t>IMPORTANT: The results and reports do not constitute investment recommendations.</a:t>
            </a:r>
          </a:p>
        </p:txBody>
      </p:sp>
      <p:sp>
        <p:nvSpPr>
          <p:cNvPr id="4" name="Slide Number Placeholder 3">
            <a:extLst>
              <a:ext uri="{FF2B5EF4-FFF2-40B4-BE49-F238E27FC236}">
                <a16:creationId xmlns:a16="http://schemas.microsoft.com/office/drawing/2014/main" id="{8CFF4D60-DBA7-0F7E-AFC7-7B268832C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4030163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500" y="279400"/>
            <a:ext cx="452995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MODUL AKTIEN UND UNTERNEHMENS­ANLEIHEN</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3" name="Text 1"/>
          <p:cNvSpPr/>
          <p:nvPr/>
        </p:nvSpPr>
        <p:spPr>
          <a:xfrm>
            <a:off x="9563947" y="279400"/>
            <a:ext cx="1987440"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68"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4.1 OPEN SOURCE</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4" name="Text 2"/>
          <p:cNvSpPr/>
          <p:nvPr/>
        </p:nvSpPr>
        <p:spPr>
          <a:xfrm>
            <a:off x="698499" y="1016000"/>
            <a:ext cx="2737427" cy="190182"/>
          </a:xfrm>
          <a:prstGeom prst="rect">
            <a:avLst/>
          </a:prstGeom>
          <a:noFill/>
          <a:ln/>
        </p:spPr>
        <p:txBody>
          <a:bodyPr wrap="square" lIns="16933" tIns="16933" rIns="16933" bIns="16933" rtlCol="0" anchor="t">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216"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FOR THE FIRST TIME IN 2026</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5" name="Text 3"/>
          <p:cNvSpPr/>
          <p:nvPr/>
        </p:nvSpPr>
        <p:spPr>
          <a:xfrm>
            <a:off x="698500" y="1311910"/>
            <a:ext cx="9810750" cy="1293495"/>
          </a:xfrm>
          <a:prstGeom prst="rect">
            <a:avLst/>
          </a:prstGeom>
          <a:noFill/>
          <a:ln/>
        </p:spPr>
        <p:txBody>
          <a:bodyPr wrap="square" lIns="16933" tIns="16933" rIns="16933" bIns="16933" rtlCol="0" anchor="t">
            <a:normAutofit/>
          </a:bodyPr>
          <a:lstStyle/>
          <a:p>
            <a:pPr marL="0" marR="0" lvl="0" indent="0" algn="l" defTabSz="914400" rtl="0" eaLnBrk="1" fontAlgn="auto" latinLnBrk="0" hangingPunct="1">
              <a:lnSpc>
                <a:spcPct val="104010"/>
              </a:lnSpc>
              <a:spcBef>
                <a:spcPts val="0"/>
              </a:spcBef>
              <a:spcAft>
                <a:spcPts val="0"/>
              </a:spcAft>
              <a:buClrTx/>
              <a:buSzTx/>
              <a:buFontTx/>
              <a:buNone/>
              <a:tabLst/>
              <a:defRPr/>
            </a:pPr>
            <a:r>
              <a:rPr kumimoji="0" lang="en-US" sz="3200" b="1" i="0" u="none" strike="noStrike" kern="0" cap="none" spc="-57" normalizeH="0" baseline="0" noProof="0" dirty="0">
                <a:ln>
                  <a:noFill/>
                </a:ln>
                <a:solidFill>
                  <a:srgbClr val="CC272E"/>
                </a:solidFill>
                <a:effectLst/>
                <a:uLnTx/>
                <a:uFillTx/>
                <a:latin typeface="Helvetica" panose="020B0604020202020204" pitchFamily="34" charset="0"/>
                <a:ea typeface="Helvetica" pitchFamily="34" charset="-122"/>
                <a:cs typeface="Helvetica" panose="020B0604020202020204" pitchFamily="34" charset="0"/>
              </a:rPr>
              <a:t>100 % Open Source. </a:t>
            </a:r>
            <a:r>
              <a:rPr kumimoji="0" lang="en-GB" sz="3200" b="0" i="0" u="none" strike="noStrike" kern="0" cap="none" spc="-5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The entire analytical infrastructure of the climate test is freely available.</a:t>
            </a:r>
            <a:endParaRPr kumimoji="0" lang="en-US" sz="3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6" name="Shape 4"/>
          <p:cNvSpPr/>
          <p:nvPr/>
        </p:nvSpPr>
        <p:spPr>
          <a:xfrm>
            <a:off x="698500" y="2732405"/>
            <a:ext cx="53975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7" name="Text 5"/>
          <p:cNvSpPr/>
          <p:nvPr/>
        </p:nvSpPr>
        <p:spPr>
          <a:xfrm>
            <a:off x="750464" y="2892319"/>
            <a:ext cx="1574800"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SCENARIODATA</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8" name="Text 6"/>
          <p:cNvSpPr/>
          <p:nvPr/>
        </p:nvSpPr>
        <p:spPr>
          <a:xfrm>
            <a:off x="2374900" y="2922059"/>
            <a:ext cx="1134110" cy="374861"/>
          </a:xfrm>
          <a:prstGeom prst="rect">
            <a:avLst/>
          </a:prstGeom>
          <a:noFill/>
          <a:ln/>
        </p:spPr>
        <p:txBody>
          <a:bodyPr wrap="square" lIns="0" tIns="0" rIns="0" bIns="0"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0" cap="none" spc="-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NGFS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9" name="Text 7"/>
          <p:cNvSpPr/>
          <p:nvPr/>
        </p:nvSpPr>
        <p:spPr>
          <a:xfrm>
            <a:off x="2374901" y="3359358"/>
            <a:ext cx="2881578" cy="1218355"/>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Network for Greening the Financial System</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0" name="Shape 8"/>
          <p:cNvSpPr/>
          <p:nvPr/>
        </p:nvSpPr>
        <p:spPr>
          <a:xfrm>
            <a:off x="6096000" y="2732405"/>
            <a:ext cx="53975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1" name="Text 9"/>
          <p:cNvSpPr/>
          <p:nvPr/>
        </p:nvSpPr>
        <p:spPr>
          <a:xfrm>
            <a:off x="6023269" y="2960392"/>
            <a:ext cx="2881578" cy="40936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CLIMATE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68" normalizeH="0" baseline="0" noProof="0" dirty="0">
                <a:ln>
                  <a:noFill/>
                </a:ln>
                <a:solidFill>
                  <a:srgbClr val="8A8A8A"/>
                </a:solidFill>
                <a:effectLst/>
                <a:uLnTx/>
                <a:uFillTx/>
                <a:latin typeface="Helvetica" panose="020B0604020202020204" pitchFamily="34" charset="0"/>
                <a:ea typeface="+mn-ea"/>
                <a:cs typeface="Helvetica" panose="020B0604020202020204" pitchFamily="34" charset="0"/>
              </a:rPr>
              <a:t>INPUT DATA</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2" name="Text 10"/>
          <p:cNvSpPr/>
          <p:nvPr/>
        </p:nvSpPr>
        <p:spPr>
          <a:xfrm>
            <a:off x="8264018" y="2980373"/>
            <a:ext cx="3440302" cy="374861"/>
          </a:xfrm>
          <a:prstGeom prst="rect">
            <a:avLst/>
          </a:prstGeom>
          <a:noFill/>
          <a:ln/>
        </p:spPr>
        <p:txBody>
          <a:bodyPr wrap="square" lIns="0" tIns="0" rIns="0" bIns="0"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0" cap="none" spc="-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Asset-based company data</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3" name="Text 11"/>
          <p:cNvSpPr/>
          <p:nvPr/>
        </p:nvSpPr>
        <p:spPr>
          <a:xfrm>
            <a:off x="8222539" y="3502767"/>
            <a:ext cx="3440303" cy="20828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Theia Finance Labs · open-source - data set</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4" name="Shape 12"/>
          <p:cNvSpPr/>
          <p:nvPr/>
        </p:nvSpPr>
        <p:spPr>
          <a:xfrm>
            <a:off x="698500" y="4779116"/>
            <a:ext cx="53975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5" name="Text 13"/>
          <p:cNvSpPr/>
          <p:nvPr/>
        </p:nvSpPr>
        <p:spPr>
          <a:xfrm>
            <a:off x="698500" y="4939030"/>
            <a:ext cx="1574800"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MODEL</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6" name="Text 14"/>
          <p:cNvSpPr/>
          <p:nvPr/>
        </p:nvSpPr>
        <p:spPr>
          <a:xfrm>
            <a:off x="2374901" y="4999354"/>
            <a:ext cx="3077209" cy="325227"/>
          </a:xfrm>
          <a:prstGeom prst="rect">
            <a:avLst/>
          </a:prstGeom>
          <a:noFill/>
          <a:ln/>
        </p:spPr>
        <p:txBody>
          <a:bodyPr wrap="square" lIns="0" tIns="0" rIns="0" bIns="0"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0" cap="none" spc="-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PACTA for Investors</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7" name="Text 15"/>
          <p:cNvSpPr/>
          <p:nvPr/>
        </p:nvSpPr>
        <p:spPr>
          <a:xfrm>
            <a:off x="2374901" y="5395647"/>
            <a:ext cx="3077209" cy="793589"/>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Developed by 2DII / Theia, continued development by RMI</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8" name="Shape 16"/>
          <p:cNvSpPr/>
          <p:nvPr/>
        </p:nvSpPr>
        <p:spPr>
          <a:xfrm>
            <a:off x="6184850" y="4787265"/>
            <a:ext cx="5397500" cy="6350"/>
          </a:xfrm>
          <a:prstGeom prst="rect">
            <a:avLst/>
          </a:prstGeom>
          <a:solidFill>
            <a:srgbClr val="D8D6C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19" name="Text 17"/>
          <p:cNvSpPr/>
          <p:nvPr/>
        </p:nvSpPr>
        <p:spPr>
          <a:xfrm>
            <a:off x="5994350" y="5073649"/>
            <a:ext cx="1574800" cy="20701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168"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METHOD</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0" name="Text 18"/>
          <p:cNvSpPr/>
          <p:nvPr/>
        </p:nvSpPr>
        <p:spPr>
          <a:xfrm>
            <a:off x="8222539" y="4992368"/>
            <a:ext cx="3737350" cy="465244"/>
          </a:xfrm>
          <a:prstGeom prst="rect">
            <a:avLst/>
          </a:prstGeom>
          <a:noFill/>
          <a:ln/>
        </p:spPr>
        <p:txBody>
          <a:bodyPr wrap="square" lIns="0" tIns="0" rIns="0" bIns="0"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0" cap="none" spc="-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Paris Agreement Capital</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1" name="Text 19"/>
          <p:cNvSpPr/>
          <p:nvPr/>
        </p:nvSpPr>
        <p:spPr>
          <a:xfrm>
            <a:off x="8222539" y="5419355"/>
            <a:ext cx="3278259" cy="344381"/>
          </a:xfrm>
          <a:prstGeom prst="rect">
            <a:avLst/>
          </a:prstGeom>
          <a:noFill/>
          <a:ln/>
        </p:spPr>
        <p:txBody>
          <a:bodyPr wrap="square" lIns="0" tIns="0" rIns="0" bIns="0"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0" cap="none" spc="-7" normalizeH="0" baseline="0" noProof="0" dirty="0">
                <a:ln>
                  <a:noFill/>
                </a:ln>
                <a:solidFill>
                  <a:srgbClr val="111111"/>
                </a:solidFill>
                <a:effectLst/>
                <a:uLnTx/>
                <a:uFillTx/>
                <a:latin typeface="Helvetica" panose="020B0604020202020204" pitchFamily="34" charset="0"/>
                <a:ea typeface="Helvetica" pitchFamily="34" charset="-122"/>
                <a:cs typeface="Helvetica" panose="020B0604020202020204" pitchFamily="34" charset="0"/>
              </a:rPr>
              <a:t>Transition Assessment</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2" name="Text 20"/>
          <p:cNvSpPr/>
          <p:nvPr/>
        </p:nvSpPr>
        <p:spPr>
          <a:xfrm>
            <a:off x="8264018" y="5849197"/>
            <a:ext cx="3440303" cy="208280"/>
          </a:xfrm>
          <a:prstGeom prst="rect">
            <a:avLst/>
          </a:prstGeom>
          <a:noFill/>
          <a:ln/>
        </p:spPr>
        <p:txBody>
          <a:bodyPr wrap="square" lIns="16933" tIns="16933" rIns="16933" bIns="16933" rtlCol="0" anchor="t">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A4A4A"/>
                </a:solidFill>
                <a:effectLst/>
                <a:uLnTx/>
                <a:uFillTx/>
                <a:latin typeface="Helvetica" panose="020B0604020202020204" pitchFamily="34" charset="0"/>
                <a:ea typeface="Helvetica" pitchFamily="34" charset="-122"/>
                <a:cs typeface="Helvetica" panose="020B0604020202020204" pitchFamily="34" charset="0"/>
              </a:rPr>
              <a:t>Unlicensed · Transparent · Science-based</a:t>
            </a: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4" name="Text 22"/>
          <p:cNvSpPr/>
          <p:nvPr/>
        </p:nvSpPr>
        <p:spPr>
          <a:xfrm>
            <a:off x="698500" y="6396990"/>
            <a:ext cx="1942311" cy="207010"/>
          </a:xfrm>
          <a:prstGeom prst="rect">
            <a:avLst/>
          </a:prstGeom>
          <a:noFill/>
          <a:ln/>
        </p:spPr>
        <p:txBody>
          <a:bodyPr wrap="square" lIns="16933" tIns="16933" rIns="16933" bIns="16933"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96" normalizeH="0" baseline="0" noProof="0" dirty="0">
                <a:ln>
                  <a:noFill/>
                </a:ln>
                <a:solidFill>
                  <a:srgbClr val="8A8A8A"/>
                </a:solidFill>
                <a:effectLst/>
                <a:uLnTx/>
                <a:uFillTx/>
                <a:latin typeface="Helvetica" panose="020B0604020202020204" pitchFamily="34" charset="0"/>
                <a:ea typeface="Helvetica" pitchFamily="34" charset="-122"/>
                <a:cs typeface="Helvetica" panose="020B0604020202020204" pitchFamily="34" charset="0"/>
              </a:rPr>
              <a:t>Klimatest Schweiz 2026</a:t>
            </a: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endParaRPr>
          </a:p>
        </p:txBody>
      </p:sp>
      <p:sp>
        <p:nvSpPr>
          <p:cNvPr id="23" name="Slide Number Placeholder 22">
            <a:extLst>
              <a:ext uri="{FF2B5EF4-FFF2-40B4-BE49-F238E27FC236}">
                <a16:creationId xmlns:a16="http://schemas.microsoft.com/office/drawing/2014/main" id="{A9080E1E-F2B2-1F01-5D96-DE64F8D53E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E5287-69E2-1347-A42A-498FD30D5A38}" type="slidenum">
              <a:rPr kumimoji="0" lang="en-NL"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NL"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mn-ea"/>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DC6A-2989-77F8-9D28-636B7C6CA044}"/>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F1CBEB45-7B34-032B-09F3-3F796A30FAB3}"/>
              </a:ext>
            </a:extLst>
          </p:cNvPr>
          <p:cNvSpPr>
            <a:spLocks noGrp="1"/>
          </p:cNvSpPr>
          <p:nvPr>
            <p:ph sz="quarter" idx="10"/>
          </p:nvPr>
        </p:nvSpPr>
        <p:spPr/>
        <p:txBody>
          <a:bodyPr/>
          <a:lstStyle/>
          <a:p>
            <a:endParaRPr lang="de-CH" dirty="0"/>
          </a:p>
        </p:txBody>
      </p:sp>
      <p:sp>
        <p:nvSpPr>
          <p:cNvPr id="3" name="Foliennummernplatzhalter 2">
            <a:extLst>
              <a:ext uri="{FF2B5EF4-FFF2-40B4-BE49-F238E27FC236}">
                <a16:creationId xmlns:a16="http://schemas.microsoft.com/office/drawing/2014/main" id="{B5BABF69-AD67-CC64-86B2-0EAAD4C6EECE}"/>
              </a:ext>
            </a:extLst>
          </p:cNvPr>
          <p:cNvSpPr>
            <a:spLocks noGrp="1"/>
          </p:cNvSpPr>
          <p:nvPr>
            <p:ph type="sldNum" sz="quarter" idx="11"/>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7D21FFDD-132D-4B5B-AD6B-BCC06A41D268}" type="slidenum">
              <a:rPr kumimoji="0" lang="de-CH" sz="1200" b="0" i="0" u="none" strike="noStrike" kern="1200" cap="none" spc="0" normalizeH="0" baseline="0" noProof="0">
                <a:ln>
                  <a:noFill/>
                </a:ln>
                <a:solidFill>
                  <a:prstClr val="black"/>
                </a:solidFill>
                <a:effectLst/>
                <a:uLnTx/>
                <a:uFillTx/>
                <a:latin typeface="Arial"/>
                <a:ea typeface="+mn-ea"/>
                <a:cs typeface="+mn-cs"/>
              </a:rPr>
              <a:t>85</a:t>
            </a:fld>
            <a:endParaRPr kumimoji="0" lang="de-CH"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el 3">
            <a:extLst>
              <a:ext uri="{FF2B5EF4-FFF2-40B4-BE49-F238E27FC236}">
                <a16:creationId xmlns:a16="http://schemas.microsoft.com/office/drawing/2014/main" id="{F5E638F8-11A0-4A21-27C8-EFE2F7777863}"/>
              </a:ext>
            </a:extLst>
          </p:cNvPr>
          <p:cNvSpPr>
            <a:spLocks noGrp="1"/>
          </p:cNvSpPr>
          <p:nvPr>
            <p:ph type="title"/>
          </p:nvPr>
        </p:nvSpPr>
        <p:spPr/>
        <p:txBody>
          <a:bodyPr/>
          <a:lstStyle/>
          <a:p>
            <a:endParaRPr lang="de-CH" dirty="0"/>
          </a:p>
        </p:txBody>
      </p:sp>
      <p:sp>
        <p:nvSpPr>
          <p:cNvPr id="11" name="Fußzeilenplatzhalter 10">
            <a:extLst>
              <a:ext uri="{FF2B5EF4-FFF2-40B4-BE49-F238E27FC236}">
                <a16:creationId xmlns:a16="http://schemas.microsoft.com/office/drawing/2014/main" id="{CC3941B4-9AC1-FAD3-CB1A-18D0F848691B}"/>
              </a:ext>
            </a:extLst>
          </p:cNvPr>
          <p:cNvSpPr>
            <a:spLocks noGrp="1"/>
          </p:cNvSpPr>
          <p:nvPr>
            <p:ph type="ftr" sz="quarter" idx="12"/>
          </p:nvPr>
        </p:nvSpPr>
        <p:spPr>
          <a:xfrm>
            <a:off x="0" y="6340475"/>
            <a:ext cx="6262688" cy="430213"/>
          </a:xfrm>
          <a:prstGeom prst="rect">
            <a:avLst/>
          </a:prstGeom>
        </p:spPr>
        <p:txBody>
          <a:bodyPr vert="horz" lIns="0" tIns="0" rIns="0" bIns="0" rtlCol="0" anchor="t"/>
          <a:lstStyle>
            <a:defPPr>
              <a:defRPr lang="de-DE"/>
            </a:defPPr>
            <a:lvl1pPr marL="0" algn="l" defTabSz="914400" rtl="0" eaLnBrk="1" latinLnBrk="0" hangingPunct="1">
              <a:lnSpc>
                <a:spcPct val="100000"/>
              </a:lnSpc>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CH"/>
              <a:t>Sustainable Investments, Energy City Webinar</a:t>
            </a:r>
          </a:p>
          <a:p>
            <a:r>
              <a:rPr lang="de-CH" b="0"/>
              <a:t>8 May 2025, Silvia Ruprecht, FOEN</a:t>
            </a:r>
            <a:endParaRPr kumimoji="0" lang="de-CH"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Inhaltsplatzhalter 6">
            <a:extLst>
              <a:ext uri="{FF2B5EF4-FFF2-40B4-BE49-F238E27FC236}">
                <a16:creationId xmlns:a16="http://schemas.microsoft.com/office/drawing/2014/main" id="{F8098978-8807-9D3D-9C4D-EA8D9909A200}"/>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19534" r="-1180" b="38714"/>
          <a:stretch/>
        </p:blipFill>
        <p:spPr bwMode="auto">
          <a:xfrm>
            <a:off x="-331470" y="0"/>
            <a:ext cx="12695266" cy="6858000"/>
          </a:xfrm>
          <a:prstGeom prst="rect">
            <a:avLst/>
          </a:prstGeom>
          <a:noFill/>
          <a:ln w="9525">
            <a:noFill/>
            <a:miter lim="800000"/>
            <a:headEnd/>
            <a:tailEnd/>
          </a:ln>
          <a:effectLst/>
        </p:spPr>
      </p:pic>
      <p:sp>
        <p:nvSpPr>
          <p:cNvPr id="7" name="Rectangle 17">
            <a:extLst>
              <a:ext uri="{FF2B5EF4-FFF2-40B4-BE49-F238E27FC236}">
                <a16:creationId xmlns:a16="http://schemas.microsoft.com/office/drawing/2014/main" id="{026B05E5-CBA7-400C-F838-E87044D8A7DF}"/>
              </a:ext>
            </a:extLst>
          </p:cNvPr>
          <p:cNvSpPr/>
          <p:nvPr/>
        </p:nvSpPr>
        <p:spPr>
          <a:xfrm>
            <a:off x="4571999" y="1837085"/>
            <a:ext cx="7791797" cy="2476379"/>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3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feld 7">
            <a:extLst>
              <a:ext uri="{FF2B5EF4-FFF2-40B4-BE49-F238E27FC236}">
                <a16:creationId xmlns:a16="http://schemas.microsoft.com/office/drawing/2014/main" id="{C1FDADBD-B4A6-3EC7-9740-4437F472346E}"/>
              </a:ext>
            </a:extLst>
          </p:cNvPr>
          <p:cNvSpPr txBox="1"/>
          <p:nvPr/>
        </p:nvSpPr>
        <p:spPr>
          <a:xfrm>
            <a:off x="4952629" y="2173097"/>
            <a:ext cx="7647709" cy="2308324"/>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4000" b="1" i="0" u="none" strike="noStrike" kern="1200" cap="none" spc="0" normalizeH="0" baseline="0" noProof="0" dirty="0">
                <a:ln>
                  <a:noFill/>
                </a:ln>
                <a:solidFill>
                  <a:prstClr val="white"/>
                </a:solidFill>
                <a:effectLst/>
                <a:uLnTx/>
                <a:uFillTx/>
                <a:latin typeface="Arial"/>
                <a:ea typeface="+mn-ea"/>
                <a:cs typeface="+mn-cs"/>
              </a:rPr>
              <a:t>Conclusion</a:t>
            </a:r>
          </a:p>
          <a:p>
            <a:pPr marL="0" marR="0" lvl="0" indent="0" algn="l" defTabSz="1219170" rtl="0" eaLnBrk="0" fontAlgn="base" latinLnBrk="0" hangingPunct="0">
              <a:lnSpc>
                <a:spcPct val="100000"/>
              </a:lnSpc>
              <a:spcBef>
                <a:spcPct val="0"/>
              </a:spcBef>
              <a:spcAft>
                <a:spcPct val="0"/>
              </a:spcAft>
              <a:buClrTx/>
              <a:buSzTx/>
              <a:buFontTx/>
              <a:buNone/>
              <a:tabLst/>
              <a:defRPr/>
            </a:pPr>
            <a:endParaRPr lang="de-CH" sz="4000" b="1" dirty="0">
              <a:solidFill>
                <a:prstClr val="white"/>
              </a:solidFill>
              <a:latin typeface="Arial"/>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de-CH" sz="2400" i="0" u="none" strike="noStrike" kern="1200" cap="none" spc="0" normalizeH="0" baseline="0" noProof="0" dirty="0">
                <a:ln>
                  <a:noFill/>
                </a:ln>
                <a:solidFill>
                  <a:prstClr val="white"/>
                </a:solidFill>
                <a:effectLst/>
                <a:uLnTx/>
                <a:uFillTx/>
                <a:latin typeface="Arial"/>
                <a:ea typeface="+mn-ea"/>
                <a:cs typeface="+mn-cs"/>
              </a:rPr>
              <a:t>Silvia Ruprecht, OFEV/FOEN</a:t>
            </a:r>
          </a:p>
          <a:p>
            <a:pPr marL="0" marR="0" lvl="0" indent="0" algn="l" defTabSz="1219170" rtl="0" eaLnBrk="0" fontAlgn="base" latinLnBrk="0" hangingPunct="0">
              <a:lnSpc>
                <a:spcPct val="100000"/>
              </a:lnSpc>
              <a:spcBef>
                <a:spcPct val="0"/>
              </a:spcBef>
              <a:spcAft>
                <a:spcPct val="0"/>
              </a:spcAft>
              <a:buClrTx/>
              <a:buSzTx/>
              <a:buFontTx/>
              <a:buNone/>
              <a:tabLst/>
              <a:defRPr/>
            </a:pPr>
            <a:endParaRPr lang="de-CH" sz="4000" b="1" dirty="0">
              <a:solidFill>
                <a:prstClr val="white"/>
              </a:solidFill>
              <a:latin typeface="Arial"/>
            </a:endParaRPr>
          </a:p>
        </p:txBody>
      </p:sp>
    </p:spTree>
    <p:extLst>
      <p:ext uri="{BB962C8B-B14F-4D97-AF65-F5344CB8AC3E}">
        <p14:creationId xmlns:p14="http://schemas.microsoft.com/office/powerpoint/2010/main" val="1188303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86324" y="258558"/>
            <a:ext cx="9819352" cy="989013"/>
          </a:xfrm>
        </p:spPr>
        <p:txBody>
          <a:bodyPr/>
          <a:lstStyle/>
          <a:p>
            <a:pPr eaLnBrk="1" hangingPunct="1">
              <a:lnSpc>
                <a:spcPts val="4800"/>
              </a:lnSpc>
              <a:defRPr/>
            </a:pPr>
            <a:r>
              <a:rPr lang="en-US" sz="3200" b="0" dirty="0" err="1">
                <a:solidFill>
                  <a:srgbClr val="375172"/>
                </a:solidFill>
                <a:latin typeface="+mn-lt"/>
                <a:ea typeface="+mn-ea"/>
                <a:cs typeface="+mn-cs"/>
              </a:rPr>
              <a:t>Indispensable </a:t>
            </a:r>
            <a:r>
              <a:rPr lang="en-US" sz="3200" b="0" dirty="0">
                <a:solidFill>
                  <a:srgbClr val="375172"/>
                </a:solidFill>
                <a:latin typeface="+mn-lt"/>
                <a:ea typeface="+mn-ea"/>
                <a:cs typeface="+mn-cs"/>
              </a:rPr>
              <a:t>: tout le monde </a:t>
            </a:r>
            <a:r>
              <a:rPr lang="en-US" sz="3200" b="0" dirty="0" err="1">
                <a:solidFill>
                  <a:srgbClr val="375172"/>
                </a:solidFill>
                <a:latin typeface="+mn-lt"/>
                <a:ea typeface="+mn-ea"/>
                <a:cs typeface="+mn-cs"/>
              </a:rPr>
              <a:t>doit soutenir </a:t>
            </a:r>
            <a:r>
              <a:rPr lang="en-US" sz="3200" b="0" dirty="0">
                <a:solidFill>
                  <a:srgbClr val="375172"/>
                </a:solidFill>
                <a:latin typeface="+mn-lt"/>
                <a:ea typeface="+mn-ea"/>
                <a:cs typeface="+mn-cs"/>
              </a:rPr>
              <a:t>la transition</a:t>
            </a:r>
            <a:endParaRPr lang="de-CH" sz="3200" b="0" dirty="0">
              <a:solidFill>
                <a:srgbClr val="375172"/>
              </a:solidFill>
              <a:latin typeface="+mn-lt"/>
              <a:ea typeface="+mn-ea"/>
              <a:cs typeface="+mn-cs"/>
            </a:endParaRPr>
          </a:p>
        </p:txBody>
      </p:sp>
      <p:sp>
        <p:nvSpPr>
          <p:cNvPr id="11" name="Legende mit Pfeil nach oben 10"/>
          <p:cNvSpPr/>
          <p:nvPr/>
        </p:nvSpPr>
        <p:spPr bwMode="auto">
          <a:xfrm>
            <a:off x="1082210" y="4602354"/>
            <a:ext cx="6561764" cy="1616468"/>
          </a:xfrm>
          <a:prstGeom prst="upArrowCallout">
            <a:avLst>
              <a:gd name="adj1" fmla="val 21040"/>
              <a:gd name="adj2" fmla="val 25000"/>
              <a:gd name="adj3" fmla="val 25000"/>
              <a:gd name="adj4" fmla="val 64977"/>
            </a:avLst>
          </a:prstGeom>
          <a:solidFill>
            <a:srgbClr val="93DBE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1219170" eaLnBrk="0" fontAlgn="base" hangingPunct="0">
              <a:spcBef>
                <a:spcPct val="0"/>
              </a:spcBef>
              <a:spcAft>
                <a:spcPct val="0"/>
              </a:spcAft>
            </a:pPr>
            <a:endParaRPr lang="en-GB" sz="2400" b="1" dirty="0">
              <a:solidFill>
                <a:srgbClr val="FFFFFF"/>
              </a:solidFill>
              <a:latin typeface="Arial"/>
              <a:sym typeface="Arial"/>
            </a:endParaRPr>
          </a:p>
          <a:p>
            <a:pPr algn="ctr" defTabSz="1219170" eaLnBrk="0" fontAlgn="base" hangingPunct="0">
              <a:spcBef>
                <a:spcPct val="0"/>
              </a:spcBef>
              <a:spcAft>
                <a:spcPct val="0"/>
              </a:spcAft>
            </a:pPr>
            <a:r>
              <a:rPr lang="en-GB" sz="2400" dirty="0" err="1">
                <a:solidFill>
                  <a:srgbClr val="FFFFFF"/>
                </a:solidFill>
                <a:latin typeface="Arial"/>
                <a:sym typeface="Arial"/>
              </a:rPr>
              <a:t>D'ici</a:t>
            </a:r>
            <a:r>
              <a:rPr lang="en-GB" sz="2400" dirty="0">
                <a:solidFill>
                  <a:srgbClr val="FFFFFF"/>
                </a:solidFill>
                <a:latin typeface="Arial"/>
                <a:sym typeface="Arial"/>
              </a:rPr>
              <a:t> 25 ans, TOUTES </a:t>
            </a:r>
            <a:r>
              <a:rPr lang="en-GB" sz="2400" dirty="0" err="1">
                <a:solidFill>
                  <a:srgbClr val="FFFFFF"/>
                </a:solidFill>
                <a:latin typeface="Arial"/>
                <a:sym typeface="Arial"/>
              </a:rPr>
              <a:t>les émissions évitables doivent être réduites autant que possible</a:t>
            </a:r>
            <a:r>
              <a:rPr lang="en-GB" sz="2400" dirty="0">
                <a:solidFill>
                  <a:srgbClr val="FFFFFF"/>
                </a:solidFill>
                <a:latin typeface="Arial"/>
                <a:sym typeface="Arial"/>
              </a:rPr>
              <a:t>.</a:t>
            </a:r>
            <a:endParaRPr lang="de-CH" sz="2400" dirty="0">
              <a:solidFill>
                <a:srgbClr val="FFFFFF"/>
              </a:solidFill>
              <a:latin typeface="Arial"/>
            </a:endParaRPr>
          </a:p>
          <a:p>
            <a:pPr algn="ctr" defTabSz="1219170" eaLnBrk="0" fontAlgn="base" hangingPunct="0">
              <a:spcBef>
                <a:spcPct val="0"/>
              </a:spcBef>
              <a:spcAft>
                <a:spcPct val="0"/>
              </a:spcAft>
            </a:pPr>
            <a:endParaRPr lang="de-CH" sz="2400" b="1" dirty="0">
              <a:solidFill>
                <a:srgbClr val="FFC000"/>
              </a:solidFill>
              <a:latin typeface="Arial"/>
            </a:endParaRPr>
          </a:p>
        </p:txBody>
      </p:sp>
      <p:pic>
        <p:nvPicPr>
          <p:cNvPr id="2" name="Grafik 1">
            <a:extLst>
              <a:ext uri="{FF2B5EF4-FFF2-40B4-BE49-F238E27FC236}">
                <a16:creationId xmlns:a16="http://schemas.microsoft.com/office/drawing/2014/main" id="{0CEBBA91-A9DA-664F-EBDE-9A7658DDAB38}"/>
              </a:ext>
            </a:extLst>
          </p:cNvPr>
          <p:cNvPicPr>
            <a:picLocks noChangeAspect="1"/>
          </p:cNvPicPr>
          <p:nvPr/>
        </p:nvPicPr>
        <p:blipFill>
          <a:blip r:embed="rId3"/>
          <a:stretch>
            <a:fillRect/>
          </a:stretch>
        </p:blipFill>
        <p:spPr>
          <a:xfrm>
            <a:off x="8589197" y="1312881"/>
            <a:ext cx="3602804" cy="4104539"/>
          </a:xfrm>
          <a:prstGeom prst="rect">
            <a:avLst/>
          </a:prstGeom>
        </p:spPr>
      </p:pic>
      <p:sp>
        <p:nvSpPr>
          <p:cNvPr id="8" name="Textfeld 7">
            <a:extLst>
              <a:ext uri="{FF2B5EF4-FFF2-40B4-BE49-F238E27FC236}">
                <a16:creationId xmlns:a16="http://schemas.microsoft.com/office/drawing/2014/main" id="{6DEACE8C-48F9-9B70-F3A7-11A9A7AF0F9C}"/>
              </a:ext>
            </a:extLst>
          </p:cNvPr>
          <p:cNvSpPr txBox="1"/>
          <p:nvPr/>
        </p:nvSpPr>
        <p:spPr>
          <a:xfrm>
            <a:off x="8782635" y="5803762"/>
            <a:ext cx="3215922" cy="475258"/>
          </a:xfrm>
          <a:prstGeom prst="rect">
            <a:avLst/>
          </a:prstGeom>
          <a:noFill/>
        </p:spPr>
        <p:txBody>
          <a:bodyPr wrap="square" rtlCol="0">
            <a:spAutoFit/>
          </a:bodyPr>
          <a:lstStyle/>
          <a:p>
            <a:pPr algn="r" defTabSz="1219170" eaLnBrk="0" fontAlgn="base" hangingPunct="0">
              <a:spcBef>
                <a:spcPct val="0"/>
              </a:spcBef>
              <a:spcAft>
                <a:spcPct val="0"/>
              </a:spcAft>
            </a:pPr>
            <a:r>
              <a:rPr lang="de-CH" sz="1244" dirty="0">
                <a:solidFill>
                  <a:srgbClr val="000000"/>
                </a:solidFill>
                <a:latin typeface="Arial" panose="020B0604020202020204" pitchFamily="34" charset="0"/>
                <a:cs typeface="Arial" panose="020B0604020202020204" pitchFamily="34" charset="0"/>
              </a:rPr>
              <a:t>Source : Mercator Research Institute on Global Commons and Climate Change</a:t>
            </a:r>
          </a:p>
        </p:txBody>
      </p:sp>
      <p:pic>
        <p:nvPicPr>
          <p:cNvPr id="3" name="Grafik 2">
            <a:extLst>
              <a:ext uri="{FF2B5EF4-FFF2-40B4-BE49-F238E27FC236}">
                <a16:creationId xmlns:a16="http://schemas.microsoft.com/office/drawing/2014/main" id="{602C6A48-156C-B81F-2BE0-3FB4758ED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24" y="854362"/>
            <a:ext cx="7869369" cy="3978895"/>
          </a:xfrm>
          <a:prstGeom prst="rect">
            <a:avLst/>
          </a:prstGeom>
        </p:spPr>
      </p:pic>
    </p:spTree>
    <p:extLst>
      <p:ext uri="{BB962C8B-B14F-4D97-AF65-F5344CB8AC3E}">
        <p14:creationId xmlns:p14="http://schemas.microsoft.com/office/powerpoint/2010/main" val="9773106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BD4B737C-8CAF-C313-AF6F-2F9380332F09}"/>
              </a:ext>
            </a:extLst>
          </p:cNvPr>
          <p:cNvSpPr>
            <a:spLocks noGrp="1" noChangeArrowheads="1"/>
          </p:cNvSpPr>
          <p:nvPr>
            <p:ph type="title"/>
          </p:nvPr>
        </p:nvSpPr>
        <p:spPr>
          <a:xfrm>
            <a:off x="1310109" y="182345"/>
            <a:ext cx="10881891" cy="900000"/>
          </a:xfrm>
        </p:spPr>
        <p:txBody>
          <a:bodyPr/>
          <a:lstStyle/>
          <a:p>
            <a:r>
              <a:rPr lang="de-CH" altLang="de-DE" sz="3200" b="0" dirty="0">
                <a:solidFill>
                  <a:srgbClr val="375172"/>
                </a:solidFill>
              </a:rPr>
              <a:t>Large participation aux </a:t>
            </a:r>
            <a:r>
              <a:rPr lang="de-CH" altLang="de-DE" sz="3200" b="0" dirty="0" err="1">
                <a:solidFill>
                  <a:srgbClr val="375172"/>
                </a:solidFill>
              </a:rPr>
              <a:t>tests</a:t>
            </a:r>
            <a:r>
              <a:rPr lang="de-CH" altLang="de-DE" sz="3200" b="0" dirty="0">
                <a:solidFill>
                  <a:srgbClr val="375172"/>
                </a:solidFill>
              </a:rPr>
              <a:t> </a:t>
            </a:r>
            <a:r>
              <a:rPr lang="de-CH" altLang="de-DE" sz="3200" b="0" dirty="0" err="1">
                <a:solidFill>
                  <a:srgbClr val="375172"/>
                </a:solidFill>
              </a:rPr>
              <a:t>climatiques</a:t>
            </a:r>
            <a:r>
              <a:rPr lang="de-CH" altLang="de-DE" sz="3200" b="0" dirty="0">
                <a:solidFill>
                  <a:srgbClr val="375172"/>
                </a:solidFill>
              </a:rPr>
              <a:t> </a:t>
            </a:r>
            <a:r>
              <a:rPr lang="de-CH" altLang="de-DE" sz="3200" b="0" dirty="0" err="1">
                <a:solidFill>
                  <a:srgbClr val="375172"/>
                </a:solidFill>
              </a:rPr>
              <a:t>jusqu'à</a:t>
            </a:r>
            <a:r>
              <a:rPr lang="de-CH" altLang="de-DE" sz="3200" b="0" dirty="0">
                <a:solidFill>
                  <a:srgbClr val="375172"/>
                </a:solidFill>
              </a:rPr>
              <a:t> présent</a:t>
            </a:r>
          </a:p>
        </p:txBody>
      </p:sp>
      <p:pic>
        <p:nvPicPr>
          <p:cNvPr id="18" name="Grafik 3">
            <a:extLst>
              <a:ext uri="{FF2B5EF4-FFF2-40B4-BE49-F238E27FC236}">
                <a16:creationId xmlns:a16="http://schemas.microsoft.com/office/drawing/2014/main" id="{965D8C7D-CD3E-5358-42BA-21A50C3C75F6}"/>
              </a:ext>
            </a:extLst>
          </p:cNvPr>
          <p:cNvPicPr>
            <a:picLocks noChangeAspect="1"/>
          </p:cNvPicPr>
          <p:nvPr/>
        </p:nvPicPr>
        <p:blipFill>
          <a:blip r:embed="rId3" cstate="print"/>
          <a:srcRect/>
          <a:stretch>
            <a:fillRect/>
          </a:stretch>
        </p:blipFill>
        <p:spPr bwMode="auto">
          <a:xfrm>
            <a:off x="1306561" y="1044747"/>
            <a:ext cx="2416760" cy="3123496"/>
          </a:xfrm>
          <a:prstGeom prst="rect">
            <a:avLst/>
          </a:prstGeom>
          <a:noFill/>
          <a:ln w="9525">
            <a:solidFill>
              <a:schemeClr val="bg2">
                <a:lumMod val="20000"/>
                <a:lumOff val="80000"/>
              </a:schemeClr>
            </a:solidFill>
            <a:miter lim="800000"/>
            <a:headEnd/>
            <a:tailEnd/>
          </a:ln>
        </p:spPr>
      </p:pic>
      <p:grpSp>
        <p:nvGrpSpPr>
          <p:cNvPr id="19" name="Gruppieren 8">
            <a:extLst>
              <a:ext uri="{FF2B5EF4-FFF2-40B4-BE49-F238E27FC236}">
                <a16:creationId xmlns:a16="http://schemas.microsoft.com/office/drawing/2014/main" id="{EDEB0D96-A968-A65E-7131-F4382333DD03}"/>
              </a:ext>
            </a:extLst>
          </p:cNvPr>
          <p:cNvGrpSpPr>
            <a:grpSpLocks/>
          </p:cNvGrpSpPr>
          <p:nvPr/>
        </p:nvGrpSpPr>
        <p:grpSpPr bwMode="auto">
          <a:xfrm>
            <a:off x="3937620" y="1044747"/>
            <a:ext cx="2420957" cy="3123496"/>
            <a:chOff x="-1221" y="-487037"/>
            <a:chExt cx="6859222" cy="10700671"/>
          </a:xfrm>
        </p:grpSpPr>
        <p:pic>
          <p:nvPicPr>
            <p:cNvPr id="20" name="Picture 1">
              <a:extLst>
                <a:ext uri="{FF2B5EF4-FFF2-40B4-BE49-F238E27FC236}">
                  <a16:creationId xmlns:a16="http://schemas.microsoft.com/office/drawing/2014/main" id="{DBAD1D0C-03D8-DF25-DFCF-722178BC251E}"/>
                </a:ext>
              </a:extLst>
            </p:cNvPr>
            <p:cNvPicPr>
              <a:picLocks noChangeAspect="1"/>
            </p:cNvPicPr>
            <p:nvPr/>
          </p:nvPicPr>
          <p:blipFill>
            <a:blip r:embed="rId4">
              <a:duotone>
                <a:srgbClr val="4F81BD">
                  <a:shade val="45000"/>
                  <a:satMod val="135000"/>
                </a:srgbClr>
                <a:prstClr val="white"/>
              </a:duotone>
            </a:blip>
            <a:stretch>
              <a:fillRect/>
            </a:stretch>
          </p:blipFill>
          <p:spPr>
            <a:xfrm>
              <a:off x="-1221" y="-487037"/>
              <a:ext cx="6859222" cy="10700671"/>
            </a:xfrm>
            <a:prstGeom prst="rect">
              <a:avLst/>
            </a:prstGeom>
          </p:spPr>
        </p:pic>
        <p:sp>
          <p:nvSpPr>
            <p:cNvPr id="21" name="Rectangle 7">
              <a:extLst>
                <a:ext uri="{FF2B5EF4-FFF2-40B4-BE49-F238E27FC236}">
                  <a16:creationId xmlns:a16="http://schemas.microsoft.com/office/drawing/2014/main" id="{44E7976B-29DB-CDD7-BFE0-A0C29FFB203B}"/>
                </a:ext>
              </a:extLst>
            </p:cNvPr>
            <p:cNvSpPr/>
            <p:nvPr/>
          </p:nvSpPr>
          <p:spPr>
            <a:xfrm>
              <a:off x="0" y="6919407"/>
              <a:ext cx="6858001" cy="2117913"/>
            </a:xfrm>
            <a:prstGeom prst="rect">
              <a:avLst/>
            </a:prstGeom>
            <a:gradFill>
              <a:gsLst>
                <a:gs pos="72000">
                  <a:sysClr val="window" lastClr="FFFFFF">
                    <a:alpha val="80000"/>
                  </a:sysClr>
                </a:gs>
                <a:gs pos="79000">
                  <a:sysClr val="window" lastClr="FFFFFF">
                    <a:alpha val="79000"/>
                  </a:sysClr>
                </a:gs>
              </a:gsLst>
              <a:lin ang="5400000" scaled="1"/>
            </a:gradFill>
            <a:ln w="25400" cap="flat" cmpd="sng" algn="ctr">
              <a:noFill/>
              <a:prstDash val="solid"/>
            </a:ln>
            <a:effectLst/>
          </p:spPr>
          <p:txBody>
            <a:bodyPr anchor="ctr"/>
            <a:lstStyle/>
            <a:p>
              <a:pPr algn="ctr" defTabSz="105535">
                <a:defRPr/>
              </a:pPr>
              <a:endParaRPr lang="fr-FR" sz="1000" kern="0" spc="-269" dirty="0">
                <a:solidFill>
                  <a:srgbClr val="BF9000"/>
                </a:solidFill>
                <a:latin typeface="Calibri"/>
              </a:endParaRPr>
            </a:p>
            <a:p>
              <a:pPr algn="ctr" defTabSz="105535">
                <a:defRPr/>
              </a:pPr>
              <a:r>
                <a:rPr lang="fr-FR" sz="1000" kern="0" dirty="0">
                  <a:solidFill>
                    <a:srgbClr val="1F497D">
                      <a:lumMod val="50000"/>
                    </a:srgbClr>
                  </a:solidFill>
                  <a:latin typeface="Calibri"/>
                </a:rPr>
                <a:t>COMBLER LE FOSSÉ</a:t>
              </a:r>
            </a:p>
            <a:p>
              <a:pPr algn="ctr" defTabSz="105535">
                <a:defRPr/>
              </a:pPr>
              <a:r>
                <a:rPr lang="fr-FR" sz="500" kern="0" dirty="0">
                  <a:solidFill>
                    <a:prstClr val="black"/>
                  </a:solidFill>
                  <a:latin typeface="Calibri"/>
                </a:rPr>
                <a:t>MESURER LES PROGRÈS EN MATIÈRE D'ALIGNEMENT DES OBJECTIFS CLIMATIQUES </a:t>
              </a:r>
            </a:p>
            <a:p>
              <a:pPr algn="ctr" defTabSz="105535">
                <a:defRPr/>
              </a:pPr>
              <a:r>
                <a:rPr lang="fr-FR" sz="500" kern="0" dirty="0">
                  <a:solidFill>
                    <a:prstClr val="black"/>
                  </a:solidFill>
                  <a:latin typeface="Calibri"/>
                </a:rPr>
                <a:t>ET DES ACTIONS CLIMATIQUES DES INSTITUTIONS FINANCIÈRES SUISSES </a:t>
              </a:r>
              <a:endParaRPr lang="fr-FR" sz="500" kern="0" spc="-91" dirty="0">
                <a:solidFill>
                  <a:prstClr val="black"/>
                </a:solidFill>
                <a:latin typeface="Calibri"/>
              </a:endParaRPr>
            </a:p>
            <a:p>
              <a:pPr algn="ctr" defTabSz="105535">
                <a:defRPr/>
              </a:pPr>
              <a:r>
                <a:rPr lang="fr-FR" sz="500" i="1" kern="0" spc="-91" dirty="0">
                  <a:solidFill>
                    <a:prstClr val="black"/>
                  </a:solidFill>
                  <a:latin typeface="Calibri"/>
                </a:rPr>
                <a:t>Rapport </a:t>
              </a:r>
              <a:r>
                <a:rPr lang="fr-FR" sz="500" i="1" kern="0" spc="-91" dirty="0" err="1">
                  <a:solidFill>
                    <a:prstClr val="black"/>
                  </a:solidFill>
                  <a:latin typeface="Calibri"/>
                </a:rPr>
                <a:t>de novembre</a:t>
              </a:r>
              <a:r>
                <a:rPr lang="fr-FR" sz="500" i="1" kern="0" spc="-91" dirty="0">
                  <a:solidFill>
                    <a:prstClr val="black"/>
                  </a:solidFill>
                  <a:latin typeface="Calibri"/>
                </a:rPr>
                <a:t> 2020</a:t>
              </a:r>
            </a:p>
          </p:txBody>
        </p:sp>
        <p:pic>
          <p:nvPicPr>
            <p:cNvPr id="22" name="Picture 5" descr="Logo&#10;&#10;Description automatically generated">
              <a:extLst>
                <a:ext uri="{FF2B5EF4-FFF2-40B4-BE49-F238E27FC236}">
                  <a16:creationId xmlns:a16="http://schemas.microsoft.com/office/drawing/2014/main" id="{1D1C64A8-8C4F-F0A1-223B-E23B9484E7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77" y="382813"/>
              <a:ext cx="1566522" cy="56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a:extLst>
                <a:ext uri="{FF2B5EF4-FFF2-40B4-BE49-F238E27FC236}">
                  <a16:creationId xmlns:a16="http://schemas.microsoft.com/office/drawing/2014/main" id="{8538C989-B480-E9D4-6AE1-BE09B03259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7350" y="229488"/>
              <a:ext cx="1566522" cy="76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2971C898-6997-5D8C-3CBE-2D41504C3C6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5050" y="614405"/>
              <a:ext cx="1869987" cy="32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Grafik 6">
            <a:extLst>
              <a:ext uri="{FF2B5EF4-FFF2-40B4-BE49-F238E27FC236}">
                <a16:creationId xmlns:a16="http://schemas.microsoft.com/office/drawing/2014/main" id="{5D8F5715-0F83-3B5E-3F5F-C7F85AEB92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2877" y="1052426"/>
            <a:ext cx="2420959" cy="310897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95ADF010-981A-943B-A723-DB1064B67752}"/>
              </a:ext>
            </a:extLst>
          </p:cNvPr>
          <p:cNvSpPr txBox="1"/>
          <p:nvPr/>
        </p:nvSpPr>
        <p:spPr>
          <a:xfrm>
            <a:off x="1181731" y="4871591"/>
            <a:ext cx="10782289" cy="1277273"/>
          </a:xfrm>
          <a:prstGeom prst="rect">
            <a:avLst/>
          </a:prstGeom>
          <a:noFill/>
        </p:spPr>
        <p:txBody>
          <a:bodyPr wrap="square" rtlCol="0">
            <a:spAutoFit/>
          </a:bodyPr>
          <a:lstStyle/>
          <a:p>
            <a:pPr marL="359824" indent="-359824">
              <a:spcAft>
                <a:spcPts val="600"/>
              </a:spcAft>
              <a:buFont typeface="Wingdings" panose="05000000000000000000" pitchFamily="2" charset="2"/>
              <a:buChar char="Ø"/>
              <a:defRPr/>
            </a:pPr>
            <a:r>
              <a:rPr lang="de-CH" altLang="de-DE" sz="2400" dirty="0">
                <a:solidFill>
                  <a:srgbClr val="375172"/>
                </a:solidFill>
                <a:latin typeface="Arial"/>
              </a:rPr>
              <a:t>L'un des </a:t>
            </a:r>
            <a:r>
              <a:rPr lang="de-CH" altLang="de-DE" sz="2400" b="1" dirty="0">
                <a:solidFill>
                  <a:srgbClr val="375172"/>
                </a:solidFill>
                <a:latin typeface="Arial"/>
              </a:rPr>
              <a:t>plus grands tests climatiques coordonnés au niveau national pour les marchés financiers à l'échelle mondiale !</a:t>
            </a:r>
          </a:p>
          <a:p>
            <a:pPr marL="359824" indent="-359824">
              <a:spcAft>
                <a:spcPts val="600"/>
              </a:spcAft>
              <a:buFont typeface="Wingdings" panose="05000000000000000000" pitchFamily="2" charset="2"/>
              <a:buChar char="Ø"/>
              <a:defRPr/>
            </a:pPr>
            <a:r>
              <a:rPr lang="de-CH" altLang="de-DE" sz="2400" dirty="0">
                <a:latin typeface="Arial"/>
              </a:rPr>
              <a:t>146 participants en 2024 </a:t>
            </a:r>
            <a:r>
              <a:rPr lang="de-CH" altLang="de-DE" sz="2400" dirty="0">
                <a:latin typeface="Arial"/>
                <a:sym typeface="Wingdings" panose="05000000000000000000" pitchFamily="2" charset="2"/>
              </a:rPr>
              <a:t></a:t>
            </a:r>
            <a:r>
              <a:rPr lang="de-CH" altLang="de-DE" sz="2400" dirty="0">
                <a:latin typeface="Arial"/>
              </a:rPr>
              <a:t> des résultats significatifs</a:t>
            </a:r>
          </a:p>
        </p:txBody>
      </p:sp>
      <p:pic>
        <p:nvPicPr>
          <p:cNvPr id="27" name="Grafik 26">
            <a:extLst>
              <a:ext uri="{FF2B5EF4-FFF2-40B4-BE49-F238E27FC236}">
                <a16:creationId xmlns:a16="http://schemas.microsoft.com/office/drawing/2014/main" id="{72F321A3-24B4-C9F2-BB23-2A9BBE9C5169}"/>
              </a:ext>
            </a:extLst>
          </p:cNvPr>
          <p:cNvPicPr>
            <a:picLocks noChangeAspect="1"/>
          </p:cNvPicPr>
          <p:nvPr/>
        </p:nvPicPr>
        <p:blipFill>
          <a:blip r:embed="rId9"/>
          <a:stretch>
            <a:fillRect/>
          </a:stretch>
        </p:blipFill>
        <p:spPr>
          <a:xfrm>
            <a:off x="9208134" y="1055634"/>
            <a:ext cx="2416759" cy="3108971"/>
          </a:xfrm>
          <a:prstGeom prst="rect">
            <a:avLst/>
          </a:prstGeom>
          <a:ln>
            <a:solidFill>
              <a:schemeClr val="bg1">
                <a:lumMod val="65000"/>
              </a:schemeClr>
            </a:solidFill>
          </a:ln>
        </p:spPr>
      </p:pic>
      <p:sp>
        <p:nvSpPr>
          <p:cNvPr id="2" name="Inhaltsplatzhalter 2">
            <a:extLst>
              <a:ext uri="{FF2B5EF4-FFF2-40B4-BE49-F238E27FC236}">
                <a16:creationId xmlns:a16="http://schemas.microsoft.com/office/drawing/2014/main" id="{B04EE2DF-4F84-DC23-5869-39DF191F8CA3}"/>
              </a:ext>
            </a:extLst>
          </p:cNvPr>
          <p:cNvSpPr txBox="1">
            <a:spLocks/>
          </p:cNvSpPr>
          <p:nvPr/>
        </p:nvSpPr>
        <p:spPr bwMode="auto">
          <a:xfrm>
            <a:off x="1340478" y="4308139"/>
            <a:ext cx="10464797" cy="606204"/>
          </a:xfrm>
          <a:prstGeom prst="rect">
            <a:avLst/>
          </a:prstGeom>
          <a:noFill/>
          <a:ln>
            <a:noFill/>
          </a:ln>
          <a:effectLst/>
        </p:spPr>
        <p:txBody>
          <a:bodyPr lIns="0" tIns="0" rIns="0" bIns="0"/>
          <a:lstStyle>
            <a:lvl1pPr marL="342900" indent="-342900" algn="l" rtl="0" fontAlgn="base">
              <a:spcBef>
                <a:spcPct val="20000"/>
              </a:spcBef>
              <a:spcAft>
                <a:spcPct val="0"/>
              </a:spcAft>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bg2"/>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rgbClr val="B2B2B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rgbClr val="C0C0C0"/>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rgbClr val="DDDDDD"/>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4">
              <a:lnSpc>
                <a:spcPct val="110000"/>
              </a:lnSpc>
              <a:spcBef>
                <a:spcPts val="0"/>
              </a:spcBef>
              <a:buNone/>
              <a:tabLst>
                <a:tab pos="2635185" algn="l"/>
                <a:tab pos="5257669" algn="l"/>
                <a:tab pos="7772206" algn="l"/>
              </a:tabLst>
              <a:defRPr/>
            </a:pPr>
            <a:r>
              <a:rPr lang="de-CH" sz="1867" dirty="0">
                <a:solidFill>
                  <a:srgbClr val="000000"/>
                </a:solidFill>
                <a:latin typeface="Arial"/>
              </a:rPr>
              <a:t>2017: Out </a:t>
            </a:r>
            <a:r>
              <a:rPr lang="de-CH" sz="1867" dirty="0" err="1">
                <a:solidFill>
                  <a:srgbClr val="000000"/>
                </a:solidFill>
                <a:latin typeface="Arial"/>
              </a:rPr>
              <a:t>of</a:t>
            </a:r>
            <a:r>
              <a:rPr lang="de-CH" sz="1867" dirty="0">
                <a:solidFill>
                  <a:srgbClr val="000000"/>
                </a:solidFill>
                <a:latin typeface="Arial"/>
              </a:rPr>
              <a:t> </a:t>
            </a:r>
            <a:r>
              <a:rPr lang="de-CH" sz="1867" dirty="0" err="1">
                <a:solidFill>
                  <a:srgbClr val="000000"/>
                </a:solidFill>
                <a:latin typeface="Arial"/>
              </a:rPr>
              <a:t>the</a:t>
            </a:r>
            <a:r>
              <a:rPr lang="de-CH" sz="1867" dirty="0">
                <a:solidFill>
                  <a:srgbClr val="000000"/>
                </a:solidFill>
                <a:latin typeface="Arial"/>
              </a:rPr>
              <a:t> </a:t>
            </a:r>
            <a:r>
              <a:rPr lang="de-CH" sz="1867" dirty="0" err="1">
                <a:solidFill>
                  <a:srgbClr val="000000"/>
                </a:solidFill>
                <a:latin typeface="Arial"/>
              </a:rPr>
              <a:t>fog</a:t>
            </a:r>
            <a:r>
              <a:rPr lang="de-CH" sz="1867" dirty="0">
                <a:solidFill>
                  <a:srgbClr val="000000"/>
                </a:solidFill>
                <a:latin typeface="Arial"/>
              </a:rPr>
              <a:t> 	2020: </a:t>
            </a:r>
            <a:r>
              <a:rPr lang="de-CH" sz="1867" dirty="0" err="1">
                <a:solidFill>
                  <a:srgbClr val="000000"/>
                </a:solidFill>
                <a:latin typeface="Arial"/>
              </a:rPr>
              <a:t>Bridging</a:t>
            </a:r>
            <a:r>
              <a:rPr lang="de-CH" sz="1867" dirty="0">
                <a:solidFill>
                  <a:srgbClr val="000000"/>
                </a:solidFill>
                <a:latin typeface="Arial"/>
              </a:rPr>
              <a:t> </a:t>
            </a:r>
            <a:r>
              <a:rPr lang="de-CH" sz="1867" dirty="0" err="1">
                <a:solidFill>
                  <a:srgbClr val="000000"/>
                </a:solidFill>
                <a:latin typeface="Arial"/>
              </a:rPr>
              <a:t>the</a:t>
            </a:r>
            <a:r>
              <a:rPr lang="de-CH" sz="1867" dirty="0">
                <a:solidFill>
                  <a:srgbClr val="000000"/>
                </a:solidFill>
                <a:latin typeface="Arial"/>
              </a:rPr>
              <a:t> Gap 	2022: </a:t>
            </a:r>
            <a:r>
              <a:rPr lang="de-CH" sz="1867" dirty="0" err="1">
                <a:solidFill>
                  <a:srgbClr val="000000"/>
                </a:solidFill>
                <a:latin typeface="Arial"/>
              </a:rPr>
              <a:t>Aiming</a:t>
            </a:r>
            <a:r>
              <a:rPr lang="de-CH" sz="1867" dirty="0">
                <a:solidFill>
                  <a:srgbClr val="000000"/>
                </a:solidFill>
                <a:latin typeface="Arial"/>
              </a:rPr>
              <a:t> </a:t>
            </a:r>
            <a:r>
              <a:rPr lang="de-CH" sz="1867" dirty="0" err="1">
                <a:solidFill>
                  <a:srgbClr val="000000"/>
                </a:solidFill>
                <a:latin typeface="Arial"/>
              </a:rPr>
              <a:t>higher</a:t>
            </a:r>
            <a:r>
              <a:rPr lang="de-CH" sz="1867" dirty="0">
                <a:solidFill>
                  <a:srgbClr val="000000"/>
                </a:solidFill>
                <a:latin typeface="Arial"/>
              </a:rPr>
              <a:t>	2024: Walking </a:t>
            </a:r>
            <a:r>
              <a:rPr lang="de-CH" sz="1867" dirty="0" err="1">
                <a:solidFill>
                  <a:srgbClr val="000000"/>
                </a:solidFill>
                <a:latin typeface="Arial"/>
              </a:rPr>
              <a:t>the</a:t>
            </a:r>
            <a:r>
              <a:rPr lang="de-CH" sz="1867" dirty="0">
                <a:solidFill>
                  <a:srgbClr val="000000"/>
                </a:solidFill>
                <a:latin typeface="Arial"/>
              </a:rPr>
              <a:t> </a:t>
            </a:r>
            <a:r>
              <a:rPr lang="de-CH" sz="1867" dirty="0" err="1">
                <a:solidFill>
                  <a:srgbClr val="000000"/>
                </a:solidFill>
                <a:latin typeface="Arial"/>
              </a:rPr>
              <a:t>walk</a:t>
            </a:r>
            <a:r>
              <a:rPr lang="de-CH" sz="1867" dirty="0">
                <a:solidFill>
                  <a:srgbClr val="000000"/>
                </a:solidFill>
                <a:latin typeface="Arial"/>
              </a:rPr>
              <a:t>?</a:t>
            </a:r>
          </a:p>
          <a:p>
            <a:pPr marL="353995" indent="-353995" defTabSz="914354">
              <a:lnSpc>
                <a:spcPct val="110000"/>
              </a:lnSpc>
              <a:spcBef>
                <a:spcPts val="0"/>
              </a:spcBef>
              <a:buNone/>
              <a:defRPr/>
            </a:pPr>
            <a:endParaRPr lang="de-CH" sz="2133" dirty="0">
              <a:solidFill>
                <a:srgbClr val="000000"/>
              </a:solidFill>
              <a:latin typeface="Arial"/>
            </a:endParaRPr>
          </a:p>
        </p:txBody>
      </p:sp>
    </p:spTree>
    <p:extLst>
      <p:ext uri="{BB962C8B-B14F-4D97-AF65-F5344CB8AC3E}">
        <p14:creationId xmlns:p14="http://schemas.microsoft.com/office/powerpoint/2010/main" val="6050372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559E39E-1DC9-45CF-A521-C02E69A56328}"/>
              </a:ext>
            </a:extLst>
          </p:cNvPr>
          <p:cNvSpPr>
            <a:spLocks noGrp="1"/>
          </p:cNvSpPr>
          <p:nvPr>
            <p:ph sz="quarter" idx="10"/>
          </p:nvPr>
        </p:nvSpPr>
        <p:spPr>
          <a:xfrm>
            <a:off x="1727201" y="1109552"/>
            <a:ext cx="9986963" cy="5291247"/>
          </a:xfrm>
        </p:spPr>
        <p:txBody>
          <a:bodyPr/>
          <a:lstStyle/>
          <a:p>
            <a:pPr marL="0" indent="0">
              <a:buNone/>
            </a:pPr>
            <a:r>
              <a:rPr lang="de-CH" sz="2400" b="1" dirty="0">
                <a:solidFill>
                  <a:srgbClr val="375172"/>
                </a:solidFill>
              </a:rPr>
              <a:t>Progrès réalisés en 2024 par rapport à 2022, </a:t>
            </a:r>
            <a:r>
              <a:rPr lang="de-CH" sz="2400" dirty="0" err="1"/>
              <a:t>notamment</a:t>
            </a:r>
            <a:r>
              <a:rPr lang="de-CH" sz="2400" dirty="0"/>
              <a:t> </a:t>
            </a:r>
          </a:p>
          <a:p>
            <a:r>
              <a:rPr lang="de-CH" sz="2400" dirty="0"/>
              <a:t>Orientation vers l'objectif « zéro émission nette »</a:t>
            </a:r>
          </a:p>
          <a:p>
            <a:r>
              <a:rPr lang="de-CH" sz="2400" i="1" dirty="0" err="1"/>
              <a:t>Good</a:t>
            </a:r>
            <a:r>
              <a:rPr lang="de-CH" sz="2400" i="1" dirty="0"/>
              <a:t> </a:t>
            </a:r>
            <a:r>
              <a:rPr lang="de-CH" sz="2400" i="1" dirty="0" err="1"/>
              <a:t>practices</a:t>
            </a:r>
            <a:r>
              <a:rPr lang="de-CH" sz="2400" i="1" dirty="0"/>
              <a:t> </a:t>
            </a:r>
            <a:r>
              <a:rPr lang="de-CH" sz="2400" dirty="0" err="1"/>
              <a:t>dans</a:t>
            </a:r>
            <a:r>
              <a:rPr lang="de-CH" sz="2400" dirty="0"/>
              <a:t> toutes les classes d'actifs et tous les secteurs</a:t>
            </a:r>
          </a:p>
          <a:p>
            <a:endParaRPr lang="de-CH" sz="2400" dirty="0"/>
          </a:p>
          <a:p>
            <a:pPr marL="0" indent="0">
              <a:lnSpc>
                <a:spcPct val="100000"/>
              </a:lnSpc>
              <a:spcAft>
                <a:spcPts val="600"/>
              </a:spcAft>
              <a:buNone/>
            </a:pPr>
            <a:r>
              <a:rPr lang="de-CH" sz="2400" b="1" dirty="0">
                <a:solidFill>
                  <a:srgbClr val="375172"/>
                </a:solidFill>
              </a:rPr>
              <a:t>Pour 2026 : </a:t>
            </a:r>
            <a:r>
              <a:rPr lang="de-CH" sz="2400" dirty="0" err="1">
                <a:solidFill>
                  <a:srgbClr val="375172"/>
                </a:solidFill>
              </a:rPr>
              <a:t>généralisation</a:t>
            </a:r>
            <a:r>
              <a:rPr lang="de-CH" sz="2400" dirty="0">
                <a:solidFill>
                  <a:srgbClr val="375172"/>
                </a:solidFill>
              </a:rPr>
              <a:t> des </a:t>
            </a:r>
            <a:r>
              <a:rPr lang="de-CH" sz="2400" i="1" dirty="0" err="1">
                <a:solidFill>
                  <a:srgbClr val="375172"/>
                </a:solidFill>
              </a:rPr>
              <a:t>good</a:t>
            </a:r>
            <a:r>
              <a:rPr lang="de-CH" sz="2400" i="1" dirty="0">
                <a:solidFill>
                  <a:srgbClr val="375172"/>
                </a:solidFill>
              </a:rPr>
              <a:t> </a:t>
            </a:r>
            <a:r>
              <a:rPr lang="de-CH" sz="2400" i="1" dirty="0" err="1">
                <a:solidFill>
                  <a:srgbClr val="375172"/>
                </a:solidFill>
              </a:rPr>
              <a:t>practices</a:t>
            </a:r>
            <a:r>
              <a:rPr lang="de-CH" sz="2400" i="1" dirty="0">
                <a:solidFill>
                  <a:srgbClr val="375172"/>
                </a:solidFill>
              </a:rPr>
              <a:t> </a:t>
            </a:r>
            <a:r>
              <a:rPr lang="de-CH" sz="2400" dirty="0">
                <a:solidFill>
                  <a:srgbClr val="375172"/>
                </a:solidFill>
              </a:rPr>
              <a:t>: «</a:t>
            </a:r>
            <a:r>
              <a:rPr lang="de-CH" sz="2400" i="1" dirty="0">
                <a:solidFill>
                  <a:srgbClr val="375172"/>
                </a:solidFill>
              </a:rPr>
              <a:t>Walking </a:t>
            </a:r>
            <a:r>
              <a:rPr lang="de-CH" sz="2400" i="1" dirty="0" err="1">
                <a:solidFill>
                  <a:srgbClr val="375172"/>
                </a:solidFill>
              </a:rPr>
              <a:t>the</a:t>
            </a:r>
            <a:r>
              <a:rPr lang="de-CH" sz="2400" i="1" dirty="0">
                <a:solidFill>
                  <a:srgbClr val="375172"/>
                </a:solidFill>
              </a:rPr>
              <a:t> </a:t>
            </a:r>
            <a:r>
              <a:rPr lang="de-CH" sz="2400" i="1" dirty="0" err="1">
                <a:solidFill>
                  <a:srgbClr val="375172"/>
                </a:solidFill>
              </a:rPr>
              <a:t>walk</a:t>
            </a:r>
            <a:r>
              <a:rPr lang="de-CH" sz="2400" i="1" dirty="0">
                <a:solidFill>
                  <a:srgbClr val="375172"/>
                </a:solidFill>
              </a:rPr>
              <a:t>»</a:t>
            </a:r>
            <a:endParaRPr lang="de-CH" sz="2400" dirty="0"/>
          </a:p>
          <a:p>
            <a:pPr marL="268288" indent="-268288">
              <a:lnSpc>
                <a:spcPct val="100000"/>
              </a:lnSpc>
              <a:spcAft>
                <a:spcPts val="600"/>
              </a:spcAft>
            </a:pPr>
            <a:r>
              <a:rPr lang="fr-CH" sz="2400" dirty="0"/>
              <a:t>La majorité a des plans de transition zéro nette, accompagnés de mesures concrètes spécifiques aux classes d'actifs et aux secteurs.</a:t>
            </a:r>
          </a:p>
          <a:p>
            <a:pPr marL="268288" indent="-268288">
              <a:lnSpc>
                <a:spcPct val="100000"/>
              </a:lnSpc>
              <a:spcAft>
                <a:spcPts val="600"/>
              </a:spcAft>
            </a:pPr>
            <a:r>
              <a:rPr lang="fr-CH" sz="2400" dirty="0"/>
              <a:t>Un large engagement en faveur de l'objectif zéro nette se traduit de manière cohérente par des objectifs et des mesures concrètes pour les produits financiers.</a:t>
            </a:r>
          </a:p>
          <a:p>
            <a:pPr marL="268288" indent="-268288">
              <a:lnSpc>
                <a:spcPct val="100000"/>
              </a:lnSpc>
              <a:spcAft>
                <a:spcPts val="600"/>
              </a:spcAft>
            </a:pPr>
            <a:r>
              <a:rPr lang="fr-CH" sz="2400" dirty="0"/>
              <a:t>Davantage de preuves disponibles pour des mesures ayant réellement un impact positive sur le climat.</a:t>
            </a:r>
          </a:p>
        </p:txBody>
      </p:sp>
      <p:sp>
        <p:nvSpPr>
          <p:cNvPr id="3" name="Titel 2">
            <a:extLst>
              <a:ext uri="{FF2B5EF4-FFF2-40B4-BE49-F238E27FC236}">
                <a16:creationId xmlns:a16="http://schemas.microsoft.com/office/drawing/2014/main" id="{DD56D0C6-974E-4D6F-B758-13FEACDBF80A}"/>
              </a:ext>
            </a:extLst>
          </p:cNvPr>
          <p:cNvSpPr>
            <a:spLocks noGrp="1"/>
          </p:cNvSpPr>
          <p:nvPr>
            <p:ph type="title"/>
          </p:nvPr>
        </p:nvSpPr>
        <p:spPr>
          <a:xfrm>
            <a:off x="1727202" y="209553"/>
            <a:ext cx="9972831" cy="900000"/>
          </a:xfrm>
        </p:spPr>
        <p:txBody>
          <a:bodyPr/>
          <a:lstStyle/>
          <a:p>
            <a:r>
              <a:rPr lang="de-CH" sz="3200" b="0" dirty="0">
                <a:solidFill>
                  <a:srgbClr val="375172"/>
                </a:solidFill>
              </a:rPr>
              <a:t>Attentes issues du test climatique 2024 pour 2026</a:t>
            </a:r>
          </a:p>
        </p:txBody>
      </p:sp>
    </p:spTree>
    <p:extLst>
      <p:ext uri="{BB962C8B-B14F-4D97-AF65-F5344CB8AC3E}">
        <p14:creationId xmlns:p14="http://schemas.microsoft.com/office/powerpoint/2010/main" val="9263247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95DB70-9CAC-4071-9658-F77722041133}"/>
              </a:ext>
            </a:extLst>
          </p:cNvPr>
          <p:cNvSpPr>
            <a:spLocks noGrp="1"/>
          </p:cNvSpPr>
          <p:nvPr>
            <p:ph idx="1"/>
          </p:nvPr>
        </p:nvSpPr>
        <p:spPr>
          <a:xfrm>
            <a:off x="1753140" y="866484"/>
            <a:ext cx="9973733" cy="5335024"/>
          </a:xfrm>
        </p:spPr>
        <p:txBody>
          <a:bodyPr/>
          <a:lstStyle/>
          <a:p>
            <a:r>
              <a:rPr lang="de-CH" sz="2200" dirty="0" err="1"/>
              <a:t>Les</a:t>
            </a:r>
            <a:r>
              <a:rPr lang="de-CH" sz="2200" dirty="0"/>
              <a:t> </a:t>
            </a:r>
            <a:r>
              <a:rPr lang="de-CH" sz="2200" dirty="0" err="1"/>
              <a:t>nombreuses</a:t>
            </a:r>
            <a:r>
              <a:rPr lang="de-CH" sz="2200" dirty="0"/>
              <a:t> </a:t>
            </a:r>
            <a:r>
              <a:rPr lang="de-CH" sz="2200" dirty="0" err="1"/>
              <a:t>participations</a:t>
            </a:r>
            <a:r>
              <a:rPr lang="de-CH" sz="2200" dirty="0"/>
              <a:t> permettent une </a:t>
            </a:r>
            <a:r>
              <a:rPr lang="de-CH" sz="2200" b="1" dirty="0"/>
              <a:t>évaluation pertinente des progrès réalisés </a:t>
            </a:r>
            <a:r>
              <a:rPr lang="de-CH" sz="2200" dirty="0"/>
              <a:t>conformément à </a:t>
            </a:r>
            <a:r>
              <a:rPr lang="de-CH" sz="2200" dirty="0" err="1"/>
              <a:t>l’OCI</a:t>
            </a:r>
            <a:r>
              <a:rPr lang="de-CH" sz="2200" dirty="0"/>
              <a:t>, en </a:t>
            </a:r>
            <a:r>
              <a:rPr lang="de-CH" sz="2200" dirty="0" err="1"/>
              <a:t>mettant</a:t>
            </a:r>
            <a:r>
              <a:rPr lang="de-CH" sz="2200" dirty="0"/>
              <a:t> en évidence les progrès accomplis par le marché financier suisse grâce à des mesures volontaires</a:t>
            </a:r>
          </a:p>
          <a:p>
            <a:r>
              <a:rPr lang="de-CH" sz="2200" b="1" dirty="0"/>
              <a:t>Rapport de test individuel par portefeuille</a:t>
            </a:r>
          </a:p>
          <a:p>
            <a:pPr marL="713300" lvl="1" indent="-444489">
              <a:buClr>
                <a:schemeClr val="tx1"/>
              </a:buClr>
              <a:buFont typeface="Wingdings" panose="05000000000000000000" pitchFamily="2" charset="2"/>
              <a:buChar char="Ø"/>
            </a:pPr>
            <a:r>
              <a:rPr lang="de-CH" sz="2200" dirty="0"/>
              <a:t>Immobilier et hypothèques : comparaison avec la trajectoire climatique et les pairs ; indicateurs pour les rapports ASIP et AMAS</a:t>
            </a:r>
          </a:p>
          <a:p>
            <a:pPr marL="713300" lvl="1" indent="-444489">
              <a:buClr>
                <a:schemeClr val="tx1"/>
              </a:buClr>
              <a:buFont typeface="Wingdings" panose="05000000000000000000" pitchFamily="2" charset="2"/>
              <a:buChar char="Ø"/>
            </a:pPr>
            <a:r>
              <a:rPr lang="de-CH" sz="2200" dirty="0"/>
              <a:t>Actions/obligations d'entreprises : comparaison avec la trajectoire climatique et les pairs ; indicateurs basés sur le SCS ; approfondissement PACTA, notamment avec de nouvelles données climatiques de base </a:t>
            </a:r>
            <a:r>
              <a:rPr lang="de-CH" sz="2200" i="1" dirty="0"/>
              <a:t>open source</a:t>
            </a:r>
          </a:p>
          <a:p>
            <a:pPr marL="713300" lvl="1" indent="-444489">
              <a:buClr>
                <a:schemeClr val="tx1"/>
              </a:buClr>
              <a:buFont typeface="Wingdings" panose="05000000000000000000" pitchFamily="2" charset="2"/>
              <a:buChar char="Ø"/>
            </a:pPr>
            <a:r>
              <a:rPr lang="de-CH" sz="2200" dirty="0"/>
              <a:t>Module pilote sur la biodiversité</a:t>
            </a:r>
          </a:p>
          <a:p>
            <a:r>
              <a:rPr lang="de-CH" sz="2200" dirty="0"/>
              <a:t>Modules de test</a:t>
            </a:r>
            <a:r>
              <a:rPr lang="de-CH" sz="2200" b="1" dirty="0"/>
              <a:t> </a:t>
            </a:r>
            <a:r>
              <a:rPr lang="de-CH" sz="2200" b="1" dirty="0" err="1"/>
              <a:t>sans</a:t>
            </a:r>
            <a:r>
              <a:rPr lang="de-CH" sz="2200" b="1" dirty="0"/>
              <a:t> </a:t>
            </a:r>
            <a:r>
              <a:rPr lang="de-CH" sz="2200" b="1" dirty="0" err="1"/>
              <a:t>licence</a:t>
            </a:r>
            <a:r>
              <a:rPr lang="de-CH" sz="2200" b="1" dirty="0"/>
              <a:t>; </a:t>
            </a:r>
            <a:r>
              <a:rPr lang="de-CH" sz="2200" dirty="0" err="1"/>
              <a:t>participation</a:t>
            </a:r>
            <a:r>
              <a:rPr lang="de-CH" sz="2200" dirty="0"/>
              <a:t> </a:t>
            </a:r>
            <a:r>
              <a:rPr lang="de-CH" sz="2200" b="1" dirty="0"/>
              <a:t>anonyme et gratuite </a:t>
            </a:r>
          </a:p>
        </p:txBody>
      </p:sp>
      <p:sp>
        <p:nvSpPr>
          <p:cNvPr id="4" name="Titel 1">
            <a:extLst>
              <a:ext uri="{FF2B5EF4-FFF2-40B4-BE49-F238E27FC236}">
                <a16:creationId xmlns:a16="http://schemas.microsoft.com/office/drawing/2014/main" id="{98F4818B-36D8-452E-A051-64F7A70F3FD2}"/>
              </a:ext>
            </a:extLst>
          </p:cNvPr>
          <p:cNvSpPr>
            <a:spLocks noGrp="1"/>
          </p:cNvSpPr>
          <p:nvPr>
            <p:ph type="title"/>
          </p:nvPr>
        </p:nvSpPr>
        <p:spPr>
          <a:xfrm>
            <a:off x="1753140" y="162669"/>
            <a:ext cx="9973733" cy="525732"/>
          </a:xfrm>
        </p:spPr>
        <p:txBody>
          <a:bodyPr/>
          <a:lstStyle/>
          <a:p>
            <a:r>
              <a:rPr lang="fr-CH" altLang="de-DE" sz="3200" b="0" dirty="0">
                <a:solidFill>
                  <a:srgbClr val="375172"/>
                </a:solidFill>
              </a:rPr>
              <a:t>Quels </a:t>
            </a:r>
            <a:r>
              <a:rPr lang="fr-CH" altLang="de-DE" sz="3200" b="0" dirty="0" err="1">
                <a:solidFill>
                  <a:srgbClr val="375172"/>
                </a:solidFill>
              </a:rPr>
              <a:t>sont </a:t>
            </a:r>
            <a:r>
              <a:rPr lang="fr-CH" altLang="de-DE" sz="3200" b="0" dirty="0">
                <a:solidFill>
                  <a:srgbClr val="375172"/>
                </a:solidFill>
              </a:rPr>
              <a:t>les avantages de votre </a:t>
            </a:r>
            <a:r>
              <a:rPr lang="fr-CH" altLang="de-DE" sz="3200" b="0" dirty="0" err="1">
                <a:solidFill>
                  <a:srgbClr val="375172"/>
                </a:solidFill>
              </a:rPr>
              <a:t>participation </a:t>
            </a:r>
            <a:r>
              <a:rPr lang="fr-CH" altLang="de-DE" sz="3200" b="0" dirty="0">
                <a:solidFill>
                  <a:srgbClr val="375172"/>
                </a:solidFill>
              </a:rPr>
              <a:t>?</a:t>
            </a:r>
            <a:endParaRPr lang="de-CH" altLang="de-DE" sz="3200" dirty="0">
              <a:solidFill>
                <a:srgbClr val="5077A6"/>
              </a:solidFill>
            </a:endParaRPr>
          </a:p>
        </p:txBody>
      </p:sp>
    </p:spTree>
    <p:extLst>
      <p:ext uri="{BB962C8B-B14F-4D97-AF65-F5344CB8AC3E}">
        <p14:creationId xmlns:p14="http://schemas.microsoft.com/office/powerpoint/2010/main" val="418952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74F6-E6F4-3D85-824C-CF1872BDE997}"/>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B4354FD-2DDA-A82D-8DC5-742237B227E8}"/>
              </a:ext>
            </a:extLst>
          </p:cNvPr>
          <p:cNvSpPr>
            <a:spLocks noGrp="1"/>
          </p:cNvSpPr>
          <p:nvPr>
            <p:ph type="sldNum" sz="quarter" idx="11"/>
          </p:nvPr>
        </p:nvSpPr>
        <p:spPr/>
        <p:txBody>
          <a:bodyPr/>
          <a:lstStyle/>
          <a:p>
            <a:fld id="{7D21FFDD-132D-4B5B-AD6B-BCC06A41D268}" type="slidenum">
              <a:rPr lang="de-CH" smtClean="0"/>
              <a:t>9</a:t>
            </a:fld>
            <a:endParaRPr lang="de-CH" dirty="0"/>
          </a:p>
        </p:txBody>
      </p:sp>
      <p:sp>
        <p:nvSpPr>
          <p:cNvPr id="5" name="Titel 22">
            <a:extLst>
              <a:ext uri="{FF2B5EF4-FFF2-40B4-BE49-F238E27FC236}">
                <a16:creationId xmlns:a16="http://schemas.microsoft.com/office/drawing/2014/main" id="{31F4B926-8F1E-127B-5774-F64ABA1603CF}"/>
              </a:ext>
            </a:extLst>
          </p:cNvPr>
          <p:cNvSpPr txBox="1">
            <a:spLocks/>
          </p:cNvSpPr>
          <p:nvPr/>
        </p:nvSpPr>
        <p:spPr bwMode="auto">
          <a:xfrm>
            <a:off x="1727200" y="228601"/>
            <a:ext cx="9972675" cy="555088"/>
          </a:xfrm>
          <a:prstGeom prst="rect">
            <a:avLst/>
          </a:prstGeom>
          <a:solidFill>
            <a:schemeClr val="bg1"/>
          </a:solidFill>
          <a:ln w="9525">
            <a:noFill/>
            <a:miter lim="800000"/>
            <a:headEnd/>
            <a:tailEnd/>
          </a:ln>
          <a:effectLst/>
        </p:spPr>
        <p:txBody>
          <a:bodyPr vert="horz" wrap="square" lIns="0" tIns="0" rIns="0" bIns="0" numCol="1" anchor="t" anchorCtr="0" compatLnSpc="1">
            <a:prstTxWarp prst="textNoShape">
              <a:avLst/>
            </a:prstTxWarp>
            <a:spAutoFit/>
          </a:bodyPr>
          <a:lstStyle>
            <a:lvl1pPr algn="l" rtl="0" eaLnBrk="1" fontAlgn="base" hangingPunct="1">
              <a:lnSpc>
                <a:spcPts val="4800"/>
              </a:lnSpc>
              <a:spcBef>
                <a:spcPct val="0"/>
              </a:spcBef>
              <a:spcAft>
                <a:spcPct val="0"/>
              </a:spcAft>
              <a:defRPr sz="4267"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189" algn="l" rtl="0" eaLnBrk="1" fontAlgn="base" hangingPunct="1">
              <a:spcBef>
                <a:spcPct val="0"/>
              </a:spcBef>
              <a:spcAft>
                <a:spcPct val="0"/>
              </a:spcAft>
              <a:defRPr sz="3200" b="1">
                <a:solidFill>
                  <a:schemeClr val="tx1"/>
                </a:solidFill>
                <a:latin typeface="Arial" charset="0"/>
              </a:defRPr>
            </a:lvl6pPr>
            <a:lvl7pPr marL="914377" algn="l" rtl="0" eaLnBrk="1" fontAlgn="base" hangingPunct="1">
              <a:spcBef>
                <a:spcPct val="0"/>
              </a:spcBef>
              <a:spcAft>
                <a:spcPct val="0"/>
              </a:spcAft>
              <a:defRPr sz="3200" b="1">
                <a:solidFill>
                  <a:schemeClr val="tx1"/>
                </a:solidFill>
                <a:latin typeface="Arial" charset="0"/>
              </a:defRPr>
            </a:lvl7pPr>
            <a:lvl8pPr marL="1371566" algn="l" rtl="0" eaLnBrk="1" fontAlgn="base" hangingPunct="1">
              <a:spcBef>
                <a:spcPct val="0"/>
              </a:spcBef>
              <a:spcAft>
                <a:spcPct val="0"/>
              </a:spcAft>
              <a:defRPr sz="3200" b="1">
                <a:solidFill>
                  <a:schemeClr val="tx1"/>
                </a:solidFill>
                <a:latin typeface="Arial" charset="0"/>
              </a:defRPr>
            </a:lvl8pPr>
            <a:lvl9pPr marL="1828754" algn="l" rtl="0" eaLnBrk="1" fontAlgn="base" hangingPunct="1">
              <a:spcBef>
                <a:spcPct val="0"/>
              </a:spcBef>
              <a:spcAft>
                <a:spcPct val="0"/>
              </a:spcAft>
              <a:defRPr sz="3200" b="1">
                <a:solidFill>
                  <a:schemeClr val="tx1"/>
                </a:solidFill>
                <a:latin typeface="Arial" charset="0"/>
              </a:defRPr>
            </a:lvl9pPr>
          </a:lstStyle>
          <a:p>
            <a:pPr>
              <a:defRPr/>
            </a:pPr>
            <a:r>
              <a:rPr lang="de-CH" sz="3200" b="0" kern="1200" dirty="0">
                <a:solidFill>
                  <a:srgbClr val="375172"/>
                </a:solidFill>
                <a:latin typeface="+mn-lt"/>
                <a:ea typeface="+mn-ea"/>
                <a:cs typeface="+mn-cs"/>
                <a:sym typeface="Wingdings" panose="05000000000000000000" pitchFamily="2" charset="2"/>
              </a:rPr>
              <a:t>How </a:t>
            </a:r>
            <a:r>
              <a:rPr lang="de-CH" sz="3200" b="0" dirty="0">
                <a:solidFill>
                  <a:srgbClr val="375172"/>
                </a:solidFill>
                <a:latin typeface="+mn-lt"/>
                <a:ea typeface="+mn-ea"/>
                <a:cs typeface="+mn-cs"/>
                <a:sym typeface="Wingdings" panose="05000000000000000000" pitchFamily="2" charset="2"/>
              </a:rPr>
              <a:t>does the Climate Test work?</a:t>
            </a:r>
            <a:endParaRPr lang="de-CH" sz="3200" b="0" kern="1200" dirty="0">
              <a:solidFill>
                <a:srgbClr val="375172"/>
              </a:solidFill>
              <a:latin typeface="+mn-lt"/>
              <a:ea typeface="+mn-ea"/>
              <a:cs typeface="+mn-cs"/>
              <a:sym typeface="Wingdings" panose="05000000000000000000" pitchFamily="2" charset="2"/>
            </a:endParaRPr>
          </a:p>
        </p:txBody>
      </p:sp>
      <p:sp>
        <p:nvSpPr>
          <p:cNvPr id="4" name="Inhaltsplatzhalter 2">
            <a:extLst>
              <a:ext uri="{FF2B5EF4-FFF2-40B4-BE49-F238E27FC236}">
                <a16:creationId xmlns:a16="http://schemas.microsoft.com/office/drawing/2014/main" id="{A14E881D-4AEE-A5B2-DE15-4FC8D7E873E3}"/>
              </a:ext>
            </a:extLst>
          </p:cNvPr>
          <p:cNvSpPr>
            <a:spLocks noGrp="1"/>
          </p:cNvSpPr>
          <p:nvPr>
            <p:ph sz="quarter" idx="10"/>
          </p:nvPr>
        </p:nvSpPr>
        <p:spPr>
          <a:xfrm>
            <a:off x="1727200" y="1096743"/>
            <a:ext cx="9971255" cy="5243755"/>
          </a:xfrm>
        </p:spPr>
        <p:txBody>
          <a:bodyPr/>
          <a:lstStyle/>
          <a:p>
            <a:pPr marL="0" indent="0">
              <a:buNone/>
            </a:pPr>
            <a:r>
              <a:rPr lang="de-CH" sz="2400" dirty="0"/>
              <a:t>All Swiss </a:t>
            </a:r>
            <a:r>
              <a:rPr lang="de-CH" sz="2400" b="1" dirty="0"/>
              <a:t>pension funds, </a:t>
            </a:r>
            <a:r>
              <a:rPr lang="de-CH" sz="2400" b="1" dirty="0" err="1"/>
              <a:t>insurances</a:t>
            </a:r>
            <a:r>
              <a:rPr lang="de-CH" sz="2400" b="1" dirty="0"/>
              <a:t>, banks and asset managers </a:t>
            </a:r>
            <a:r>
              <a:rPr lang="de-CH" sz="2400" dirty="0"/>
              <a:t>are invited to take part free of charge, anonymously and on a voluntary basis. </a:t>
            </a:r>
          </a:p>
          <a:p>
            <a:pPr marL="0" indent="0">
              <a:buNone/>
            </a:pPr>
            <a:endParaRPr lang="de-CH" sz="2400" dirty="0"/>
          </a:p>
          <a:p>
            <a:pPr marL="0" indent="0">
              <a:buNone/>
            </a:pPr>
            <a:r>
              <a:rPr lang="de-CH" sz="2400" dirty="0"/>
              <a:t>Three </a:t>
            </a:r>
            <a:r>
              <a:rPr lang="de-CH" sz="2400" b="1" dirty="0"/>
              <a:t>test modules:</a:t>
            </a:r>
          </a:p>
          <a:p>
            <a:pPr>
              <a:spcAft>
                <a:spcPts val="533"/>
              </a:spcAft>
            </a:pPr>
            <a:r>
              <a:rPr lang="de-CH" sz="2400" b="1" noProof="0" dirty="0">
                <a:solidFill>
                  <a:srgbClr val="375172"/>
                </a:solidFill>
              </a:rPr>
              <a:t>Portfolio test </a:t>
            </a:r>
            <a:r>
              <a:rPr lang="de-CH" sz="2400" noProof="0" dirty="0"/>
              <a:t>for Swiss real </a:t>
            </a:r>
            <a:r>
              <a:rPr lang="de-CH" sz="2400" noProof="0" dirty="0" err="1"/>
              <a:t>estate</a:t>
            </a:r>
            <a:r>
              <a:rPr lang="de-CH" sz="2400" noProof="0" dirty="0"/>
              <a:t> and mortgages</a:t>
            </a:r>
          </a:p>
          <a:p>
            <a:pPr>
              <a:spcAft>
                <a:spcPts val="533"/>
              </a:spcAft>
            </a:pPr>
            <a:r>
              <a:rPr lang="de-CH" sz="2400" b="1" noProof="0" dirty="0">
                <a:solidFill>
                  <a:srgbClr val="375172"/>
                </a:solidFill>
              </a:rPr>
              <a:t>Portfolio test </a:t>
            </a:r>
            <a:r>
              <a:rPr lang="de-CH" sz="2400" noProof="0" dirty="0"/>
              <a:t>for listed equities and corporate bonds</a:t>
            </a:r>
          </a:p>
          <a:p>
            <a:pPr>
              <a:spcAft>
                <a:spcPts val="533"/>
              </a:spcAft>
            </a:pPr>
            <a:r>
              <a:rPr lang="de-CH" sz="2400" b="1" noProof="0" dirty="0">
                <a:solidFill>
                  <a:srgbClr val="375172"/>
                </a:solidFill>
              </a:rPr>
              <a:t>Survey </a:t>
            </a:r>
            <a:r>
              <a:rPr lang="de-CH" sz="2400" noProof="0" dirty="0"/>
              <a:t>on climate targets, strategies and measures</a:t>
            </a:r>
          </a:p>
          <a:p>
            <a:pPr marL="0" indent="0">
              <a:spcAft>
                <a:spcPts val="533"/>
              </a:spcAft>
              <a:buNone/>
            </a:pPr>
            <a:endParaRPr lang="de-CH" sz="2400" noProof="0" dirty="0"/>
          </a:p>
          <a:p>
            <a:pPr>
              <a:spcAft>
                <a:spcPts val="533"/>
              </a:spcAft>
              <a:buFont typeface="Wingdings" panose="05000000000000000000" pitchFamily="2" charset="2"/>
              <a:buChar char="Ø"/>
            </a:pPr>
            <a:r>
              <a:rPr lang="en-AU" sz="2400" noProof="1"/>
              <a:t>Strong request from the financial sectors: Please </a:t>
            </a:r>
            <a:r>
              <a:rPr lang="en-AU" sz="2400" b="1" noProof="1"/>
              <a:t>submit </a:t>
            </a:r>
            <a:r>
              <a:rPr lang="en-AU" sz="2400" noProof="1"/>
              <a:t>your complete portfolios and </a:t>
            </a:r>
            <a:r>
              <a:rPr lang="en-AU" sz="2400" b="1" noProof="1"/>
              <a:t>complete </a:t>
            </a:r>
            <a:r>
              <a:rPr lang="en-AU" sz="2400" noProof="1"/>
              <a:t>the survey</a:t>
            </a:r>
          </a:p>
          <a:p>
            <a:pPr marL="457200" indent="-457200">
              <a:buFont typeface="+mj-lt"/>
              <a:buAutoNum type="arabicPeriod"/>
            </a:pPr>
            <a:endParaRPr lang="de-CH" sz="2100" i="1" dirty="0"/>
          </a:p>
        </p:txBody>
      </p:sp>
    </p:spTree>
    <p:extLst>
      <p:ext uri="{BB962C8B-B14F-4D97-AF65-F5344CB8AC3E}">
        <p14:creationId xmlns:p14="http://schemas.microsoft.com/office/powerpoint/2010/main" val="6901550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6">
            <a:extLst>
              <a:ext uri="{FF2B5EF4-FFF2-40B4-BE49-F238E27FC236}">
                <a16:creationId xmlns:a16="http://schemas.microsoft.com/office/drawing/2014/main" id="{0A4880EE-0DE2-4A8A-A646-0737E0E793DA}"/>
              </a:ext>
            </a:extLst>
          </p:cNvPr>
          <p:cNvPicPr>
            <a:picLocks noChangeAspect="1"/>
          </p:cNvPicPr>
          <p:nvPr/>
        </p:nvPicPr>
        <p:blipFill rotWithShape="1">
          <a:blip r:embed="rId3">
            <a:extLst>
              <a:ext uri="{28A0092B-C50C-407E-A947-70E740481C1C}">
                <a14:useLocalDpi xmlns:a14="http://schemas.microsoft.com/office/drawing/2010/main" val="0"/>
              </a:ext>
            </a:extLst>
          </a:blip>
          <a:srcRect l="-1438" t="24484" r="-1180" b="38714"/>
          <a:stretch/>
        </p:blipFill>
        <p:spPr bwMode="auto">
          <a:xfrm>
            <a:off x="-199505" y="1429789"/>
            <a:ext cx="12535592" cy="6007331"/>
          </a:xfrm>
          <a:prstGeom prst="rect">
            <a:avLst/>
          </a:prstGeom>
          <a:noFill/>
          <a:ln w="9525">
            <a:noFill/>
            <a:miter lim="800000"/>
            <a:headEnd/>
            <a:tailEnd/>
          </a:ln>
          <a:effectLst/>
        </p:spPr>
      </p:pic>
      <p:sp>
        <p:nvSpPr>
          <p:cNvPr id="2" name="Titel 1">
            <a:extLst>
              <a:ext uri="{FF2B5EF4-FFF2-40B4-BE49-F238E27FC236}">
                <a16:creationId xmlns:a16="http://schemas.microsoft.com/office/drawing/2014/main" id="{96A05260-187E-42A0-B44D-45BFE2C7757E}"/>
              </a:ext>
            </a:extLst>
          </p:cNvPr>
          <p:cNvSpPr>
            <a:spLocks noGrp="1"/>
          </p:cNvSpPr>
          <p:nvPr>
            <p:ph type="title"/>
          </p:nvPr>
        </p:nvSpPr>
        <p:spPr>
          <a:xfrm>
            <a:off x="1271465" y="206625"/>
            <a:ext cx="10225136" cy="989013"/>
          </a:xfrm>
        </p:spPr>
        <p:txBody>
          <a:bodyPr/>
          <a:lstStyle/>
          <a:p>
            <a:r>
              <a:rPr lang="de-CH" sz="3200" b="0" dirty="0">
                <a:solidFill>
                  <a:srgbClr val="375172"/>
                </a:solidFill>
              </a:rPr>
              <a:t>Merci beaucoup, nous nous réjouissons de votre participation</a:t>
            </a:r>
          </a:p>
        </p:txBody>
      </p:sp>
      <p:grpSp>
        <p:nvGrpSpPr>
          <p:cNvPr id="5" name="Gruppieren 4">
            <a:extLst>
              <a:ext uri="{FF2B5EF4-FFF2-40B4-BE49-F238E27FC236}">
                <a16:creationId xmlns:a16="http://schemas.microsoft.com/office/drawing/2014/main" id="{BDFA9EFB-F617-4806-92F0-3C36541D00A8}"/>
              </a:ext>
            </a:extLst>
          </p:cNvPr>
          <p:cNvGrpSpPr/>
          <p:nvPr/>
        </p:nvGrpSpPr>
        <p:grpSpPr>
          <a:xfrm>
            <a:off x="3530601" y="2459791"/>
            <a:ext cx="8806543" cy="2832646"/>
            <a:chOff x="2642915" y="837617"/>
            <a:chExt cx="5594661" cy="2449090"/>
          </a:xfrm>
        </p:grpSpPr>
        <p:sp>
          <p:nvSpPr>
            <p:cNvPr id="6" name="Rectangle 17">
              <a:extLst>
                <a:ext uri="{FF2B5EF4-FFF2-40B4-BE49-F238E27FC236}">
                  <a16:creationId xmlns:a16="http://schemas.microsoft.com/office/drawing/2014/main" id="{CCB15771-C043-4933-9BE1-06D2843D94B8}"/>
                </a:ext>
              </a:extLst>
            </p:cNvPr>
            <p:cNvSpPr/>
            <p:nvPr/>
          </p:nvSpPr>
          <p:spPr>
            <a:xfrm>
              <a:off x="2642915" y="837617"/>
              <a:ext cx="5594661" cy="2449090"/>
            </a:xfrm>
            <a:prstGeom prst="rect">
              <a:avLst/>
            </a:prstGeom>
            <a:solidFill>
              <a:srgbClr val="1D3661"/>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r" defTabSz="1219140"/>
              <a:endParaRPr lang="de-CH" sz="3200" dirty="0">
                <a:solidFill>
                  <a:srgbClr val="FFFFFF"/>
                </a:solidFill>
                <a:latin typeface="Arial"/>
              </a:endParaRPr>
            </a:p>
            <a:p>
              <a:pPr defTabSz="1219140"/>
              <a:endParaRPr lang="de-CH" sz="3200" dirty="0">
                <a:solidFill>
                  <a:srgbClr val="FFFFFF"/>
                </a:solidFill>
                <a:latin typeface="Arial"/>
              </a:endParaRPr>
            </a:p>
            <a:p>
              <a:pPr defTabSz="1219140"/>
              <a:endParaRPr lang="de-CH" sz="2400" dirty="0">
                <a:solidFill>
                  <a:srgbClr val="FFFFFF"/>
                </a:solidFill>
                <a:latin typeface="Arial"/>
              </a:endParaRPr>
            </a:p>
          </p:txBody>
        </p:sp>
        <p:sp>
          <p:nvSpPr>
            <p:cNvPr id="8" name="Textfeld 7">
              <a:extLst>
                <a:ext uri="{FF2B5EF4-FFF2-40B4-BE49-F238E27FC236}">
                  <a16:creationId xmlns:a16="http://schemas.microsoft.com/office/drawing/2014/main" id="{0091AC7A-E713-44BD-A807-E63530664630}"/>
                </a:ext>
              </a:extLst>
            </p:cNvPr>
            <p:cNvSpPr txBox="1"/>
            <p:nvPr/>
          </p:nvSpPr>
          <p:spPr>
            <a:xfrm>
              <a:off x="2672871" y="879906"/>
              <a:ext cx="5472498" cy="2244348"/>
            </a:xfrm>
            <a:prstGeom prst="rect">
              <a:avLst/>
            </a:prstGeom>
            <a:noFill/>
          </p:spPr>
          <p:txBody>
            <a:bodyPr wrap="square" rtlCol="0">
              <a:spAutoFit/>
            </a:bodyPr>
            <a:lstStyle/>
            <a:p>
              <a:pPr defTabSz="1219140"/>
              <a:r>
                <a:rPr lang="en-US" altLang="de-DE" sz="2667" b="1" dirty="0" err="1">
                  <a:solidFill>
                    <a:srgbClr val="FFFFFF"/>
                  </a:solidFill>
                  <a:latin typeface="Arial"/>
                </a:rPr>
                <a:t>Plus d'informations </a:t>
              </a:r>
              <a:r>
                <a:rPr lang="en-US" altLang="de-DE" sz="2667" b="1" dirty="0">
                  <a:solidFill>
                    <a:srgbClr val="FFFFFF"/>
                  </a:solidFill>
                  <a:latin typeface="Arial"/>
                </a:rPr>
                <a:t>(en DE/FR/IT/EN) :</a:t>
              </a:r>
              <a:endParaRPr lang="en-US" altLang="de-DE" sz="2667" dirty="0">
                <a:solidFill>
                  <a:srgbClr val="FFFFFF"/>
                </a:solidFill>
                <a:latin typeface="Arial"/>
              </a:endParaRPr>
            </a:p>
            <a:p>
              <a:pPr defTabSz="914377"/>
              <a:r>
                <a:rPr lang="de-CH" sz="2800" dirty="0">
                  <a:solidFill>
                    <a:srgbClr val="000000"/>
                  </a:solidFill>
                  <a:latin typeface="Arial"/>
                  <a:hlinkClick r:id="rId4"/>
                </a:rPr>
                <a:t>www.bafu.admin.ch/test-climatique-pacta</a:t>
              </a:r>
              <a:r>
                <a:rPr lang="de-CH" sz="2800" dirty="0">
                  <a:solidFill>
                    <a:srgbClr val="000000"/>
                  </a:solidFill>
                  <a:hlinkClick r:id="rId4"/>
                </a:rPr>
                <a:t> </a:t>
              </a:r>
              <a:r>
                <a:rPr lang="de-CH" sz="2800" dirty="0">
                  <a:solidFill>
                    <a:srgbClr val="000000"/>
                  </a:solidFill>
                  <a:hlinkClick r:id="rId5"/>
                </a:rPr>
                <a:t>www.bafu.admin.ch/climat-et-marche-financier</a:t>
              </a:r>
              <a:endParaRPr lang="de-CH" sz="2800" dirty="0">
                <a:solidFill>
                  <a:srgbClr val="000000"/>
                </a:solidFill>
              </a:endParaRPr>
            </a:p>
            <a:p>
              <a:pPr defTabSz="1219140"/>
              <a:endParaRPr lang="en-US" altLang="de-DE" sz="2667" b="1" dirty="0">
                <a:solidFill>
                  <a:srgbClr val="FFFFFF"/>
                </a:solidFill>
                <a:latin typeface="Arial"/>
              </a:endParaRPr>
            </a:p>
            <a:p>
              <a:pPr defTabSz="1219140"/>
              <a:r>
                <a:rPr lang="en-US" altLang="de-DE" sz="2667" b="1" dirty="0" err="1">
                  <a:solidFill>
                    <a:srgbClr val="FFFFFF"/>
                  </a:solidFill>
                  <a:latin typeface="Arial"/>
                </a:rPr>
                <a:t>Contact</a:t>
              </a:r>
              <a:endParaRPr lang="en-US" altLang="de-DE" sz="2667" b="1" dirty="0">
                <a:solidFill>
                  <a:srgbClr val="FFFFFF"/>
                </a:solidFill>
                <a:latin typeface="Arial"/>
              </a:endParaRPr>
            </a:p>
            <a:p>
              <a:pPr defTabSz="1219140"/>
              <a:r>
                <a:rPr lang="de-CH" altLang="de-DE" sz="2667" dirty="0">
                  <a:solidFill>
                    <a:srgbClr val="FFFFFF"/>
                  </a:solidFill>
                  <a:latin typeface="Arial"/>
                  <a:hlinkClick r:id="rId6">
                    <a:extLst>
                      <a:ext uri="{A12FA001-AC4F-418D-AE19-62706E023703}">
                        <ahyp:hlinkClr xmlns:ahyp="http://schemas.microsoft.com/office/drawing/2018/hyperlinkcolor" val="tx"/>
                      </a:ext>
                    </a:extLst>
                  </a:hlinkClick>
                </a:rPr>
                <a:t>silvia.ruprecht@bafu.admin.ch</a:t>
              </a:r>
              <a:endParaRPr lang="de-CH" altLang="de-DE" sz="2667" dirty="0">
                <a:solidFill>
                  <a:srgbClr val="FFFFFF"/>
                </a:solidFill>
                <a:latin typeface="Arial"/>
              </a:endParaRPr>
            </a:p>
          </p:txBody>
        </p:sp>
      </p:grpSp>
    </p:spTree>
    <p:extLst>
      <p:ext uri="{BB962C8B-B14F-4D97-AF65-F5344CB8AC3E}">
        <p14:creationId xmlns:p14="http://schemas.microsoft.com/office/powerpoint/2010/main" val="21427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DBUND-Master">
  <a:themeElements>
    <a:clrScheme name="CDBUND-Master v3.13">
      <a:dk1>
        <a:sysClr val="windowText" lastClr="000000"/>
      </a:dk1>
      <a:lt1>
        <a:sysClr val="window" lastClr="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fontScheme name="CDBUND-Master-v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dirty="0" err="1" smtClean="0"/>
        </a:defPPr>
      </a:lstStyle>
      <a:style>
        <a:lnRef idx="2">
          <a:schemeClr val="dk1"/>
        </a:lnRef>
        <a:fillRef idx="1">
          <a:schemeClr val="lt1"/>
        </a:fillRef>
        <a:effectRef idx="0">
          <a:schemeClr val="dk1"/>
        </a:effectRef>
        <a:fontRef idx="minor">
          <a:schemeClr val="dk1"/>
        </a:fontRef>
      </a:style>
    </a:spDef>
    <a:lnDef>
      <a:spPr>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dirty="0">
            <a:latin typeface="+mn-lt"/>
          </a:defRPr>
        </a:defPPr>
      </a:lstStyle>
    </a:txDef>
  </a:objectDefaults>
  <a:extraClrSchemeLst>
    <a:extraClrScheme>
      <a:clrScheme name="CDBUND-Master-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BUND-Master-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BUND-Master-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BUND-Master-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BUND-Master-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BUND-Master-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BUND-Master-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BUND-Master-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BUND-Master-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BUND-Master-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BUND-Master-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BUND-Master-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DBUND-Master-v3 13">
        <a:dk1>
          <a:srgbClr val="000000"/>
        </a:dk1>
        <a:lt1>
          <a:srgbClr val="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DBUND-Master">
  <a:themeElements>
    <a:clrScheme name="CDBUND-Master v3.13">
      <a:dk1>
        <a:sysClr val="windowText" lastClr="000000"/>
      </a:dk1>
      <a:lt1>
        <a:sysClr val="window" lastClr="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fontScheme name="CDBUND-Master-v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dirty="0" err="1" smtClean="0"/>
        </a:defPPr>
      </a:lstStyle>
      <a:style>
        <a:lnRef idx="2">
          <a:schemeClr val="dk1"/>
        </a:lnRef>
        <a:fillRef idx="1">
          <a:schemeClr val="lt1"/>
        </a:fillRef>
        <a:effectRef idx="0">
          <a:schemeClr val="dk1"/>
        </a:effectRef>
        <a:fontRef idx="minor">
          <a:schemeClr val="dk1"/>
        </a:fontRef>
      </a:style>
    </a:spDef>
    <a:lnDef>
      <a:spPr>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dirty="0">
            <a:latin typeface="+mn-lt"/>
          </a:defRPr>
        </a:defPPr>
      </a:lstStyle>
    </a:txDef>
  </a:objectDefaults>
  <a:extraClrSchemeLst>
    <a:extraClrScheme>
      <a:clrScheme name="CDBUND-Master-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BUND-Master-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BUND-Master-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BUND-Master-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BUND-Master-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BUND-Master-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BUND-Master-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BUND-Master-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BUND-Master-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BUND-Master-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BUND-Master-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BUND-Master-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DBUND-Master-v3 13">
        <a:dk1>
          <a:srgbClr val="000000"/>
        </a:dk1>
        <a:lt1>
          <a:srgbClr val="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8">
      <a:majorFont>
        <a:latin typeface="Trade Gothic Next Heavy"/>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SK" id="{87063963-335B-FF44-B91E-EA3FE6F2CDF4}" vid="{3D311206-4732-F74A-BBF4-2048450DB650}"/>
    </a:ext>
  </a:extLst>
</a:theme>
</file>

<file path=ppt/theme/theme4.xml><?xml version="1.0" encoding="utf-8"?>
<a:theme xmlns:a="http://schemas.openxmlformats.org/drawingml/2006/main" name="2_CDBUND-Master">
  <a:themeElements>
    <a:clrScheme name="CDBUND-Master v3.13">
      <a:dk1>
        <a:sysClr val="windowText" lastClr="000000"/>
      </a:dk1>
      <a:lt1>
        <a:sysClr val="window" lastClr="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fontScheme name="CDBUND-Master-v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dirty="0" err="1" smtClean="0"/>
        </a:defPPr>
      </a:lstStyle>
      <a:style>
        <a:lnRef idx="2">
          <a:schemeClr val="dk1"/>
        </a:lnRef>
        <a:fillRef idx="1">
          <a:schemeClr val="lt1"/>
        </a:fillRef>
        <a:effectRef idx="0">
          <a:schemeClr val="dk1"/>
        </a:effectRef>
        <a:fontRef idx="minor">
          <a:schemeClr val="dk1"/>
        </a:fontRef>
      </a:style>
    </a:spDef>
    <a:lnDef>
      <a:spPr>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dirty="0">
            <a:latin typeface="+mn-lt"/>
          </a:defRPr>
        </a:defPPr>
      </a:lstStyle>
    </a:txDef>
  </a:objectDefaults>
  <a:extraClrSchemeLst>
    <a:extraClrScheme>
      <a:clrScheme name="CDBUND-Master-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BUND-Master-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BUND-Master-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BUND-Master-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BUND-Master-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BUND-Master-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BUND-Master-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BUND-Master-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BUND-Master-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BUND-Master-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BUND-Master-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BUND-Master-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DBUND-Master-v3 13">
        <a:dk1>
          <a:srgbClr val="000000"/>
        </a:dk1>
        <a:lt1>
          <a:srgbClr val="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4 FPRE Slides CH De Firmenpräsentation" id="{09975D14-7C8F-4ECA-B1E8-2594EC254408}" vid="{3E1976D6-6789-4C42-957C-F5032EA83CA4}"/>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1D32FD2E8F4A94CABF7D65A9490EEBA" ma:contentTypeVersion="0" ma:contentTypeDescription="Ein neues Dokument erstellen." ma:contentTypeScope="" ma:versionID="1bbd515f6a1149f46d1b0f6f9c914986">
  <xsd:schema xmlns:xsd="http://www.w3.org/2001/XMLSchema" xmlns:xs="http://www.w3.org/2001/XMLSchema" xmlns:p="http://schemas.microsoft.com/office/2006/metadata/properties" targetNamespace="http://schemas.microsoft.com/office/2006/metadata/properties" ma:root="true" ma:fieldsID="d5d541f0d4f8a2a40329b5163100aa3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CE371-C669-43B2-A7A3-CBCBCE480707}">
  <ds:schemaRefs>
    <ds:schemaRef ds:uri="http://schemas.microsoft.com/sharepoint/v3/contenttype/forms"/>
  </ds:schemaRefs>
</ds:datastoreItem>
</file>

<file path=customXml/itemProps2.xml><?xml version="1.0" encoding="utf-8"?>
<ds:datastoreItem xmlns:ds="http://schemas.openxmlformats.org/officeDocument/2006/customXml" ds:itemID="{5C357A3D-046D-4250-ACFF-471ABF6ECE35}">
  <ds:schemaRefs>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F1655E0-2969-41B2-BBFB-3D82A823A9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6799</Words>
  <Application>Microsoft Office PowerPoint</Application>
  <PresentationFormat>Breitbild</PresentationFormat>
  <Paragraphs>850</Paragraphs>
  <Slides>90</Slides>
  <Notes>67</Notes>
  <HiddenSlides>0</HiddenSlides>
  <MMClips>0</MMClips>
  <ScaleCrop>false</ScaleCrop>
  <HeadingPairs>
    <vt:vector size="8" baseType="variant">
      <vt:variant>
        <vt:lpstr>Verwendete Schriftarten</vt:lpstr>
      </vt:variant>
      <vt:variant>
        <vt:i4>7</vt:i4>
      </vt:variant>
      <vt:variant>
        <vt:lpstr>Design</vt:lpstr>
      </vt:variant>
      <vt:variant>
        <vt:i4>5</vt:i4>
      </vt:variant>
      <vt:variant>
        <vt:lpstr>Eingebettete OLE-Server</vt:lpstr>
      </vt:variant>
      <vt:variant>
        <vt:i4>1</vt:i4>
      </vt:variant>
      <vt:variant>
        <vt:lpstr>Folientitel</vt:lpstr>
      </vt:variant>
      <vt:variant>
        <vt:i4>90</vt:i4>
      </vt:variant>
    </vt:vector>
  </HeadingPairs>
  <TitlesOfParts>
    <vt:vector size="103" baseType="lpstr">
      <vt:lpstr>Arial</vt:lpstr>
      <vt:lpstr>Calibri</vt:lpstr>
      <vt:lpstr>Helvetica</vt:lpstr>
      <vt:lpstr>ITC Cheltenham Std Light Cn</vt:lpstr>
      <vt:lpstr>Roboto</vt:lpstr>
      <vt:lpstr>Symbol</vt:lpstr>
      <vt:lpstr>Wingdings</vt:lpstr>
      <vt:lpstr>CDBUND-Master</vt:lpstr>
      <vt:lpstr>1_CDBUND-Master</vt:lpstr>
      <vt:lpstr>Office Theme</vt:lpstr>
      <vt:lpstr>2_CDBUND-Master</vt:lpstr>
      <vt:lpstr>Office</vt:lpstr>
      <vt:lpstr>think-cell Slide</vt:lpstr>
      <vt:lpstr>PowerPoint-Präsentation</vt:lpstr>
      <vt:lpstr>PowerPoint-Präsentation</vt:lpstr>
      <vt:lpstr>Agenda for the introductory webinar</vt:lpstr>
      <vt:lpstr>PowerPoint-Präsentation</vt:lpstr>
      <vt:lpstr>PowerPoint-Präsentation</vt:lpstr>
      <vt:lpstr>How are the questions answered (schematically)?</vt:lpstr>
      <vt:lpstr>How are the questions answered (schematically)?</vt:lpstr>
      <vt:lpstr>PowerPoint-Präsentation</vt:lpstr>
      <vt:lpstr>PowerPoint-Präsentation</vt:lpstr>
      <vt:lpstr>What test reports result?</vt:lpstr>
      <vt:lpstr>PowerPoint-Präsentation</vt:lpstr>
      <vt:lpstr>PowerPoint-Präsentation</vt:lpstr>
      <vt:lpstr>Timetable</vt:lpstr>
      <vt:lpstr>PowerPoint-Präsentation</vt:lpstr>
      <vt:lpstr>What is the Transition Monitor Platform</vt:lpstr>
      <vt:lpstr>Registration for participants</vt:lpstr>
      <vt:lpstr>Registration for participants</vt:lpstr>
      <vt:lpstr>Registration for participants</vt:lpstr>
      <vt:lpstr>Navigating the platform</vt:lpstr>
      <vt:lpstr>Navigating the platform</vt:lpstr>
      <vt:lpstr>Data Security &amp; Confidentiality</vt:lpstr>
      <vt:lpstr>Here's how to contact the Climate Test Team if you have any questions</vt:lpstr>
      <vt:lpstr>PowerPoint-Präsentation</vt:lpstr>
      <vt:lpstr>How are the questions answered (schematically)?</vt:lpstr>
      <vt:lpstr>Structure of the survey</vt:lpstr>
      <vt:lpstr>Important to know</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Submit portfolios</vt:lpstr>
      <vt:lpstr>Submit portfolios</vt:lpstr>
      <vt:lpstr>Submit portfolios</vt:lpstr>
      <vt:lpstr>Submit portfolios</vt:lpstr>
      <vt:lpstr>Submit portfolios</vt:lpstr>
      <vt:lpstr>.csv File Structure &amp; Recommendations</vt:lpstr>
      <vt:lpstr>How can I tell if my portfolios have been submitted correctly?</vt:lpstr>
      <vt:lpstr>PowerPoint-Präsentation</vt:lpstr>
      <vt:lpstr>Important: Portfolio data</vt:lpstr>
      <vt:lpstr>Overview of the results</vt:lpstr>
      <vt:lpstr>PowerPoint-Präsentation</vt:lpstr>
      <vt:lpstr>PowerPoint-Präsentation</vt:lpstr>
      <vt:lpstr>Indispensable : tout le monde doit soutenir la transition</vt:lpstr>
      <vt:lpstr>Large participation aux tests climatiques jusqu'à présent</vt:lpstr>
      <vt:lpstr>Attentes issues du test climatique 2024 pour 2026</vt:lpstr>
      <vt:lpstr>Quels sont les avantages de votre participation ?</vt:lpstr>
      <vt:lpstr>Merci beaucoup, nous nous réjouissons de votre participation</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Kast Bettina BAFU</dc:creator>
  <cp:keywords>, docId:FAEA005354D2217367BE61AD8D8BAC60</cp:keywords>
  <cp:lastModifiedBy>Ruprecht Silvia BAFU</cp:lastModifiedBy>
  <cp:revision>187</cp:revision>
  <cp:lastPrinted>2025-09-10T08:11:29Z</cp:lastPrinted>
  <dcterms:created xsi:type="dcterms:W3CDTF">2023-10-20T12:06:45Z</dcterms:created>
  <dcterms:modified xsi:type="dcterms:W3CDTF">2026-05-20T14:45:09Z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45c3252-146d-46f3-8062-82cd8c8d7e7d_Enabled">
    <vt:lpwstr>true</vt:lpwstr>
  </property>
  <property fmtid="{D5CDD505-2E9C-101B-9397-08002B2CF9AE}" pid="3" name="MSIP_Label_245c3252-146d-46f3-8062-82cd8c8d7e7d_SetDate">
    <vt:lpwstr>2025-04-02T08:05:39Z</vt:lpwstr>
  </property>
  <property fmtid="{D5CDD505-2E9C-101B-9397-08002B2CF9AE}" pid="4" name="MSIP_Label_245c3252-146d-46f3-8062-82cd8c8d7e7d_Method">
    <vt:lpwstr>Privileged</vt:lpwstr>
  </property>
  <property fmtid="{D5CDD505-2E9C-101B-9397-08002B2CF9AE}" pid="5" name="MSIP_Label_245c3252-146d-46f3-8062-82cd8c8d7e7d_Name">
    <vt:lpwstr>L1</vt:lpwstr>
  </property>
  <property fmtid="{D5CDD505-2E9C-101B-9397-08002B2CF9AE}" pid="6" name="MSIP_Label_245c3252-146d-46f3-8062-82cd8c8d7e7d_SiteId">
    <vt:lpwstr>6ae27add-8276-4a38-88c1-3a9c1f973767</vt:lpwstr>
  </property>
  <property fmtid="{D5CDD505-2E9C-101B-9397-08002B2CF9AE}" pid="7" name="MSIP_Label_245c3252-146d-46f3-8062-82cd8c8d7e7d_ActionId">
    <vt:lpwstr>8d2c1223-b5de-420b-8eee-a22c78ef8161</vt:lpwstr>
  </property>
  <property fmtid="{D5CDD505-2E9C-101B-9397-08002B2CF9AE}" pid="8" name="MSIP_Label_245c3252-146d-46f3-8062-82cd8c8d7e7d_ContentBits">
    <vt:lpwstr>0</vt:lpwstr>
  </property>
  <property fmtid="{D5CDD505-2E9C-101B-9397-08002B2CF9AE}" pid="9" name="MSIP_Label_245c3252-146d-46f3-8062-82cd8c8d7e7d_Tag">
    <vt:lpwstr>10, 0, 1, 1</vt:lpwstr>
  </property>
  <property fmtid="{D5CDD505-2E9C-101B-9397-08002B2CF9AE}" pid="10" name="ContentTypeId">
    <vt:lpwstr>0x010100B1D32FD2E8F4A94CABF7D65A9490EEBA</vt:lpwstr>
  </property>
</Properties>
</file>