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1.xml" ContentType="application/vnd.openxmlformats-officedocument.presentationml.tag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comments/modernComment_179_F6C9D61B.xml" ContentType="application/vnd.ms-powerpoint.comments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comments/modernComment_182_324862D2.xml" ContentType="application/vnd.ms-powerpoint.comments+xml"/>
  <Override PartName="/ppt/notesSlides/notesSlide49.xml" ContentType="application/vnd.openxmlformats-officedocument.presentationml.notesSlide+xml"/>
  <Override PartName="/ppt/comments/modernComment_183_40304054.xml" ContentType="application/vnd.ms-powerpoint.comments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60" r:id="rId5"/>
    <p:sldMasterId id="2147483791" r:id="rId6"/>
  </p:sldMasterIdLst>
  <p:notesMasterIdLst>
    <p:notesMasterId r:id="rId84"/>
  </p:notesMasterIdLst>
  <p:sldIdLst>
    <p:sldId id="691" r:id="rId7"/>
    <p:sldId id="2147480189" r:id="rId8"/>
    <p:sldId id="2147480137" r:id="rId9"/>
    <p:sldId id="2147480151" r:id="rId10"/>
    <p:sldId id="2147480161" r:id="rId11"/>
    <p:sldId id="2147480185" r:id="rId12"/>
    <p:sldId id="2147480187" r:id="rId13"/>
    <p:sldId id="2147480157" r:id="rId14"/>
    <p:sldId id="2147480177" r:id="rId15"/>
    <p:sldId id="2147480063" r:id="rId16"/>
    <p:sldId id="2147480158" r:id="rId17"/>
    <p:sldId id="2147480178" r:id="rId18"/>
    <p:sldId id="2147480141" r:id="rId19"/>
    <p:sldId id="2147480139" r:id="rId20"/>
    <p:sldId id="2147480190" r:id="rId21"/>
    <p:sldId id="2145709983" r:id="rId22"/>
    <p:sldId id="2147480191" r:id="rId23"/>
    <p:sldId id="2145709985" r:id="rId24"/>
    <p:sldId id="2147480192" r:id="rId25"/>
    <p:sldId id="2147480195" r:id="rId26"/>
    <p:sldId id="2145709976" r:id="rId27"/>
    <p:sldId id="266" r:id="rId28"/>
    <p:sldId id="2147480138" r:id="rId29"/>
    <p:sldId id="2147480188" r:id="rId30"/>
    <p:sldId id="2147480183" r:id="rId31"/>
    <p:sldId id="2147480184" r:id="rId32"/>
    <p:sldId id="2147480180" r:id="rId33"/>
    <p:sldId id="360" r:id="rId34"/>
    <p:sldId id="359" r:id="rId35"/>
    <p:sldId id="362" r:id="rId36"/>
    <p:sldId id="2147378909" r:id="rId37"/>
    <p:sldId id="363" r:id="rId38"/>
    <p:sldId id="369" r:id="rId39"/>
    <p:sldId id="2147378910" r:id="rId40"/>
    <p:sldId id="375" r:id="rId41"/>
    <p:sldId id="376" r:id="rId42"/>
    <p:sldId id="371" r:id="rId43"/>
    <p:sldId id="366" r:id="rId44"/>
    <p:sldId id="378" r:id="rId45"/>
    <p:sldId id="379" r:id="rId46"/>
    <p:sldId id="380" r:id="rId47"/>
    <p:sldId id="382" r:id="rId48"/>
    <p:sldId id="2147378912" r:id="rId49"/>
    <p:sldId id="2147378911" r:id="rId50"/>
    <p:sldId id="2147378913" r:id="rId51"/>
    <p:sldId id="383" r:id="rId52"/>
    <p:sldId id="2147378906" r:id="rId53"/>
    <p:sldId id="384" r:id="rId54"/>
    <p:sldId id="2147378914" r:id="rId55"/>
    <p:sldId id="2147378915" r:id="rId56"/>
    <p:sldId id="385" r:id="rId57"/>
    <p:sldId id="2147378907" r:id="rId58"/>
    <p:sldId id="377" r:id="rId59"/>
    <p:sldId id="2147378917" r:id="rId60"/>
    <p:sldId id="2147378916" r:id="rId61"/>
    <p:sldId id="386" r:id="rId62"/>
    <p:sldId id="387" r:id="rId63"/>
    <p:sldId id="367" r:id="rId64"/>
    <p:sldId id="2147378904" r:id="rId65"/>
    <p:sldId id="2147480197" r:id="rId66"/>
    <p:sldId id="2145709986" r:id="rId67"/>
    <p:sldId id="2145709987" r:id="rId68"/>
    <p:sldId id="2147480193" r:id="rId69"/>
    <p:sldId id="2145709988" r:id="rId70"/>
    <p:sldId id="2145709989" r:id="rId71"/>
    <p:sldId id="264" r:id="rId72"/>
    <p:sldId id="261" r:id="rId73"/>
    <p:sldId id="2147480198" r:id="rId74"/>
    <p:sldId id="262" r:id="rId75"/>
    <p:sldId id="2145709975" r:id="rId76"/>
    <p:sldId id="260" r:id="rId77"/>
    <p:sldId id="2147480179" r:id="rId78"/>
    <p:sldId id="2147480060" r:id="rId79"/>
    <p:sldId id="2147473734" r:id="rId80"/>
    <p:sldId id="2147473733" r:id="rId81"/>
    <p:sldId id="2147378895" r:id="rId82"/>
    <p:sldId id="882" r:id="rId83"/>
  </p:sldIdLst>
  <p:sldSz cx="12192000" cy="6858000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7E4BA0D-B634-8D19-6E08-E3E7CFFF95A9}" name="Thomas Wider" initials="TW" userId="S::twi@fpre.ch::ac21888e-541d-4dcb-ac4f-be121f09c5de" providerId="AD"/>
  <p188:author id="{D6F1BC3B-78A6-0604-3FD8-85F90C5AD5BA}" name="Ruprecht Silvia BAFU" initials="SR" userId="S::silvia.ruprecht@bafu.admin.ch::805c562a-29dd-4b4a-bad1-1aebedebd54f" providerId="AD"/>
  <p188:author id="{ED164578-3A40-05FE-F62F-A0ACA1010D92}" name="Zahno Martina BAFU" initials="ZMB" userId="S-1-5-21-3993060671-4215906946-993041443-498270" providerId="AD"/>
  <p188:author id="{C0FACDB3-4189-E8F1-5B26-8B29478E41BD}" name="Ramer Roger BAFU" initials="RR" userId="S::roger.ramer@bafu.admin.ch::81d8edb9-2cda-4034-bd8d-1766e6a34ec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uler Roland BAFU" initials="SRB" lastIdx="2" clrIdx="0">
    <p:extLst>
      <p:ext uri="{19B8F6BF-5375-455C-9EA6-DF929625EA0E}">
        <p15:presenceInfo xmlns:p15="http://schemas.microsoft.com/office/powerpoint/2012/main" userId="S-1-5-21-3993060671-4215906946-993041443-561115" providerId="AD"/>
      </p:ext>
    </p:extLst>
  </p:cmAuthor>
  <p:cmAuthor id="2" name="Burkard Reto BAFU" initials="BRB" lastIdx="11" clrIdx="1">
    <p:extLst>
      <p:ext uri="{19B8F6BF-5375-455C-9EA6-DF929625EA0E}">
        <p15:presenceInfo xmlns:p15="http://schemas.microsoft.com/office/powerpoint/2012/main" userId="S-1-5-21-3993060671-4215906946-993041443-257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6485"/>
    <a:srgbClr val="6B85B9"/>
    <a:srgbClr val="8BA4D5"/>
    <a:srgbClr val="68CC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5" autoAdjust="0"/>
    <p:restoredTop sz="65254" autoAdjust="0"/>
  </p:normalViewPr>
  <p:slideViewPr>
    <p:cSldViewPr snapToGrid="0">
      <p:cViewPr>
        <p:scale>
          <a:sx n="100" d="100"/>
          <a:sy n="100" d="100"/>
        </p:scale>
        <p:origin x="906" y="-1032"/>
      </p:cViewPr>
      <p:guideLst/>
    </p:cSldViewPr>
  </p:slideViewPr>
  <p:outlineViewPr>
    <p:cViewPr>
      <p:scale>
        <a:sx n="33" d="100"/>
        <a:sy n="33" d="100"/>
      </p:scale>
      <p:origin x="0" y="-2379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85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16" Type="http://schemas.openxmlformats.org/officeDocument/2006/relationships/slide" Target="slides/slide10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5" Type="http://schemas.openxmlformats.org/officeDocument/2006/relationships/slideMaster" Target="slideMasters/slideMaster2.xml"/><Relationship Id="rId90" Type="http://schemas.microsoft.com/office/2018/10/relationships/authors" Target="authors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slide" Target="slides/slide7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slide" Target="slides/slide74.xml"/><Relationship Id="rId85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slide" Target="slides/slide77.xml"/><Relationship Id="rId88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slide" Target="slides/slide75.xml"/><Relationship Id="rId86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2" Type="http://schemas.openxmlformats.org/officeDocument/2006/relationships/customXml" Target="../customXml/item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87" Type="http://schemas.openxmlformats.org/officeDocument/2006/relationships/viewProps" Target="viewProps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19" Type="http://schemas.openxmlformats.org/officeDocument/2006/relationships/slide" Target="slides/slide13.xml"/></Relationships>
</file>

<file path=ppt/comments/modernComment_179_F6C9D61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17551B4-2134-46B5-941A-F1288E9FB740}" authorId="{97E4BA0D-B634-8D19-6E08-E3E7CFFF95A9}" status="resolved" created="2026-05-12T16:33:12.619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140422683" sldId="377"/>
      <ac:picMk id="3" creationId="{3F5EA731-7CEE-11A1-40C8-82F01F32888E}"/>
    </ac:deMkLst>
    <p188:txBody>
      <a:bodyPr/>
      <a:lstStyle/>
      <a:p>
        <a:r>
          <a:rPr lang="de-CH"/>
          <a:t>update</a:t>
        </a:r>
      </a:p>
    </p188:txBody>
  </p188:cm>
</p188:cmLst>
</file>

<file path=ppt/comments/modernComment_182_324862D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1E1A4C0-D6E2-4B7F-B600-1096F4450937}" authorId="{97E4BA0D-B634-8D19-6E08-E3E7CFFF95A9}" status="resolved" created="2026-05-12T16:35:27.64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843604690" sldId="386"/>
      <ac:picMk id="3" creationId="{4B56A8B2-FBB0-71E3-5764-4B22AA44E3D0}"/>
    </ac:deMkLst>
    <p188:txBody>
      <a:bodyPr/>
      <a:lstStyle/>
      <a:p>
        <a:r>
          <a:rPr lang="de-CH"/>
          <a:t>update</a:t>
        </a:r>
      </a:p>
    </p188:txBody>
  </p188:cm>
</p188:cmLst>
</file>

<file path=ppt/comments/modernComment_183_4030405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9F691A7-BB52-4DF6-B6D4-935BD0AFF651}" authorId="{97E4BA0D-B634-8D19-6E08-E3E7CFFF95A9}" status="resolved" created="2026-05-12T16:35:15.592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076904020" sldId="387"/>
      <ac:picMk id="3" creationId="{4C72BE44-5AAF-906B-26CC-EBDC0764DBD4}"/>
    </ac:deMkLst>
    <p188:txBody>
      <a:bodyPr/>
      <a:lstStyle/>
      <a:p>
        <a:r>
          <a:rPr lang="de-CH"/>
          <a:t>update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0230A-D551-40F9-9089-BDF0EDD8547B}" type="datetimeFigureOut">
              <a:rPr lang="de-CH" smtClean="0"/>
              <a:t>20.05.2026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8F534-9592-4C0B-8F7E-E7C68393E85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73950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9673C1-B10B-4A71-96FC-7B6CB81AABD2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0523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F534-9592-4C0B-8F7E-E7C68393E855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50969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5951EA-FC2A-111A-28CE-6F36CB0BB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B017E724-59EC-24C9-FC0A-A6492A9335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37D8DAE-D41B-EA6B-BBCF-64266CDB47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61EC448-2DE6-6F97-37F9-F861E2CAED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F534-9592-4C0B-8F7E-E7C68393E855}" type="slidenum">
              <a:rPr lang="de-CH" smtClean="0"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972914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F534-9592-4C0B-8F7E-E7C68393E855}" type="slidenum">
              <a:rPr lang="de-CH" smtClean="0"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146641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20654D-7F26-72B5-FEB8-A08CAD3EE4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FC31FD1-565E-5FD3-8598-1607B6AFE3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964D499-8431-E23A-A4DF-0797BB56EC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349">
              <a:defRPr/>
            </a:pP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BC26C35-C7E2-3CF8-3567-24E197B157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9673C1-B10B-4A71-96FC-7B6CB81AABD2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4825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09A990-3D70-5A48-8185-CDE07FE5877E}" type="slidenum">
              <a:rPr kumimoji="0" lang="en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1979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DA109-6554-AE16-8228-E41598CB4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1DF6CD4-E410-187E-B2D0-C8468BA08E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9149738A-44D3-5C3F-BE23-0CBE4BC55E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4A9B85A-B430-9F6E-D409-B50512372A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9673C1-B10B-4A71-96FC-7B6CB81AABD2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2712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EC119F-D9B0-EEA1-6EED-6D25407834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2F370D3-74BC-EE62-B8CF-F69A15E6A3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F6D1DE6-FCB1-64C1-AE14-CFD83936CF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198C303-754A-38DD-6E96-5A9C35BAB5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9673C1-B10B-4A71-96FC-7B6CB81AABD2}" type="slidenum">
              <a:rPr lang="de-CH" smtClean="0"/>
              <a:pPr/>
              <a:t>24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847748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F534-9592-4C0B-8F7E-E7C68393E855}" type="slidenum">
              <a:rPr lang="de-CH" smtClean="0"/>
              <a:t>25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113919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F534-9592-4C0B-8F7E-E7C68393E855}" type="slidenum">
              <a:rPr lang="de-CH" smtClean="0"/>
              <a:t>26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789436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6755B6-1778-8C41-A323-81B871F70C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9E34D99-95E5-9453-AEA1-308F0CA29B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22DDE15-EC49-8D19-68F0-DB01C53CE3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E0DB271-D129-7A88-93C3-910C894248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9673C1-B10B-4A71-96FC-7B6CB81AABD2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510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C908E5-693B-C0B9-9400-D2910F239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8ECD447-8D68-DD75-9187-8BB69C7197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BA07DF6-3C91-4539-D559-3257B1BAB5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349">
              <a:defRPr/>
            </a:pP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8832E5A-A453-D27F-26B0-784BB91F1F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9673C1-B10B-4A71-96FC-7B6CB81AABD2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8066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e-DE" sz="12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35514C-DAF3-4313-8584-E9D1AAA57B7D}" type="slidenum">
              <a:rPr kumimoji="0" lang="de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de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36912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sz="11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35514C-DAF3-4313-8584-E9D1AAA57B7D}" type="slidenum">
              <a:rPr kumimoji="0" lang="de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de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26045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35514C-DAF3-4313-8584-E9D1AAA57B7D}" type="slidenum">
              <a:rPr kumimoji="0" lang="de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de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6335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A8C851-7AC6-3B0F-8BD9-07FC447E33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2DE28EB-4AC8-BFAC-634D-F604BC4B22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7A0DF90D-9EA5-3FD0-8F81-9F5D1B0828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245F007-F80B-33C1-EEC2-8BA7040BAD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35514C-DAF3-4313-8584-E9D1AAA57B7D}" type="slidenum">
              <a:rPr kumimoji="0" lang="de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de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91841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35514C-DAF3-4313-8584-E9D1AAA57B7D}" type="slidenum">
              <a:rPr kumimoji="0" lang="de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de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44761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35514C-DAF3-4313-8584-E9D1AAA57B7D}" type="slidenum">
              <a:rPr kumimoji="0" lang="de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de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46150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796374-6B0A-B448-2132-B0C77524AE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501E46A-DD5D-958E-1C61-4885140A22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A786CBC-1388-083E-6674-8C55B953C2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AFE23E7-48CB-36E9-B182-F7BB67BC98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35514C-DAF3-4313-8584-E9D1AAA57B7D}" type="slidenum">
              <a:rPr kumimoji="0" lang="de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de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9376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FAE366-9A1B-4AF3-B925-F9AD9B7DFC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54B17DB-13B7-C670-BCFF-01075A0CD0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61E8A6E-51AA-4474-72A0-D593772B65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sz="12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41FD017-FBD8-CAD0-2654-CA8A342084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35514C-DAF3-4313-8584-E9D1AAA57B7D}" type="slidenum">
              <a:rPr kumimoji="0" lang="de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de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51591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AB11FD-4285-FF3F-B04D-8C23796D9A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977C47C-1582-E193-8023-42FCBF2E12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2497B28-5CAF-3C2B-3630-A2BA5576B2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E3E6956-334F-6C55-7787-A89B549F1F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35514C-DAF3-4313-8584-E9D1AAA57B7D}" type="slidenum">
              <a:rPr kumimoji="0" lang="de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de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25863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35514C-DAF3-4313-8584-E9D1AAA57B7D}" type="slidenum">
              <a:rPr kumimoji="0" lang="de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de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577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F534-9592-4C0B-8F7E-E7C68393E855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669652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35514C-DAF3-4313-8584-E9D1AAA57B7D}" type="slidenum">
              <a:rPr kumimoji="0" lang="de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de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2522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algn="l" defTabSz="3600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endParaRPr lang="de-DE" sz="1200" b="1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35514C-DAF3-4313-8584-E9D1AAA57B7D}" type="slidenum">
              <a:rPr kumimoji="0" lang="de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de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6438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35514C-DAF3-4313-8584-E9D1AAA57B7D}" type="slidenum">
              <a:rPr kumimoji="0" lang="de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de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93901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35514C-DAF3-4313-8584-E9D1AAA57B7D}" type="slidenum">
              <a:rPr kumimoji="0" lang="de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de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50466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35514C-DAF3-4313-8584-E9D1AAA57B7D}" type="slidenum">
              <a:rPr kumimoji="0" lang="de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de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02460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4811AF-CCDC-F91D-C61C-0865CC212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E962E21-401E-120D-2801-5207A58E23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15920FF-AEE2-790B-E542-CB44FFE7AC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F803C50-B895-8CA7-4254-93541F7F82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35514C-DAF3-4313-8584-E9D1AAA57B7D}" type="slidenum">
              <a:rPr kumimoji="0" lang="de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de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85265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8D9337-91F0-248B-DF40-79691ADBD8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95F1763-45ED-761A-92C7-8F9383693F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99F8084-F3EC-5D22-3743-0D2D9147BB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44BEB98-E973-7303-9921-6B1C6410FA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35514C-DAF3-4313-8584-E9D1AAA57B7D}" type="slidenum">
              <a:rPr kumimoji="0" lang="de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de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184774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53C64-3FA2-47BC-9A78-1A74F87908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25D853E-BE4B-04EF-BE49-A5D47548AF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80C0D58-5D33-F6DB-D1F2-F469D995C9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5CCC509-CA13-A4F9-534A-6C11AA6491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35514C-DAF3-4313-8584-E9D1AAA57B7D}" type="slidenum">
              <a:rPr kumimoji="0" lang="de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de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196598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35514C-DAF3-4313-8584-E9D1AAA57B7D}" type="slidenum">
              <a:rPr kumimoji="0" lang="de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de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66852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9D936-FF56-D320-5F60-D605092F52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F3A32AF-AD6E-B433-69BE-5926AF0D91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44EDCA5-ABE7-0E88-8B7A-7599A9D00E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D485FBA-C44B-566B-0EF2-BCCFDB4639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35514C-DAF3-4313-8584-E9D1AAA57B7D}" type="slidenum">
              <a:rPr kumimoji="0" lang="de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de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7037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F534-9592-4C0B-8F7E-E7C68393E855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8834793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35514C-DAF3-4313-8584-E9D1AAA57B7D}" type="slidenum">
              <a:rPr kumimoji="0" lang="de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de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6091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391B83-2CE5-31F0-02C9-5E2FDF298F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B3058372-749F-226C-02F5-8A62FC3A51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31AD410-0A38-A242-0D7A-BB903B555A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03C1CBA-CF94-9930-76A6-1D722DC1B2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35514C-DAF3-4313-8584-E9D1AAA57B7D}" type="slidenum">
              <a:rPr kumimoji="0" lang="de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de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097143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4FB127-9F5E-C153-AE37-6EB5E8DCD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0B33F2B-416B-1E02-C659-17687E225D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6AD381C-AF3B-C4B5-0230-04DD4A16A2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71A9CB-A20B-1C90-2858-8B6EB2F137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35514C-DAF3-4313-8584-E9D1AAA57B7D}" type="slidenum">
              <a:rPr kumimoji="0" lang="de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de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23558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35514C-DAF3-4313-8584-E9D1AAA57B7D}" type="slidenum">
              <a:rPr kumimoji="0" lang="de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de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99071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35514C-DAF3-4313-8584-E9D1AAA57B7D}" type="slidenum">
              <a:rPr kumimoji="0" lang="de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de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837575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35514C-DAF3-4313-8584-E9D1AAA57B7D}" type="slidenum">
              <a:rPr kumimoji="0" lang="de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de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938836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840156-F913-595E-A6B1-F704DA5195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581A28A-040C-62E4-F301-A572799CCD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D4BAC69-460F-1742-200D-114B25C349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BC27D1B-0469-8502-049C-D2EC4C1ECE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35514C-DAF3-4313-8584-E9D1AAA57B7D}" type="slidenum">
              <a:rPr kumimoji="0" lang="de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de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271534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A84912-0F86-7939-C7A3-CD357DC82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7ECF218-08CB-693B-B6E6-B121B677E6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863CBF6-81FA-F0AD-365F-B1E83A9572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1CCBF0A-402A-FF54-B4A9-C67CE9C921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35514C-DAF3-4313-8584-E9D1AAA57B7D}" type="slidenum">
              <a:rPr kumimoji="0" lang="de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de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623737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35514C-DAF3-4313-8584-E9D1AAA57B7D}" type="slidenum">
              <a:rPr kumimoji="0" lang="de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de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588217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35514C-DAF3-4313-8584-E9D1AAA57B7D}" type="slidenum">
              <a:rPr kumimoji="0" lang="de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de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5318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9673C1-B10B-4A71-96FC-7B6CB81AABD2}" type="slidenum">
              <a:rPr lang="de-CH" smtClean="0"/>
              <a:pPr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5316606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35514C-DAF3-4313-8584-E9D1AAA57B7D}" type="slidenum">
              <a:rPr kumimoji="0" lang="de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de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474588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35514C-DAF3-4313-8584-E9D1AAA57B7D}" type="slidenum">
              <a:rPr kumimoji="0" lang="de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de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233046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54251D-7E6C-E5D3-1213-9D2991986D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0AB6319-6B79-2E34-5258-144711DDEF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AC7524A-0FD4-86B2-DC53-63EBD3721E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349">
              <a:defRPr/>
            </a:pP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F17909A-39FF-54A5-0B47-075A51BA7C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9673C1-B10B-4A71-96FC-7B6CB81AABD2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de-CH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4278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09A990-3D70-5A48-8185-CDE07FE5877E}" type="slidenum">
              <a:rPr kumimoji="0" lang="en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92522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60C40-06A7-442B-CAD6-56EEB109A1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7B6B239-CB6D-7A40-0012-9F1894F152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CF87AFA0-51FC-D18B-A9A5-0F2A20D2A4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349">
              <a:defRPr/>
            </a:pP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FB7D953-BC60-22E9-207C-53126BD50B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9673C1-B10B-4A71-96FC-7B6CB81AABD2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39501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9673C1-B10B-4A71-96FC-7B6CB81AABD2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30751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9673C1-B10B-4A71-96FC-7B6CB81AABD2}" type="slidenum">
              <a:rPr lang="de-CH" smtClean="0"/>
              <a:pPr/>
              <a:t>75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7706036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9673C1-B10B-4A71-96FC-7B6CB81AABD2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39768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1349">
              <a:defRPr/>
            </a:pPr>
            <a:fld id="{FF9673C1-B10B-4A71-96FC-7B6CB81AABD2}" type="slidenum">
              <a:rPr lang="de-CH">
                <a:solidFill>
                  <a:srgbClr val="000000"/>
                </a:solidFill>
              </a:rPr>
              <a:pPr defTabSz="921349">
                <a:defRPr/>
              </a:pPr>
              <a:t>77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924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A5AA0C-2188-EE99-ED1F-0D4D2F9DA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ED376F9-6FCF-DDA3-BFC8-73A47A40E1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7CD7CA4-6B01-98A0-751B-1848953649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24790A4-7F55-BE5B-8999-797D64B7F8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9673C1-B10B-4A71-96FC-7B6CB81AABD2}" type="slidenum">
              <a:rPr lang="de-CH" smtClean="0"/>
              <a:pPr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40702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F534-9592-4C0B-8F7E-E7C68393E855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997050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F534-9592-4C0B-8F7E-E7C68393E855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19529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sz="1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32D557-D1FF-7945-8E04-A6F4227E9BEC}" type="slidenum">
              <a:rPr kumimoji="0" lang="en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7728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3.emf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" t="4211" r="4866" b="11776"/>
          <a:stretch/>
        </p:blipFill>
        <p:spPr>
          <a:xfrm>
            <a:off x="1363051" y="349111"/>
            <a:ext cx="1997076" cy="509588"/>
          </a:xfrm>
          <a:prstGeom prst="rect">
            <a:avLst/>
          </a:prstGeom>
        </p:spPr>
      </p:pic>
      <p:sp>
        <p:nvSpPr>
          <p:cNvPr id="2355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727202" y="2314936"/>
            <a:ext cx="9552516" cy="2581155"/>
          </a:xfrm>
        </p:spPr>
        <p:txBody>
          <a:bodyPr tIns="0"/>
          <a:lstStyle>
            <a:lvl1pPr>
              <a:lnSpc>
                <a:spcPts val="8000"/>
              </a:lnSpc>
              <a:defRPr sz="6933"/>
            </a:lvl1pPr>
          </a:lstStyle>
          <a:p>
            <a:r>
              <a:rPr lang="de-CH" noProof="0"/>
              <a:t>[Titel der Präsentation]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1727202" y="5185225"/>
            <a:ext cx="9552517" cy="1168691"/>
          </a:xfrm>
        </p:spPr>
        <p:txBody>
          <a:bodyPr tIns="0"/>
          <a:lstStyle>
            <a:lvl1pPr marL="0" indent="0" algn="l">
              <a:lnSpc>
                <a:spcPts val="5600"/>
              </a:lnSpc>
              <a:spcAft>
                <a:spcPts val="0"/>
              </a:spcAft>
              <a:buNone/>
              <a:defRPr sz="4267"/>
            </a:lvl1pPr>
          </a:lstStyle>
          <a:p>
            <a:pPr lvl="0"/>
            <a:endParaRPr lang="de-CH" dirty="0"/>
          </a:p>
        </p:txBody>
      </p:sp>
      <p:sp>
        <p:nvSpPr>
          <p:cNvPr id="8" name="Text Box 32"/>
          <p:cNvSpPr txBox="1">
            <a:spLocks noChangeArrowheads="1"/>
          </p:cNvSpPr>
          <p:nvPr userDrawn="1"/>
        </p:nvSpPr>
        <p:spPr bwMode="auto">
          <a:xfrm>
            <a:off x="4572000" y="349113"/>
            <a:ext cx="6724891" cy="504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de-CH" sz="800" b="0" dirty="0">
                <a:latin typeface="Arial" charset="0"/>
              </a:rPr>
              <a:t>Eidgenössisches Departement für Umwelt, Verkehr,</a:t>
            </a:r>
            <a:br>
              <a:rPr sz="2400" dirty="0"/>
            </a:br>
            <a:r>
              <a:rPr lang="de-CH" sz="800" b="0" dirty="0">
                <a:latin typeface="Arial" charset="0"/>
              </a:rPr>
              <a:t>Energie und Kommunikation UVEK</a:t>
            </a:r>
          </a:p>
          <a:p>
            <a:pPr marL="0" marR="0" lvl="0" indent="0" algn="l" defTabSz="914377" rtl="0" eaLnBrk="0" fontAlgn="base" latinLnBrk="0" hangingPunct="0">
              <a:lnSpc>
                <a:spcPts val="1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sz="800" b="1" dirty="0">
                <a:latin typeface="Arial" charset="0"/>
              </a:rPr>
              <a:t>Bundesamt für Umwelt BAFU</a:t>
            </a:r>
          </a:p>
          <a:p>
            <a:pPr marL="0" marR="0" lvl="0" indent="0" algn="l" defTabSz="914377" rtl="0" eaLnBrk="0" fontAlgn="base" latinLnBrk="0" hangingPunct="0">
              <a:lnSpc>
                <a:spcPts val="1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sz="800" b="0" dirty="0">
                <a:latin typeface="Arial" charset="0"/>
              </a:rPr>
              <a:t>Direktionsbereich Klima</a:t>
            </a:r>
          </a:p>
        </p:txBody>
      </p:sp>
    </p:spTree>
    <p:extLst>
      <p:ext uri="{BB962C8B-B14F-4D97-AF65-F5344CB8AC3E}">
        <p14:creationId xmlns:p14="http://schemas.microsoft.com/office/powerpoint/2010/main" val="19064252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5329">
          <p15:clr>
            <a:srgbClr val="FBAE40"/>
          </p15:clr>
        </p15:guide>
        <p15:guide id="3" orient="horz" pos="174">
          <p15:clr>
            <a:srgbClr val="FBAE40"/>
          </p15:clr>
        </p15:guide>
        <p15:guide id="4" orient="horz" pos="1161">
          <p15:clr>
            <a:srgbClr val="FBAE40"/>
          </p15:clr>
        </p15:guide>
        <p15:guide id="5" orient="horz" pos="2488">
          <p15:clr>
            <a:srgbClr val="FBAE40"/>
          </p15:clr>
        </p15:guide>
        <p15:guide id="6" pos="81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E530B-D062-954D-B6CA-D8BF5D5CF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4577"/>
          </a:xfrm>
        </p:spPr>
        <p:txBody>
          <a:bodyPr/>
          <a:lstStyle>
            <a:lvl1pPr>
              <a:defRPr>
                <a:latin typeface="Helvetica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C6C0F-0353-5E48-BE92-36F987D2BB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Helvetica" panose="020B0604020202020204" pitchFamily="34" charset="0"/>
              </a:defRPr>
            </a:lvl1pPr>
            <a:lvl2pPr>
              <a:defRPr>
                <a:latin typeface="Helvetica" panose="020B0604020202020204" pitchFamily="34" charset="0"/>
              </a:defRPr>
            </a:lvl2pPr>
            <a:lvl3pPr>
              <a:defRPr>
                <a:latin typeface="Helvetica" panose="020B0604020202020204" pitchFamily="34" charset="0"/>
              </a:defRPr>
            </a:lvl3pPr>
            <a:lvl4pPr>
              <a:defRPr>
                <a:latin typeface="Helvetica" panose="020B0604020202020204" pitchFamily="34" charset="0"/>
              </a:defRPr>
            </a:lvl4pPr>
            <a:lvl5pPr>
              <a:defRPr>
                <a:latin typeface="Helvetica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7838C9-064E-ED42-9558-F7B294FF1C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Helvetica" panose="020B0604020202020204" pitchFamily="34" charset="0"/>
              </a:defRPr>
            </a:lvl1pPr>
            <a:lvl2pPr>
              <a:defRPr>
                <a:latin typeface="Helvetica" panose="020B0604020202020204" pitchFamily="34" charset="0"/>
              </a:defRPr>
            </a:lvl2pPr>
            <a:lvl3pPr>
              <a:defRPr>
                <a:latin typeface="Helvetica" panose="020B0604020202020204" pitchFamily="34" charset="0"/>
              </a:defRPr>
            </a:lvl3pPr>
            <a:lvl4pPr>
              <a:defRPr>
                <a:latin typeface="Helvetica" panose="020B0604020202020204" pitchFamily="34" charset="0"/>
              </a:defRPr>
            </a:lvl4pPr>
            <a:lvl5pPr>
              <a:defRPr>
                <a:latin typeface="Helvetica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L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E30219-DAA1-7549-8972-B96984A34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</a:defRPr>
            </a:lvl1pPr>
          </a:lstStyle>
          <a:p>
            <a:fld id="{1DC530A1-F795-4EE4-B136-7EECF9552CBB}" type="datetime1">
              <a:rPr lang="de-DE" smtClean="0"/>
              <a:t>20.05.2026</a:t>
            </a:fld>
            <a:endParaRPr lang="en-NL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C8BACD-924E-DB43-8DF6-2E31A16CD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</a:defRPr>
            </a:lvl1pPr>
          </a:lstStyle>
          <a:p>
            <a:endParaRPr lang="en-NL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9F9EF82-D769-8846-B9D2-4012A2F83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93259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anose="020B0604020202020204" pitchFamily="34" charset="0"/>
              </a:defRPr>
            </a:lvl1pPr>
          </a:lstStyle>
          <a:p>
            <a:fld id="{3A2E5287-69E2-1347-A42A-498FD30D5A38}" type="slidenum">
              <a:rPr lang="en-NL" smtClean="0"/>
              <a:pPr/>
              <a:t>‹Nr.›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638441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E530B-D062-954D-B6CA-D8BF5D5CF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4577"/>
          </a:xfr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C6C0F-0353-5E48-BE92-36F987D2BB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7838C9-064E-ED42-9558-F7B294FF1C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L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E30219-DAA1-7549-8972-B96984A34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</a:defRPr>
            </a:lvl1pPr>
          </a:lstStyle>
          <a:p>
            <a:fld id="{3DE93A24-AD91-4D26-9EFF-C9B427B34EDA}" type="datetime1">
              <a:rPr lang="de-DE" smtClean="0"/>
              <a:t>20.05.2026</a:t>
            </a:fld>
            <a:endParaRPr lang="en-NL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C8BACD-924E-DB43-8DF6-2E31A16CD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</a:defRPr>
            </a:lvl1pPr>
          </a:lstStyle>
          <a:p>
            <a:endParaRPr lang="en-NL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9F9EF82-D769-8846-B9D2-4012A2F83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93259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anose="020B0604020202020204" pitchFamily="34" charset="0"/>
              </a:defRPr>
            </a:lvl1pPr>
          </a:lstStyle>
          <a:p>
            <a:fld id="{3A2E5287-69E2-1347-A42A-498FD30D5A38}" type="slidenum">
              <a:rPr lang="en-NL" smtClean="0"/>
              <a:pPr/>
              <a:t>‹Nr.›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389397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0293B-4FDB-7645-ACEF-0020753B4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Helvetica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B201DE-B0E5-1C4D-994B-526E83CA5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Helvetica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5FCBB0-1944-2F4C-95C2-A4B7C50096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Helvetica" panose="020B0604020202020204" pitchFamily="34" charset="0"/>
              </a:defRPr>
            </a:lvl1pPr>
            <a:lvl2pPr>
              <a:defRPr>
                <a:latin typeface="Helvetica" panose="020B0604020202020204" pitchFamily="34" charset="0"/>
              </a:defRPr>
            </a:lvl2pPr>
            <a:lvl3pPr>
              <a:defRPr>
                <a:latin typeface="Helvetica" panose="020B0604020202020204" pitchFamily="34" charset="0"/>
              </a:defRPr>
            </a:lvl3pPr>
            <a:lvl4pPr>
              <a:defRPr>
                <a:latin typeface="Helvetica" panose="020B0604020202020204" pitchFamily="34" charset="0"/>
              </a:defRPr>
            </a:lvl4pPr>
            <a:lvl5pPr>
              <a:defRPr>
                <a:latin typeface="Helvetica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L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33AC7F-1928-AC4B-93D0-61401F3480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Helvetica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277426-743A-0145-B968-C592B49414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Helvetica" panose="020B0604020202020204" pitchFamily="34" charset="0"/>
              </a:defRPr>
            </a:lvl1pPr>
            <a:lvl2pPr>
              <a:defRPr>
                <a:latin typeface="Helvetica" panose="020B0604020202020204" pitchFamily="34" charset="0"/>
              </a:defRPr>
            </a:lvl2pPr>
            <a:lvl3pPr>
              <a:defRPr>
                <a:latin typeface="Helvetica" panose="020B0604020202020204" pitchFamily="34" charset="0"/>
              </a:defRPr>
            </a:lvl3pPr>
            <a:lvl4pPr>
              <a:defRPr>
                <a:latin typeface="Helvetica" panose="020B0604020202020204" pitchFamily="34" charset="0"/>
              </a:defRPr>
            </a:lvl4pPr>
            <a:lvl5pPr>
              <a:defRPr>
                <a:latin typeface="Helvetica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L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7EDF2E-4203-6B43-86EC-D4C88B027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</a:defRPr>
            </a:lvl1pPr>
          </a:lstStyle>
          <a:p>
            <a:fld id="{3D472DEA-26BF-4CEC-8A54-57300850A83B}" type="datetime1">
              <a:rPr lang="de-DE" smtClean="0"/>
              <a:t>20.05.2026</a:t>
            </a:fld>
            <a:endParaRPr lang="en-NL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EC8856-28A2-F14C-AD8C-F10C65380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</a:defRPr>
            </a:lvl1pPr>
          </a:lstStyle>
          <a:p>
            <a:endParaRPr lang="en-NL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400D05F-5CBC-1D47-B0B8-05AAA4B70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93259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anose="020B0604020202020204" pitchFamily="34" charset="0"/>
              </a:defRPr>
            </a:lvl1pPr>
          </a:lstStyle>
          <a:p>
            <a:fld id="{3A2E5287-69E2-1347-A42A-498FD30D5A38}" type="slidenum">
              <a:rPr lang="en-NL" smtClean="0"/>
              <a:pPr/>
              <a:t>‹Nr.›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348373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0293B-4FDB-7645-ACEF-0020753B4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Helvetica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B201DE-B0E5-1C4D-994B-526E83CA5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Helvetica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5FCBB0-1944-2F4C-95C2-A4B7C50096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Helvetica" panose="020B0604020202020204" pitchFamily="34" charset="0"/>
              </a:defRPr>
            </a:lvl1pPr>
            <a:lvl2pPr>
              <a:defRPr>
                <a:latin typeface="Helvetica" panose="020B0604020202020204" pitchFamily="34" charset="0"/>
              </a:defRPr>
            </a:lvl2pPr>
            <a:lvl3pPr>
              <a:defRPr>
                <a:latin typeface="Helvetica" panose="020B0604020202020204" pitchFamily="34" charset="0"/>
              </a:defRPr>
            </a:lvl3pPr>
            <a:lvl4pPr>
              <a:defRPr>
                <a:latin typeface="Helvetica" panose="020B0604020202020204" pitchFamily="34" charset="0"/>
              </a:defRPr>
            </a:lvl4pPr>
            <a:lvl5pPr>
              <a:defRPr>
                <a:latin typeface="Helvetica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L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33AC7F-1928-AC4B-93D0-61401F3480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Helvetica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277426-743A-0145-B968-C592B49414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Helvetica" panose="020B0604020202020204" pitchFamily="34" charset="0"/>
              </a:defRPr>
            </a:lvl1pPr>
            <a:lvl2pPr>
              <a:defRPr>
                <a:latin typeface="Helvetica" panose="020B0604020202020204" pitchFamily="34" charset="0"/>
              </a:defRPr>
            </a:lvl2pPr>
            <a:lvl3pPr>
              <a:defRPr>
                <a:latin typeface="Helvetica" panose="020B0604020202020204" pitchFamily="34" charset="0"/>
              </a:defRPr>
            </a:lvl3pPr>
            <a:lvl4pPr>
              <a:defRPr>
                <a:latin typeface="Helvetica" panose="020B0604020202020204" pitchFamily="34" charset="0"/>
              </a:defRPr>
            </a:lvl4pPr>
            <a:lvl5pPr>
              <a:defRPr>
                <a:latin typeface="Helvetica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L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7EDF2E-4203-6B43-86EC-D4C88B027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</a:defRPr>
            </a:lvl1pPr>
          </a:lstStyle>
          <a:p>
            <a:fld id="{21A46157-DCC6-47FC-A939-3843CB5941DC}" type="datetime1">
              <a:rPr lang="de-DE" smtClean="0"/>
              <a:t>20.05.2026</a:t>
            </a:fld>
            <a:endParaRPr lang="en-NL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EC8856-28A2-F14C-AD8C-F10C65380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</a:defRPr>
            </a:lvl1pPr>
          </a:lstStyle>
          <a:p>
            <a:endParaRPr lang="en-NL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400D05F-5CBC-1D47-B0B8-05AAA4B70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93259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anose="020B0604020202020204" pitchFamily="34" charset="0"/>
              </a:defRPr>
            </a:lvl1pPr>
          </a:lstStyle>
          <a:p>
            <a:fld id="{3A2E5287-69E2-1347-A42A-498FD30D5A38}" type="slidenum">
              <a:rPr lang="en-NL" smtClean="0"/>
              <a:pPr/>
              <a:t>‹Nr.›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525714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C889C-093D-DF4E-818B-25C6A1148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1176" y="2718360"/>
            <a:ext cx="7772400" cy="710640"/>
          </a:xfrm>
          <a:solidFill>
            <a:srgbClr val="F53D3F"/>
          </a:solidFill>
        </p:spPr>
        <p:txBody>
          <a:bodyPr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NL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420BFE-A184-E047-801B-ED3F4D153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</a:defRPr>
            </a:lvl1pPr>
          </a:lstStyle>
          <a:p>
            <a:fld id="{6B29B0EA-5FCF-4ABA-86D4-5A32516001B4}" type="datetime1">
              <a:rPr lang="de-DE" smtClean="0"/>
              <a:t>20.05.2026</a:t>
            </a:fld>
            <a:endParaRPr lang="en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BCCC33-4B97-DA4D-B214-773D91015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</a:defRPr>
            </a:lvl1pPr>
          </a:lstStyle>
          <a:p>
            <a:endParaRPr lang="en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EF188-94BF-9948-9DD1-BB106EC77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93259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anose="020B0604020202020204" pitchFamily="34" charset="0"/>
              </a:defRPr>
            </a:lvl1pPr>
          </a:lstStyle>
          <a:p>
            <a:fld id="{3A2E5287-69E2-1347-A42A-498FD30D5A38}" type="slidenum">
              <a:rPr lang="en-NL" smtClean="0"/>
              <a:pPr/>
              <a:t>‹Nr.›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544413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C889C-093D-DF4E-818B-25C6A1148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2064" y="2353235"/>
            <a:ext cx="8287871" cy="1853640"/>
          </a:xfrm>
          <a:solidFill>
            <a:srgbClr val="F53D3F"/>
          </a:solidFill>
        </p:spPr>
        <p:txBody>
          <a:bodyPr>
            <a:normAutofit/>
          </a:bodyPr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NL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420BFE-A184-E047-801B-ED3F4D153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</a:defRPr>
            </a:lvl1pPr>
          </a:lstStyle>
          <a:p>
            <a:fld id="{80FC9DFC-B4E9-4758-AFA9-60E9E0442F12}" type="datetime1">
              <a:rPr lang="de-DE" smtClean="0"/>
              <a:t>20.05.2026</a:t>
            </a:fld>
            <a:endParaRPr lang="en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BCCC33-4B97-DA4D-B214-773D91015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</a:defRPr>
            </a:lvl1pPr>
          </a:lstStyle>
          <a:p>
            <a:endParaRPr lang="en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EF188-94BF-9948-9DD1-BB106EC77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93259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anose="020B0604020202020204" pitchFamily="34" charset="0"/>
              </a:defRPr>
            </a:lvl1pPr>
          </a:lstStyle>
          <a:p>
            <a:fld id="{3A2E5287-69E2-1347-A42A-498FD30D5A38}" type="slidenum">
              <a:rPr lang="en-NL" smtClean="0"/>
              <a:pPr/>
              <a:t>‹Nr.›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869654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C889C-093D-DF4E-818B-25C6A1148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2064" y="2353235"/>
            <a:ext cx="8287871" cy="1853640"/>
          </a:xfrm>
          <a:solidFill>
            <a:schemeClr val="tx1"/>
          </a:solidFill>
        </p:spPr>
        <p:txBody>
          <a:bodyPr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NL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420BFE-A184-E047-801B-ED3F4D153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</a:defRPr>
            </a:lvl1pPr>
          </a:lstStyle>
          <a:p>
            <a:fld id="{F20F3B9E-804F-49F9-AD62-8F1072231966}" type="datetime1">
              <a:rPr lang="de-DE" smtClean="0"/>
              <a:t>20.05.2026</a:t>
            </a:fld>
            <a:endParaRPr lang="en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BCCC33-4B97-DA4D-B214-773D91015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</a:defRPr>
            </a:lvl1pPr>
          </a:lstStyle>
          <a:p>
            <a:endParaRPr lang="en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EF188-94BF-9948-9DD1-BB106EC77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93259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anose="020B0604020202020204" pitchFamily="34" charset="0"/>
              </a:defRPr>
            </a:lvl1pPr>
          </a:lstStyle>
          <a:p>
            <a:fld id="{3A2E5287-69E2-1347-A42A-498FD30D5A38}" type="slidenum">
              <a:rPr lang="en-NL" smtClean="0"/>
              <a:pPr/>
              <a:t>‹Nr.›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475063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E4778F-E307-C04B-A54D-E40D3D944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</a:defRPr>
            </a:lvl1pPr>
          </a:lstStyle>
          <a:p>
            <a:fld id="{D6385CB6-F53F-4A3F-9EB5-5032F6107CA8}" type="datetime1">
              <a:rPr lang="de-DE" smtClean="0"/>
              <a:t>20.05.2026</a:t>
            </a:fld>
            <a:endParaRPr lang="en-NL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E132F8-48F7-4C42-8061-A13294EFD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</a:defRPr>
            </a:lvl1pPr>
          </a:lstStyle>
          <a:p>
            <a:endParaRPr lang="en-NL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2E525A2-3526-2843-9245-727AD54EF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93259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anose="020B0604020202020204" pitchFamily="34" charset="0"/>
              </a:defRPr>
            </a:lvl1pPr>
          </a:lstStyle>
          <a:p>
            <a:fld id="{3A2E5287-69E2-1347-A42A-498FD30D5A38}" type="slidenum">
              <a:rPr lang="en-NL" smtClean="0"/>
              <a:pPr/>
              <a:t>‹Nr.›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40463047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E4778F-E307-C04B-A54D-E40D3D944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</a:defRPr>
            </a:lvl1pPr>
          </a:lstStyle>
          <a:p>
            <a:fld id="{CDA11BA2-9EA7-4657-B080-EB8F69B0EF3C}" type="datetime1">
              <a:rPr lang="de-DE" smtClean="0"/>
              <a:t>20.05.2026</a:t>
            </a:fld>
            <a:endParaRPr lang="en-NL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E132F8-48F7-4C42-8061-A13294EFD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</a:defRPr>
            </a:lvl1pPr>
          </a:lstStyle>
          <a:p>
            <a:endParaRPr lang="en-NL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2E525A2-3526-2843-9245-727AD54EF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93259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anose="020B0604020202020204" pitchFamily="34" charset="0"/>
              </a:defRPr>
            </a:lvl1pPr>
          </a:lstStyle>
          <a:p>
            <a:fld id="{3A2E5287-69E2-1347-A42A-498FD30D5A38}" type="slidenum">
              <a:rPr lang="en-NL" smtClean="0"/>
              <a:pPr/>
              <a:t>‹Nr.›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6117533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C4FD1-CCD8-F047-817D-5006E05D8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Helvetica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EE738-E171-A543-9084-E4AD805A6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Helvetica" panose="020B0604020202020204" pitchFamily="34" charset="0"/>
              </a:defRPr>
            </a:lvl1pPr>
            <a:lvl2pPr>
              <a:defRPr sz="2800">
                <a:latin typeface="Helvetica" panose="020B0604020202020204" pitchFamily="34" charset="0"/>
              </a:defRPr>
            </a:lvl2pPr>
            <a:lvl3pPr>
              <a:defRPr sz="2400">
                <a:latin typeface="Helvetica" panose="020B0604020202020204" pitchFamily="34" charset="0"/>
              </a:defRPr>
            </a:lvl3pPr>
            <a:lvl4pPr>
              <a:defRPr sz="2000">
                <a:latin typeface="Helvetica" panose="020B0604020202020204" pitchFamily="34" charset="0"/>
              </a:defRPr>
            </a:lvl4pPr>
            <a:lvl5pPr>
              <a:defRPr sz="2000">
                <a:latin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929D07-4388-5D46-A612-98BDFD77F3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Helvetica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3B95F2-02CE-F24D-8696-29DF1E388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</a:defRPr>
            </a:lvl1pPr>
          </a:lstStyle>
          <a:p>
            <a:fld id="{911A04AE-0CEC-4DB5-872D-94D22D33C658}" type="datetime1">
              <a:rPr lang="de-DE" smtClean="0"/>
              <a:t>20.05.2026</a:t>
            </a:fld>
            <a:endParaRPr lang="en-NL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693FC5-8133-5141-9DF1-2E39D1CF9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</a:defRPr>
            </a:lvl1pPr>
          </a:lstStyle>
          <a:p>
            <a:endParaRPr lang="en-NL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3B18204-4E20-8A4A-AD7C-BC64C8CA3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93259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anose="020B0604020202020204" pitchFamily="34" charset="0"/>
              </a:defRPr>
            </a:lvl1pPr>
          </a:lstStyle>
          <a:p>
            <a:fld id="{3A2E5287-69E2-1347-A42A-498FD30D5A38}" type="slidenum">
              <a:rPr lang="en-NL" smtClean="0"/>
              <a:pPr/>
              <a:t>‹Nr.›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4039794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>
          <a:xfrm>
            <a:off x="1727201" y="1449389"/>
            <a:ext cx="9986963" cy="4526612"/>
          </a:xfrm>
        </p:spPr>
        <p:txBody>
          <a:bodyPr/>
          <a:lstStyle/>
          <a:p>
            <a:pPr lvl="0"/>
            <a:r>
              <a:rPr lang="de-CH" noProof="0" dirty="0"/>
              <a:t>Formatvorlagen des Textmasters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6502279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C4FD1-CCD8-F047-817D-5006E05D8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Helvetica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EE738-E171-A543-9084-E4AD805A6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Helvetica" panose="020B0604020202020204" pitchFamily="34" charset="0"/>
              </a:defRPr>
            </a:lvl1pPr>
            <a:lvl2pPr>
              <a:defRPr sz="2800">
                <a:latin typeface="Helvetica" panose="020B0604020202020204" pitchFamily="34" charset="0"/>
              </a:defRPr>
            </a:lvl2pPr>
            <a:lvl3pPr>
              <a:defRPr sz="2400">
                <a:latin typeface="Helvetica" panose="020B0604020202020204" pitchFamily="34" charset="0"/>
              </a:defRPr>
            </a:lvl3pPr>
            <a:lvl4pPr>
              <a:defRPr sz="2000">
                <a:latin typeface="Helvetica" panose="020B0604020202020204" pitchFamily="34" charset="0"/>
              </a:defRPr>
            </a:lvl4pPr>
            <a:lvl5pPr>
              <a:defRPr sz="2000">
                <a:latin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929D07-4388-5D46-A612-98BDFD77F3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Helvetica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3B95F2-02CE-F24D-8696-29DF1E388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</a:defRPr>
            </a:lvl1pPr>
          </a:lstStyle>
          <a:p>
            <a:fld id="{217FC32E-2773-4B32-BEC2-7214C8BD3621}" type="datetime1">
              <a:rPr lang="de-DE" smtClean="0"/>
              <a:t>20.05.2026</a:t>
            </a:fld>
            <a:endParaRPr lang="en-NL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693FC5-8133-5141-9DF1-2E39D1CF9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</a:defRPr>
            </a:lvl1pPr>
          </a:lstStyle>
          <a:p>
            <a:endParaRPr lang="en-NL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3B18204-4E20-8A4A-AD7C-BC64C8CA3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93259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anose="020B0604020202020204" pitchFamily="34" charset="0"/>
              </a:defRPr>
            </a:lvl1pPr>
          </a:lstStyle>
          <a:p>
            <a:fld id="{3A2E5287-69E2-1347-A42A-498FD30D5A38}" type="slidenum">
              <a:rPr lang="en-NL" smtClean="0"/>
              <a:pPr/>
              <a:t>‹Nr.›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4068849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2BC16-7E45-8549-81B9-6AA820C24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106" y="766481"/>
            <a:ext cx="5009683" cy="632013"/>
          </a:xfrm>
        </p:spPr>
        <p:txBody>
          <a:bodyPr anchor="t"/>
          <a:lstStyle>
            <a:lvl1pPr>
              <a:defRPr sz="3200">
                <a:latin typeface="Helvetica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NL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498B72-C9B4-8E43-A1D5-EB673A1EE8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7999"/>
          </a:xfrm>
        </p:spPr>
        <p:txBody>
          <a:bodyPr/>
          <a:lstStyle>
            <a:lvl1pPr marL="0" indent="0">
              <a:buNone/>
              <a:defRPr sz="3200">
                <a:latin typeface="Helvetica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  <a:endParaRPr lang="en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5029CE-BB91-1244-B97C-E0F693C69F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9106" y="1470773"/>
            <a:ext cx="5009683" cy="4398215"/>
          </a:xfrm>
        </p:spPr>
        <p:txBody>
          <a:bodyPr/>
          <a:lstStyle>
            <a:lvl1pPr marL="0" indent="0">
              <a:buNone/>
              <a:defRPr sz="1600">
                <a:latin typeface="Helvetica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94B7E5-E0FF-624A-B620-C948C06EAD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7518" y="6356350"/>
            <a:ext cx="1084729" cy="365125"/>
          </a:xfrm>
        </p:spPr>
        <p:txBody>
          <a:bodyPr/>
          <a:lstStyle>
            <a:lvl1pPr>
              <a:defRPr>
                <a:latin typeface="Helvetica" panose="020B0604020202020204" pitchFamily="34" charset="0"/>
              </a:defRPr>
            </a:lvl1pPr>
          </a:lstStyle>
          <a:p>
            <a:fld id="{962E474D-1CF7-4149-8F40-B61F6B20018D}" type="datetime1">
              <a:rPr lang="de-DE" smtClean="0"/>
              <a:t>20.05.2026</a:t>
            </a:fld>
            <a:endParaRPr lang="en-NL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5D3F78-B1E8-4242-A2B4-A2B8D5D2D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6012" y="6356350"/>
            <a:ext cx="3693459" cy="365125"/>
          </a:xfrm>
        </p:spPr>
        <p:txBody>
          <a:bodyPr/>
          <a:lstStyle>
            <a:lvl1pPr>
              <a:defRPr>
                <a:latin typeface="Helvetica" panose="020B0604020202020204" pitchFamily="34" charset="0"/>
              </a:defRPr>
            </a:lvl1pPr>
          </a:lstStyle>
          <a:p>
            <a:endParaRPr lang="en-N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CEE80F-D994-224C-A6E1-6D9D6762E841}"/>
              </a:ext>
            </a:extLst>
          </p:cNvPr>
          <p:cNvSpPr/>
          <p:nvPr userDrawn="1"/>
        </p:nvSpPr>
        <p:spPr>
          <a:xfrm>
            <a:off x="819152" y="573552"/>
            <a:ext cx="3600000" cy="120650"/>
          </a:xfrm>
          <a:prstGeom prst="rect">
            <a:avLst/>
          </a:prstGeom>
          <a:solidFill>
            <a:srgbClr val="F53D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>
              <a:latin typeface="Helvetica" panose="020B060402020202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6E78A43-80AE-F843-9248-F0988AAD5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93259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anose="020B0604020202020204" pitchFamily="34" charset="0"/>
              </a:defRPr>
            </a:lvl1pPr>
          </a:lstStyle>
          <a:p>
            <a:fld id="{3A2E5287-69E2-1347-A42A-498FD30D5A38}" type="slidenum">
              <a:rPr lang="en-NL" smtClean="0"/>
              <a:pPr/>
              <a:t>‹Nr.›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4152642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2BC16-7E45-8549-81B9-6AA820C24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106" y="766481"/>
            <a:ext cx="5009683" cy="632013"/>
          </a:xfrm>
        </p:spPr>
        <p:txBody>
          <a:bodyPr anchor="t"/>
          <a:lstStyle>
            <a:lvl1pPr>
              <a:defRPr sz="3200">
                <a:latin typeface="Helvetica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NL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498B72-C9B4-8E43-A1D5-EB673A1EE8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7999"/>
          </a:xfrm>
        </p:spPr>
        <p:txBody>
          <a:bodyPr/>
          <a:lstStyle>
            <a:lvl1pPr marL="0" indent="0">
              <a:buNone/>
              <a:defRPr sz="3200">
                <a:latin typeface="Helvetica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  <a:endParaRPr lang="en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5029CE-BB91-1244-B97C-E0F693C69F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9106" y="1470773"/>
            <a:ext cx="5009683" cy="4398215"/>
          </a:xfrm>
        </p:spPr>
        <p:txBody>
          <a:bodyPr/>
          <a:lstStyle>
            <a:lvl1pPr marL="0" indent="0">
              <a:buNone/>
              <a:defRPr sz="1600">
                <a:latin typeface="Helvetica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94B7E5-E0FF-624A-B620-C948C06EAD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7518" y="6356350"/>
            <a:ext cx="1084729" cy="365125"/>
          </a:xfrm>
        </p:spPr>
        <p:txBody>
          <a:bodyPr/>
          <a:lstStyle>
            <a:lvl1pPr>
              <a:defRPr>
                <a:latin typeface="Helvetica" panose="020B0604020202020204" pitchFamily="34" charset="0"/>
              </a:defRPr>
            </a:lvl1pPr>
          </a:lstStyle>
          <a:p>
            <a:fld id="{4F87D502-BC62-463D-A3DD-0A7526124BFA}" type="datetime1">
              <a:rPr lang="de-DE" smtClean="0"/>
              <a:t>20.05.2026</a:t>
            </a:fld>
            <a:endParaRPr lang="en-NL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5D3F78-B1E8-4242-A2B4-A2B8D5D2D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6012" y="6356350"/>
            <a:ext cx="3693459" cy="365125"/>
          </a:xfrm>
        </p:spPr>
        <p:txBody>
          <a:bodyPr/>
          <a:lstStyle>
            <a:lvl1pPr>
              <a:defRPr>
                <a:latin typeface="Helvetica" panose="020B0604020202020204" pitchFamily="34" charset="0"/>
              </a:defRPr>
            </a:lvl1pPr>
          </a:lstStyle>
          <a:p>
            <a:endParaRPr lang="en-N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CEE80F-D994-224C-A6E1-6D9D6762E841}"/>
              </a:ext>
            </a:extLst>
          </p:cNvPr>
          <p:cNvSpPr/>
          <p:nvPr userDrawn="1"/>
        </p:nvSpPr>
        <p:spPr>
          <a:xfrm>
            <a:off x="819152" y="573552"/>
            <a:ext cx="3600000" cy="120650"/>
          </a:xfrm>
          <a:prstGeom prst="rect">
            <a:avLst/>
          </a:prstGeom>
          <a:solidFill>
            <a:srgbClr val="F53D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>
              <a:latin typeface="Helvetica" panose="020B060402020202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6E78A43-80AE-F843-9248-F0988AAD5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93259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anose="020B0604020202020204" pitchFamily="34" charset="0"/>
              </a:defRPr>
            </a:lvl1pPr>
          </a:lstStyle>
          <a:p>
            <a:fld id="{3A2E5287-69E2-1347-A42A-498FD30D5A38}" type="slidenum">
              <a:rPr lang="en-NL" smtClean="0"/>
              <a:pPr/>
              <a:t>‹Nr.›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531279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BF6DF-2E7E-C54D-926B-B5BCB08D9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FE5F0D-927E-0A48-AFEA-B8BC7124CA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Helvetica" panose="020B0604020202020204" pitchFamily="34" charset="0"/>
              </a:defRPr>
            </a:lvl1pPr>
            <a:lvl2pPr>
              <a:defRPr>
                <a:latin typeface="Helvetica" panose="020B0604020202020204" pitchFamily="34" charset="0"/>
              </a:defRPr>
            </a:lvl2pPr>
            <a:lvl3pPr>
              <a:defRPr>
                <a:latin typeface="Helvetica" panose="020B0604020202020204" pitchFamily="34" charset="0"/>
              </a:defRPr>
            </a:lvl3pPr>
            <a:lvl4pPr>
              <a:defRPr>
                <a:latin typeface="Helvetica" panose="020B0604020202020204" pitchFamily="34" charset="0"/>
              </a:defRPr>
            </a:lvl4pPr>
            <a:lvl5pPr>
              <a:defRPr>
                <a:latin typeface="Helvetica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3B87A-974F-C244-8280-3C7ED72EE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</a:defRPr>
            </a:lvl1pPr>
          </a:lstStyle>
          <a:p>
            <a:fld id="{4AF254C2-30F0-43F5-B4AB-63AAB6C390C6}" type="datetime1">
              <a:rPr lang="de-DE" smtClean="0"/>
              <a:t>20.05.2026</a:t>
            </a:fld>
            <a:endParaRPr lang="en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0F183E-EC63-3F4F-A480-E856516F0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</a:defRPr>
            </a:lvl1pPr>
          </a:lstStyle>
          <a:p>
            <a:endParaRPr lang="en-NL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9110A86-DC34-C04C-B997-9897BF25A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93259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anose="020B0604020202020204" pitchFamily="34" charset="0"/>
              </a:defRPr>
            </a:lvl1pPr>
          </a:lstStyle>
          <a:p>
            <a:fld id="{3A2E5287-69E2-1347-A42A-498FD30D5A38}" type="slidenum">
              <a:rPr lang="en-NL" smtClean="0"/>
              <a:pPr/>
              <a:t>‹Nr.›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2551405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BF6DF-2E7E-C54D-926B-B5BCB08D9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FE5F0D-927E-0A48-AFEA-B8BC7124CA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Helvetica" panose="020B0604020202020204" pitchFamily="34" charset="0"/>
              </a:defRPr>
            </a:lvl1pPr>
            <a:lvl2pPr>
              <a:defRPr>
                <a:latin typeface="Helvetica" panose="020B0604020202020204" pitchFamily="34" charset="0"/>
              </a:defRPr>
            </a:lvl2pPr>
            <a:lvl3pPr>
              <a:defRPr>
                <a:latin typeface="Helvetica" panose="020B0604020202020204" pitchFamily="34" charset="0"/>
              </a:defRPr>
            </a:lvl3pPr>
            <a:lvl4pPr>
              <a:defRPr>
                <a:latin typeface="Helvetica" panose="020B0604020202020204" pitchFamily="34" charset="0"/>
              </a:defRPr>
            </a:lvl4pPr>
            <a:lvl5pPr>
              <a:defRPr>
                <a:latin typeface="Helvetica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3B87A-974F-C244-8280-3C7ED72EE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</a:defRPr>
            </a:lvl1pPr>
          </a:lstStyle>
          <a:p>
            <a:fld id="{37DA397B-1691-42FC-9EEE-4A2CB0B1F87F}" type="datetime1">
              <a:rPr lang="de-DE" smtClean="0"/>
              <a:t>20.05.2026</a:t>
            </a:fld>
            <a:endParaRPr lang="en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0F183E-EC63-3F4F-A480-E856516F0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</a:defRPr>
            </a:lvl1pPr>
          </a:lstStyle>
          <a:p>
            <a:endParaRPr lang="en-NL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9110A86-DC34-C04C-B997-9897BF25A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93259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anose="020B0604020202020204" pitchFamily="34" charset="0"/>
              </a:defRPr>
            </a:lvl1pPr>
          </a:lstStyle>
          <a:p>
            <a:fld id="{3A2E5287-69E2-1347-A42A-498FD30D5A38}" type="slidenum">
              <a:rPr lang="en-NL" smtClean="0"/>
              <a:pPr/>
              <a:t>‹Nr.›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8413381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0F392F-B389-964C-B623-7B006F0EDC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Helvetica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NL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6C0B33-D0BA-E44F-8FEA-752BFB9578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Helvetica" panose="020B0604020202020204" pitchFamily="34" charset="0"/>
              </a:defRPr>
            </a:lvl1pPr>
            <a:lvl2pPr>
              <a:defRPr>
                <a:latin typeface="Helvetica" panose="020B0604020202020204" pitchFamily="34" charset="0"/>
              </a:defRPr>
            </a:lvl2pPr>
            <a:lvl3pPr>
              <a:defRPr>
                <a:latin typeface="Helvetica" panose="020B0604020202020204" pitchFamily="34" charset="0"/>
              </a:defRPr>
            </a:lvl3pPr>
            <a:lvl4pPr>
              <a:defRPr>
                <a:latin typeface="Helvetica" panose="020B0604020202020204" pitchFamily="34" charset="0"/>
              </a:defRPr>
            </a:lvl4pPr>
            <a:lvl5pPr>
              <a:defRPr>
                <a:latin typeface="Helvetica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4B51D9-A168-DB46-8113-52D8C7E8D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</a:defRPr>
            </a:lvl1pPr>
          </a:lstStyle>
          <a:p>
            <a:fld id="{468AB6C0-3770-4DA8-A313-A8079EE4CB66}" type="datetime1">
              <a:rPr lang="de-DE" smtClean="0"/>
              <a:t>20.05.2026</a:t>
            </a:fld>
            <a:endParaRPr lang="en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AB73F3-6757-F94A-AF5A-F6B627D71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</a:defRPr>
            </a:lvl1pPr>
          </a:lstStyle>
          <a:p>
            <a:endParaRPr lang="en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4D9422-4085-E549-A733-7820A7314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anose="020B0604020202020204" pitchFamily="34" charset="0"/>
              </a:defRPr>
            </a:lvl1pPr>
          </a:lstStyle>
          <a:p>
            <a:fld id="{3A2E5287-69E2-1347-A42A-498FD30D5A38}" type="slidenum">
              <a:rPr lang="en-NL" smtClean="0"/>
              <a:pPr/>
              <a:t>‹Nr.›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8882157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0F392F-B389-964C-B623-7B006F0EDC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Helvetica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NL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6C0B33-D0BA-E44F-8FEA-752BFB9578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Helvetica" panose="020B0604020202020204" pitchFamily="34" charset="0"/>
              </a:defRPr>
            </a:lvl1pPr>
            <a:lvl2pPr>
              <a:defRPr>
                <a:latin typeface="Helvetica" panose="020B0604020202020204" pitchFamily="34" charset="0"/>
              </a:defRPr>
            </a:lvl2pPr>
            <a:lvl3pPr>
              <a:defRPr>
                <a:latin typeface="Helvetica" panose="020B0604020202020204" pitchFamily="34" charset="0"/>
              </a:defRPr>
            </a:lvl3pPr>
            <a:lvl4pPr>
              <a:defRPr>
                <a:latin typeface="Helvetica" panose="020B0604020202020204" pitchFamily="34" charset="0"/>
              </a:defRPr>
            </a:lvl4pPr>
            <a:lvl5pPr>
              <a:defRPr>
                <a:latin typeface="Helvetica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4B51D9-A168-DB46-8113-52D8C7E8D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</a:defRPr>
            </a:lvl1pPr>
          </a:lstStyle>
          <a:p>
            <a:fld id="{A3C33A7C-8B01-4D29-8E19-1CBE79C84BF8}" type="datetime1">
              <a:rPr lang="de-DE" smtClean="0"/>
              <a:t>20.05.2026</a:t>
            </a:fld>
            <a:endParaRPr lang="en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AB73F3-6757-F94A-AF5A-F6B627D71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</a:defRPr>
            </a:lvl1pPr>
          </a:lstStyle>
          <a:p>
            <a:endParaRPr lang="en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4D9422-4085-E549-A733-7820A7314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anose="020B0604020202020204" pitchFamily="34" charset="0"/>
              </a:defRPr>
            </a:lvl1pPr>
          </a:lstStyle>
          <a:p>
            <a:fld id="{3A2E5287-69E2-1347-A42A-498FD30D5A38}" type="slidenum">
              <a:rPr lang="en-NL" smtClean="0"/>
              <a:pPr/>
              <a:t>‹Nr.›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8499501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: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0DCB5-3FED-34DE-9F19-6D610DD7C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C61E2B-0595-E521-999F-7E5400591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71AD0-E848-4877-8D6C-5F02FBB93162}" type="datetime1">
              <a:rPr lang="de-DE" smtClean="0"/>
              <a:t>20.05.2026</a:t>
            </a:fld>
            <a:endParaRPr lang="en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213F66-38C1-3159-2E98-30F1C8268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A8E105-7822-76FE-11C1-106B4AF35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E5287-69E2-1347-A42A-498FD30D5A38}" type="slidenum">
              <a:rPr lang="en-NL" smtClean="0"/>
              <a:pPr/>
              <a:t>‹Nr.›</a:t>
            </a:fld>
            <a:endParaRPr lang="en-NL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2EF37D3-4946-176C-3DA9-288AC504D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latin typeface="Helvetica" panose="020B0604020202020204" pitchFamily="34" charset="0"/>
              </a:defRPr>
            </a:lvl1pPr>
            <a:lvl2pPr>
              <a:defRPr>
                <a:latin typeface="Helvetica" panose="020B0604020202020204" pitchFamily="34" charset="0"/>
              </a:defRPr>
            </a:lvl2pPr>
            <a:lvl3pPr>
              <a:defRPr>
                <a:latin typeface="Helvetica" panose="020B0604020202020204" pitchFamily="34" charset="0"/>
              </a:defRPr>
            </a:lvl3pPr>
            <a:lvl4pPr>
              <a:defRPr>
                <a:latin typeface="Helvetica" panose="020B0604020202020204" pitchFamily="34" charset="0"/>
              </a:defRPr>
            </a:lvl4pPr>
            <a:lvl5pPr>
              <a:defRPr>
                <a:latin typeface="Helvetica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6982401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11634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s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>
          <a:xfrm>
            <a:off x="1727201" y="1449389"/>
            <a:ext cx="9986963" cy="4526612"/>
          </a:xfrm>
        </p:spPr>
        <p:txBody>
          <a:bodyPr/>
          <a:lstStyle>
            <a:lvl1pPr>
              <a:defRPr>
                <a:latin typeface="Helvetica" panose="020B0604020202020204" pitchFamily="34" charset="0"/>
              </a:defRPr>
            </a:lvl1pPr>
            <a:lvl2pPr>
              <a:defRPr>
                <a:latin typeface="Helvetica" panose="020B0604020202020204" pitchFamily="34" charset="0"/>
              </a:defRPr>
            </a:lvl2pPr>
            <a:lvl3pPr>
              <a:defRPr>
                <a:latin typeface="Helvetica" panose="020B0604020202020204" pitchFamily="34" charset="0"/>
              </a:defRPr>
            </a:lvl3pPr>
            <a:lvl4pPr>
              <a:defRPr>
                <a:latin typeface="Helvetica" panose="020B0604020202020204" pitchFamily="34" charset="0"/>
              </a:defRPr>
            </a:lvl4pPr>
            <a:lvl5pPr>
              <a:defRPr>
                <a:latin typeface="Helvetica" panose="020B0604020202020204" pitchFamily="34" charset="0"/>
              </a:defRPr>
            </a:lvl5pPr>
          </a:lstStyle>
          <a:p>
            <a:pPr lvl="0"/>
            <a:r>
              <a:rPr lang="de-CH" noProof="0" dirty="0"/>
              <a:t>Formatvorlagen des Textmasters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2214207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1465" y="323855"/>
            <a:ext cx="10225136" cy="98901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466" y="1446215"/>
            <a:ext cx="10225137" cy="454501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770231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17047FA-81C4-508E-24E5-5E04E866E7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669" y="1764003"/>
            <a:ext cx="10752667" cy="4535487"/>
          </a:xfrm>
          <a:noFill/>
        </p:spPr>
        <p:txBody>
          <a:bodyPr lIns="0" tIns="0" rIns="0" bIns="0"/>
          <a:lstStyle>
            <a:lvl1pPr marL="0" indent="0">
              <a:lnSpc>
                <a:spcPct val="120000"/>
              </a:lnSpc>
              <a:spcBef>
                <a:spcPts val="500"/>
              </a:spcBef>
              <a:buNone/>
              <a:defRPr/>
            </a:lvl1pPr>
            <a:lvl2pPr marL="180000">
              <a:lnSpc>
                <a:spcPct val="120000"/>
              </a:lnSpc>
              <a:defRPr/>
            </a:lvl2pPr>
            <a:lvl3pPr marL="360000">
              <a:lnSpc>
                <a:spcPct val="120000"/>
              </a:lnSpc>
              <a:defRPr/>
            </a:lvl3pPr>
            <a:lvl4pPr marL="540000">
              <a:lnSpc>
                <a:spcPct val="120000"/>
              </a:lnSpc>
              <a:defRPr/>
            </a:lvl4pPr>
            <a:lvl5pPr marL="720000">
              <a:lnSpc>
                <a:spcPct val="120000"/>
              </a:lnSpc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platzhalter 18">
            <a:extLst>
              <a:ext uri="{FF2B5EF4-FFF2-40B4-BE49-F238E27FC236}">
                <a16:creationId xmlns:a16="http://schemas.microsoft.com/office/drawing/2014/main" id="{31384C39-C24F-B7CE-6F33-5F7E86DF74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900000"/>
            <a:ext cx="9456000" cy="288000"/>
          </a:xfrm>
        </p:spPr>
        <p:txBody>
          <a:bodyPr lIns="0" tIns="0" rIns="0" bIns="0" anchor="ctr">
            <a:noAutofit/>
          </a:bodyPr>
          <a:lstStyle>
            <a:lvl1pPr marL="0" indent="0" defTabSz="540000">
              <a:buFontTx/>
              <a:buNone/>
              <a:defRPr sz="2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C3ADD00C-392A-5FB4-945A-305246066D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0000" y="576000"/>
            <a:ext cx="9456000" cy="288000"/>
          </a:xfrm>
        </p:spPr>
        <p:txBody>
          <a:bodyPr lIns="0" tIns="0" rIns="0" bIns="0" anchor="ctr"/>
          <a:lstStyle>
            <a:lvl1pPr marL="0" indent="0" defTabSz="54000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rgbClr val="576F85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46443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>
          <p15:clr>
            <a:srgbClr val="FBAE40"/>
          </p15:clr>
        </p15:guide>
        <p15:guide id="5" pos="7227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, div. Txt Blöc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7">
            <a:extLst>
              <a:ext uri="{FF2B5EF4-FFF2-40B4-BE49-F238E27FC236}">
                <a16:creationId xmlns:a16="http://schemas.microsoft.com/office/drawing/2014/main" id="{69F268BF-8F84-8AB1-6714-63AF1B6F53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84333" y="4824000"/>
            <a:ext cx="5088000" cy="900000"/>
          </a:xfrm>
          <a:noFill/>
        </p:spPr>
        <p:txBody>
          <a:bodyPr lIns="0" tIns="0" rIns="0" bIns="0"/>
          <a:lstStyle>
            <a:lvl1pPr marL="180000" indent="-360000">
              <a:lnSpc>
                <a:spcPct val="80000"/>
              </a:lnSpc>
              <a:spcBef>
                <a:spcPts val="500"/>
              </a:spcBef>
              <a:buFont typeface="+mj-lt"/>
              <a:buAutoNum type="alphaLcPeriod"/>
              <a:defRPr/>
            </a:lvl1pPr>
            <a:lvl2pPr marL="522900" indent="-342900">
              <a:buFont typeface="+mj-lt"/>
              <a:buAutoNum type="arabicPeriod"/>
              <a:defRPr/>
            </a:lvl2pPr>
            <a:lvl3pPr marL="702900" indent="-342900">
              <a:buFont typeface="+mj-lt"/>
              <a:buAutoNum type="arabicPeriod"/>
              <a:defRPr/>
            </a:lvl3pPr>
            <a:lvl4pPr marL="882900" indent="-342900">
              <a:buFont typeface="+mj-lt"/>
              <a:buAutoNum type="arabicPeriod"/>
              <a:defRPr/>
            </a:lvl4pPr>
            <a:lvl5pPr marL="10629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platzhalter 6">
            <a:extLst>
              <a:ext uri="{FF2B5EF4-FFF2-40B4-BE49-F238E27FC236}">
                <a16:creationId xmlns:a16="http://schemas.microsoft.com/office/drawing/2014/main" id="{60765038-D244-0D2F-3310-9EC51FF1DA1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83867" y="3888456"/>
            <a:ext cx="5088000" cy="900000"/>
          </a:xfrm>
          <a:noFill/>
        </p:spPr>
        <p:txBody>
          <a:bodyPr lIns="0" tIns="0" rIns="0" bIns="0"/>
          <a:lstStyle>
            <a:lvl1pPr marL="180000" indent="-360000">
              <a:lnSpc>
                <a:spcPct val="80000"/>
              </a:lnSpc>
              <a:spcBef>
                <a:spcPts val="500"/>
              </a:spcBef>
              <a:buFont typeface="+mj-lt"/>
              <a:buAutoNum type="arabicPeriod"/>
              <a:defRPr/>
            </a:lvl1pPr>
            <a:lvl2pPr marL="522900" indent="-342900">
              <a:buFont typeface="+mj-lt"/>
              <a:buAutoNum type="arabicPeriod"/>
              <a:defRPr/>
            </a:lvl2pPr>
            <a:lvl3pPr marL="702900" indent="-342900">
              <a:buFont typeface="+mj-lt"/>
              <a:buAutoNum type="arabicPeriod"/>
              <a:defRPr/>
            </a:lvl3pPr>
            <a:lvl4pPr marL="882900" indent="-342900">
              <a:buFont typeface="+mj-lt"/>
              <a:buAutoNum type="arabicPeriod"/>
              <a:defRPr/>
            </a:lvl4pPr>
            <a:lvl5pPr marL="10629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Textplatzhalter 5">
            <a:extLst>
              <a:ext uri="{FF2B5EF4-FFF2-40B4-BE49-F238E27FC236}">
                <a16:creationId xmlns:a16="http://schemas.microsoft.com/office/drawing/2014/main" id="{DD1FEC6A-F7E2-356F-CC18-DC54524698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667" y="3888000"/>
            <a:ext cx="5088000" cy="1836000"/>
          </a:xfrm>
          <a:noFill/>
        </p:spPr>
        <p:txBody>
          <a:bodyPr lIns="0" tIns="0" rIns="0" bIns="0"/>
          <a:lstStyle>
            <a:lvl1pPr marL="0" indent="0">
              <a:lnSpc>
                <a:spcPct val="120000"/>
              </a:lnSpc>
              <a:spcBef>
                <a:spcPts val="500"/>
              </a:spcBef>
              <a:buFontTx/>
              <a:buNone/>
              <a:defRPr b="1"/>
            </a:lvl1pPr>
            <a:lvl2pPr marL="522900" indent="-342900">
              <a:buFont typeface="+mj-lt"/>
              <a:buAutoNum type="arabicPeriod"/>
              <a:defRPr/>
            </a:lvl2pPr>
            <a:lvl3pPr marL="702900" indent="-342900">
              <a:buFont typeface="+mj-lt"/>
              <a:buAutoNum type="arabicPeriod"/>
              <a:defRPr/>
            </a:lvl3pPr>
            <a:lvl4pPr marL="882900" indent="-342900">
              <a:buFont typeface="+mj-lt"/>
              <a:buAutoNum type="arabicPeriod"/>
              <a:defRPr/>
            </a:lvl4pPr>
            <a:lvl5pPr marL="10629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platzhalter 4">
            <a:extLst>
              <a:ext uri="{FF2B5EF4-FFF2-40B4-BE49-F238E27FC236}">
                <a16:creationId xmlns:a16="http://schemas.microsoft.com/office/drawing/2014/main" id="{178ACDB9-F654-BD6A-687B-70ED41A33F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84000" y="1764001"/>
            <a:ext cx="5088000" cy="1836000"/>
          </a:xfrm>
          <a:noFill/>
        </p:spPr>
        <p:txBody>
          <a:bodyPr lIns="0" tIns="0" rIns="0" bIns="0"/>
          <a:lstStyle>
            <a:lvl1pPr>
              <a:lnSpc>
                <a:spcPct val="80000"/>
              </a:lnSpc>
              <a:spcBef>
                <a:spcPts val="500"/>
              </a:spcBef>
              <a:defRPr/>
            </a:lvl1pPr>
            <a:lvl2pPr>
              <a:lnSpc>
                <a:spcPct val="80000"/>
              </a:lnSpc>
              <a:defRPr/>
            </a:lvl2pPr>
            <a:lvl3pPr>
              <a:lnSpc>
                <a:spcPct val="80000"/>
              </a:lnSpc>
              <a:defRPr/>
            </a:lvl3pPr>
            <a:lvl4pPr>
              <a:lnSpc>
                <a:spcPct val="80000"/>
              </a:lnSpc>
              <a:defRPr/>
            </a:lvl4pPr>
            <a:lvl5pPr>
              <a:lnSpc>
                <a:spcPct val="80000"/>
              </a:lnSpc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17047FA-81C4-508E-24E5-5E04E866E7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667" y="1764001"/>
            <a:ext cx="5088000" cy="1836000"/>
          </a:xfrm>
          <a:noFill/>
        </p:spPr>
        <p:txBody>
          <a:bodyPr lIns="0" tIns="0" rIns="0" bIns="0"/>
          <a:lstStyle>
            <a:lvl1pPr marL="0" indent="0">
              <a:lnSpc>
                <a:spcPct val="80000"/>
              </a:lnSpc>
              <a:spcBef>
                <a:spcPts val="500"/>
              </a:spcBef>
              <a:buFontTx/>
              <a:buNone/>
              <a:defRPr/>
            </a:lvl1pPr>
            <a:lvl2pPr>
              <a:lnSpc>
                <a:spcPct val="80000"/>
              </a:lnSpc>
              <a:defRPr/>
            </a:lvl2pPr>
            <a:lvl3pPr>
              <a:lnSpc>
                <a:spcPct val="80000"/>
              </a:lnSpc>
              <a:defRPr/>
            </a:lvl3pPr>
            <a:lvl4pPr>
              <a:lnSpc>
                <a:spcPct val="80000"/>
              </a:lnSpc>
              <a:defRPr/>
            </a:lvl4pPr>
            <a:lvl5pPr>
              <a:lnSpc>
                <a:spcPct val="80000"/>
              </a:lnSpc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platzhalter 2">
            <a:extLst>
              <a:ext uri="{FF2B5EF4-FFF2-40B4-BE49-F238E27FC236}">
                <a16:creationId xmlns:a16="http://schemas.microsoft.com/office/drawing/2014/main" id="{31384C39-C24F-B7CE-6F33-5F7E86DF74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900000"/>
            <a:ext cx="9456000" cy="288000"/>
          </a:xfrm>
        </p:spPr>
        <p:txBody>
          <a:bodyPr lIns="0" tIns="0" rIns="0" bIns="0" anchor="ctr">
            <a:noAutofit/>
          </a:bodyPr>
          <a:lstStyle>
            <a:lvl1pPr marL="0" indent="0">
              <a:buFontTx/>
              <a:buNone/>
              <a:defRPr sz="2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platzhalter 1">
            <a:extLst>
              <a:ext uri="{FF2B5EF4-FFF2-40B4-BE49-F238E27FC236}">
                <a16:creationId xmlns:a16="http://schemas.microsoft.com/office/drawing/2014/main" id="{C3ADD00C-392A-5FB4-945A-305246066D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0000" y="576000"/>
            <a:ext cx="9456000" cy="288000"/>
          </a:xfr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rgbClr val="576F85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83875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>
          <p15:clr>
            <a:srgbClr val="FBAE40"/>
          </p15:clr>
        </p15:guide>
        <p15:guide id="8" orient="horz" pos="3974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 1 TxtB weiss, R 1 TxtB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698AF243-6876-7684-F90B-AABA5FBABD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3869" y="1764003"/>
            <a:ext cx="5088467" cy="4535487"/>
          </a:xfrm>
          <a:noFill/>
        </p:spPr>
        <p:txBody>
          <a:bodyPr lIns="288000" tIns="288000" rIns="288000" bIns="288000" anchor="t" anchorCtr="0">
            <a:noAutofit/>
          </a:bodyPr>
          <a:lstStyle>
            <a:lvl1pPr marL="342900" indent="-342900">
              <a:buFont typeface="+mj-lt"/>
              <a:buAutoNum type="arabicPeriod"/>
              <a:defRPr sz="1600" b="0">
                <a:solidFill>
                  <a:srgbClr val="032543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Textplatzhalter 13">
            <a:extLst>
              <a:ext uri="{FF2B5EF4-FFF2-40B4-BE49-F238E27FC236}">
                <a16:creationId xmlns:a16="http://schemas.microsoft.com/office/drawing/2014/main" id="{5DA93CB9-6CB8-E68D-E2FB-8479E9896B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0001" y="1764003"/>
            <a:ext cx="5088467" cy="4535487"/>
          </a:xfrm>
          <a:noFill/>
        </p:spPr>
        <p:txBody>
          <a:bodyPr lIns="288000" tIns="288000" rIns="288000" bIns="288000" anchor="t" anchorCtr="0">
            <a:noAutofit/>
          </a:bodyPr>
          <a:lstStyle>
            <a:lvl1pPr marL="0" indent="0">
              <a:buFontTx/>
              <a:buNone/>
              <a:defRPr sz="1600" b="0">
                <a:solidFill>
                  <a:srgbClr val="032543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platzhalter 18">
            <a:extLst>
              <a:ext uri="{FF2B5EF4-FFF2-40B4-BE49-F238E27FC236}">
                <a16:creationId xmlns:a16="http://schemas.microsoft.com/office/drawing/2014/main" id="{31384C39-C24F-B7CE-6F33-5F7E86DF74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900000"/>
            <a:ext cx="9456000" cy="288000"/>
          </a:xfrm>
        </p:spPr>
        <p:txBody>
          <a:bodyPr lIns="0" tIns="0" rIns="0" bIns="0" anchor="ctr">
            <a:noAutofit/>
          </a:bodyPr>
          <a:lstStyle>
            <a:lvl1pPr marL="0" indent="0">
              <a:buFontTx/>
              <a:buNone/>
              <a:defRPr sz="2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C3ADD00C-392A-5FB4-945A-305246066D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0000" y="576000"/>
            <a:ext cx="9456000" cy="288000"/>
          </a:xfr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rgbClr val="576F85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65509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>
          <p15:clr>
            <a:srgbClr val="FBAE40"/>
          </p15:clr>
        </p15:guide>
        <p15:guide id="5" pos="7227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 4 TxtB weiss, R 4 TxtB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3">
            <a:extLst>
              <a:ext uri="{FF2B5EF4-FFF2-40B4-BE49-F238E27FC236}">
                <a16:creationId xmlns:a16="http://schemas.microsoft.com/office/drawing/2014/main" id="{A3C51E9F-77B6-F14F-0FBC-B32B6B71C6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83533" y="1764003"/>
            <a:ext cx="5088467" cy="4535487"/>
          </a:xfrm>
          <a:solidFill>
            <a:srgbClr val="E8F5FF"/>
          </a:solidFill>
        </p:spPr>
        <p:txBody>
          <a:bodyPr vert="horz" lIns="288000" tIns="288000" rIns="288000" bIns="288000" rtlCol="0" anchor="t" anchorCtr="0">
            <a:noAutofit/>
          </a:bodyPr>
          <a:lstStyle>
            <a:lvl1pPr>
              <a:defRPr lang="de-DE" sz="1400" b="1" dirty="0"/>
            </a:lvl1pPr>
          </a:lstStyle>
          <a:p>
            <a:pPr lvl="0">
              <a:buFontTx/>
            </a:pPr>
            <a:r>
              <a:rPr lang="de-DE" dirty="0"/>
              <a:t>.</a:t>
            </a:r>
          </a:p>
        </p:txBody>
      </p:sp>
      <p:sp>
        <p:nvSpPr>
          <p:cNvPr id="6" name="Textplatzhalter 16">
            <a:extLst>
              <a:ext uri="{FF2B5EF4-FFF2-40B4-BE49-F238E27FC236}">
                <a16:creationId xmlns:a16="http://schemas.microsoft.com/office/drawing/2014/main" id="{C1ECBC8F-3432-9972-8947-6880DD2E82A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767533" y="5112000"/>
            <a:ext cx="4320000" cy="900000"/>
          </a:xfrm>
          <a:solidFill>
            <a:schemeClr val="bg1"/>
          </a:solidFill>
        </p:spPr>
        <p:txBody>
          <a:bodyPr lIns="288000" tIns="288000" rIns="288000" bIns="28800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b="1"/>
            </a:lvl1pPr>
            <a:lvl2pPr marL="18000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platzhalter 16">
            <a:extLst>
              <a:ext uri="{FF2B5EF4-FFF2-40B4-BE49-F238E27FC236}">
                <a16:creationId xmlns:a16="http://schemas.microsoft.com/office/drawing/2014/main" id="{4A09C98A-D909-8CD7-4E37-718D69BA8D1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67533" y="4092000"/>
            <a:ext cx="4320000" cy="900000"/>
          </a:xfrm>
          <a:solidFill>
            <a:schemeClr val="bg1"/>
          </a:solidFill>
        </p:spPr>
        <p:txBody>
          <a:bodyPr lIns="288000" tIns="288000" rIns="288000" bIns="28800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b="1"/>
            </a:lvl1pPr>
            <a:lvl2pPr marL="18000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platzhalter 16">
            <a:extLst>
              <a:ext uri="{FF2B5EF4-FFF2-40B4-BE49-F238E27FC236}">
                <a16:creationId xmlns:a16="http://schemas.microsoft.com/office/drawing/2014/main" id="{85D8FF78-97D0-6D26-1337-6ECD8F11196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767533" y="3072000"/>
            <a:ext cx="4320000" cy="900000"/>
          </a:xfrm>
          <a:solidFill>
            <a:schemeClr val="bg1"/>
          </a:solidFill>
        </p:spPr>
        <p:txBody>
          <a:bodyPr lIns="288000" tIns="288000" rIns="288000" bIns="28800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b="1"/>
            </a:lvl1pPr>
            <a:lvl2pPr marL="18000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platzhalter 16">
            <a:extLst>
              <a:ext uri="{FF2B5EF4-FFF2-40B4-BE49-F238E27FC236}">
                <a16:creationId xmlns:a16="http://schemas.microsoft.com/office/drawing/2014/main" id="{270F50D5-9698-E123-8493-D365E956B2C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68432" y="2052000"/>
            <a:ext cx="4320000" cy="900000"/>
          </a:xfrm>
          <a:solidFill>
            <a:schemeClr val="bg1"/>
          </a:solidFill>
        </p:spPr>
        <p:txBody>
          <a:bodyPr lIns="288000" tIns="288000" rIns="288000" bIns="28800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b="1"/>
            </a:lvl1pPr>
            <a:lvl2pPr marL="18000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698AF243-6876-7684-F90B-AABA5FBABD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1" y="1764003"/>
            <a:ext cx="5088467" cy="4535487"/>
          </a:xfrm>
          <a:solidFill>
            <a:srgbClr val="E8F5FF"/>
          </a:solidFill>
        </p:spPr>
        <p:txBody>
          <a:bodyPr lIns="288000" tIns="288000" rIns="288000" bIns="288000" anchor="t" anchorCtr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400" b="1">
                <a:solidFill>
                  <a:srgbClr val="032543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20" name="Textplatzhalter 18">
            <a:extLst>
              <a:ext uri="{FF2B5EF4-FFF2-40B4-BE49-F238E27FC236}">
                <a16:creationId xmlns:a16="http://schemas.microsoft.com/office/drawing/2014/main" id="{31384C39-C24F-B7CE-6F33-5F7E86DF74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900000"/>
            <a:ext cx="9456000" cy="288000"/>
          </a:xfrm>
        </p:spPr>
        <p:txBody>
          <a:bodyPr lIns="0" tIns="0" rIns="0" bIns="0" anchor="ctr">
            <a:noAutofit/>
          </a:bodyPr>
          <a:lstStyle>
            <a:lvl1pPr marL="0" indent="0">
              <a:buFontTx/>
              <a:buNone/>
              <a:defRPr sz="2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C3ADD00C-392A-5FB4-945A-305246066D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0000" y="576000"/>
            <a:ext cx="9456000" cy="288000"/>
          </a:xfr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rgbClr val="576F85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Textplatzhalter 16">
            <a:extLst>
              <a:ext uri="{FF2B5EF4-FFF2-40B4-BE49-F238E27FC236}">
                <a16:creationId xmlns:a16="http://schemas.microsoft.com/office/drawing/2014/main" id="{E465BB9A-988B-FAD0-7177-AD444502A4D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103101" y="5112000"/>
            <a:ext cx="4320000" cy="900000"/>
          </a:xfrm>
          <a:solidFill>
            <a:schemeClr val="bg1"/>
          </a:solidFill>
        </p:spPr>
        <p:txBody>
          <a:bodyPr lIns="288000" tIns="288000" rIns="288000" bIns="28800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b="1"/>
            </a:lvl1pPr>
            <a:lvl2pPr marL="18000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platzhalter 16">
            <a:extLst>
              <a:ext uri="{FF2B5EF4-FFF2-40B4-BE49-F238E27FC236}">
                <a16:creationId xmlns:a16="http://schemas.microsoft.com/office/drawing/2014/main" id="{ECC7A1A9-AEF5-1326-5EE4-73400B9D855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03101" y="4093200"/>
            <a:ext cx="4320000" cy="900000"/>
          </a:xfrm>
          <a:solidFill>
            <a:schemeClr val="bg1"/>
          </a:solidFill>
        </p:spPr>
        <p:txBody>
          <a:bodyPr lIns="288000" tIns="288000" rIns="288000" bIns="28800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b="1"/>
            </a:lvl1pPr>
            <a:lvl2pPr marL="18000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16">
            <a:extLst>
              <a:ext uri="{FF2B5EF4-FFF2-40B4-BE49-F238E27FC236}">
                <a16:creationId xmlns:a16="http://schemas.microsoft.com/office/drawing/2014/main" id="{E6CE0D92-C73F-AACE-0DA4-67215DEBF52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03101" y="3070800"/>
            <a:ext cx="4320000" cy="900000"/>
          </a:xfrm>
          <a:solidFill>
            <a:schemeClr val="bg1"/>
          </a:solidFill>
        </p:spPr>
        <p:txBody>
          <a:bodyPr lIns="288000" tIns="288000" rIns="288000" bIns="28800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b="1"/>
            </a:lvl1pPr>
            <a:lvl2pPr marL="18000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708F85BA-1FEE-F9D0-14B2-5DD0B92C579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104000" y="2052000"/>
            <a:ext cx="4320000" cy="900000"/>
          </a:xfrm>
          <a:solidFill>
            <a:schemeClr val="bg1"/>
          </a:solidFill>
        </p:spPr>
        <p:txBody>
          <a:bodyPr lIns="288000" tIns="288000" rIns="288000" bIns="28800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b="1"/>
            </a:lvl1pPr>
            <a:lvl2pPr marL="18000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14138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 4 TxtB weiss, R 1 TxtB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3">
            <a:extLst>
              <a:ext uri="{FF2B5EF4-FFF2-40B4-BE49-F238E27FC236}">
                <a16:creationId xmlns:a16="http://schemas.microsoft.com/office/drawing/2014/main" id="{A3C51E9F-77B6-F14F-0FBC-B32B6B71C6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0000" y="1764001"/>
            <a:ext cx="5088467" cy="4535487"/>
          </a:xfrm>
          <a:solidFill>
            <a:srgbClr val="D2EBFF">
              <a:alpha val="50000"/>
            </a:srgbClr>
          </a:solidFill>
        </p:spPr>
        <p:txBody>
          <a:bodyPr lIns="72000" tIns="72000" rIns="72000" bIns="72000" anchor="ctr" anchorCtr="1">
            <a:noAutofit/>
          </a:bodyPr>
          <a:lstStyle>
            <a:lvl1pPr marL="0" indent="0">
              <a:buFontTx/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6" name="Textplatzhalter 16">
            <a:extLst>
              <a:ext uri="{FF2B5EF4-FFF2-40B4-BE49-F238E27FC236}">
                <a16:creationId xmlns:a16="http://schemas.microsoft.com/office/drawing/2014/main" id="{C1ECBC8F-3432-9972-8947-6880DD2E82A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104000" y="5112000"/>
            <a:ext cx="4320000" cy="900000"/>
          </a:xfrm>
          <a:solidFill>
            <a:schemeClr val="bg1"/>
          </a:solidFill>
        </p:spPr>
        <p:txBody>
          <a:bodyPr lIns="288000" tIns="288000" rIns="288000" bIns="28800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b="1"/>
            </a:lvl1pPr>
            <a:lvl2pPr marL="18000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platzhalter 16">
            <a:extLst>
              <a:ext uri="{FF2B5EF4-FFF2-40B4-BE49-F238E27FC236}">
                <a16:creationId xmlns:a16="http://schemas.microsoft.com/office/drawing/2014/main" id="{4A09C98A-D909-8CD7-4E37-718D69BA8D1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04000" y="4093200"/>
            <a:ext cx="4320000" cy="900000"/>
          </a:xfrm>
          <a:solidFill>
            <a:schemeClr val="bg1"/>
          </a:solidFill>
        </p:spPr>
        <p:txBody>
          <a:bodyPr lIns="288000" tIns="288000" rIns="288000" bIns="28800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b="1"/>
            </a:lvl1pPr>
            <a:lvl2pPr marL="18000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platzhalter 16">
            <a:extLst>
              <a:ext uri="{FF2B5EF4-FFF2-40B4-BE49-F238E27FC236}">
                <a16:creationId xmlns:a16="http://schemas.microsoft.com/office/drawing/2014/main" id="{85D8FF78-97D0-6D26-1337-6ECD8F11196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04000" y="3070800"/>
            <a:ext cx="4320000" cy="900000"/>
          </a:xfrm>
          <a:solidFill>
            <a:schemeClr val="bg1"/>
          </a:solidFill>
        </p:spPr>
        <p:txBody>
          <a:bodyPr lIns="288000" tIns="288000" rIns="288000" bIns="28800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b="1"/>
            </a:lvl1pPr>
            <a:lvl2pPr marL="18000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platzhalter 16">
            <a:extLst>
              <a:ext uri="{FF2B5EF4-FFF2-40B4-BE49-F238E27FC236}">
                <a16:creationId xmlns:a16="http://schemas.microsoft.com/office/drawing/2014/main" id="{270F50D5-9698-E123-8493-D365E956B2C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04899" y="2052000"/>
            <a:ext cx="4320000" cy="900000"/>
          </a:xfrm>
          <a:solidFill>
            <a:schemeClr val="bg1"/>
          </a:solidFill>
        </p:spPr>
        <p:txBody>
          <a:bodyPr lIns="288000" tIns="288000" rIns="288000" bIns="28800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b="1"/>
            </a:lvl1pPr>
            <a:lvl2pPr marL="18000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698AF243-6876-7684-F90B-AABA5FBABD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4000" y="1764001"/>
            <a:ext cx="5088467" cy="4535487"/>
          </a:xfrm>
          <a:solidFill>
            <a:srgbClr val="D2EBFF">
              <a:alpha val="50000"/>
            </a:srgbClr>
          </a:solidFill>
        </p:spPr>
        <p:txBody>
          <a:bodyPr lIns="288000" tIns="288000" rIns="288000" bIns="288000" anchor="t" anchorCtr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400" b="1">
                <a:solidFill>
                  <a:srgbClr val="032543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platzhalter 18">
            <a:extLst>
              <a:ext uri="{FF2B5EF4-FFF2-40B4-BE49-F238E27FC236}">
                <a16:creationId xmlns:a16="http://schemas.microsoft.com/office/drawing/2014/main" id="{31384C39-C24F-B7CE-6F33-5F7E86DF74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900000"/>
            <a:ext cx="9456000" cy="288000"/>
          </a:xfrm>
        </p:spPr>
        <p:txBody>
          <a:bodyPr lIns="0" tIns="0" rIns="0" bIns="0" anchor="ctr">
            <a:noAutofit/>
          </a:bodyPr>
          <a:lstStyle>
            <a:lvl1pPr marL="0" indent="0">
              <a:buFontTx/>
              <a:buNone/>
              <a:defRPr sz="2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C3ADD00C-392A-5FB4-945A-305246066D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0000" y="576000"/>
            <a:ext cx="9456000" cy="288000"/>
          </a:xfr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rgbClr val="576F85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74132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 1 TxtB blau, R 4 TxtB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3">
            <a:extLst>
              <a:ext uri="{FF2B5EF4-FFF2-40B4-BE49-F238E27FC236}">
                <a16:creationId xmlns:a16="http://schemas.microsoft.com/office/drawing/2014/main" id="{A3C51E9F-77B6-F14F-0FBC-B32B6B71C6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83533" y="1764003"/>
            <a:ext cx="5088467" cy="4535487"/>
          </a:xfrm>
          <a:solidFill>
            <a:srgbClr val="D2EBFF">
              <a:alpha val="50000"/>
            </a:srgbClr>
          </a:solidFill>
        </p:spPr>
        <p:txBody>
          <a:bodyPr lIns="72000" tIns="72000" rIns="72000" bIns="72000" anchor="ctr" anchorCtr="1">
            <a:noAutofit/>
          </a:bodyPr>
          <a:lstStyle>
            <a:lvl1pPr marL="0" indent="0">
              <a:buFontTx/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6" name="Textplatzhalter 16">
            <a:extLst>
              <a:ext uri="{FF2B5EF4-FFF2-40B4-BE49-F238E27FC236}">
                <a16:creationId xmlns:a16="http://schemas.microsoft.com/office/drawing/2014/main" id="{C1ECBC8F-3432-9972-8947-6880DD2E82A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767533" y="5112000"/>
            <a:ext cx="4320000" cy="900000"/>
          </a:xfrm>
          <a:solidFill>
            <a:schemeClr val="bg1"/>
          </a:solidFill>
        </p:spPr>
        <p:txBody>
          <a:bodyPr lIns="288000" tIns="288000" rIns="288000" bIns="28800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b="1"/>
            </a:lvl1pPr>
            <a:lvl2pPr marL="18000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platzhalter 16">
            <a:extLst>
              <a:ext uri="{FF2B5EF4-FFF2-40B4-BE49-F238E27FC236}">
                <a16:creationId xmlns:a16="http://schemas.microsoft.com/office/drawing/2014/main" id="{4A09C98A-D909-8CD7-4E37-718D69BA8D1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67533" y="4092000"/>
            <a:ext cx="4320000" cy="900000"/>
          </a:xfrm>
          <a:solidFill>
            <a:schemeClr val="bg1"/>
          </a:solidFill>
        </p:spPr>
        <p:txBody>
          <a:bodyPr lIns="288000" tIns="288000" rIns="288000" bIns="28800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b="1"/>
            </a:lvl1pPr>
            <a:lvl2pPr marL="18000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platzhalter 16">
            <a:extLst>
              <a:ext uri="{FF2B5EF4-FFF2-40B4-BE49-F238E27FC236}">
                <a16:creationId xmlns:a16="http://schemas.microsoft.com/office/drawing/2014/main" id="{85D8FF78-97D0-6D26-1337-6ECD8F11196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767533" y="3072000"/>
            <a:ext cx="4320000" cy="900000"/>
          </a:xfrm>
          <a:solidFill>
            <a:schemeClr val="bg1"/>
          </a:solidFill>
        </p:spPr>
        <p:txBody>
          <a:bodyPr lIns="288000" tIns="288000" rIns="288000" bIns="28800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b="1"/>
            </a:lvl1pPr>
            <a:lvl2pPr marL="18000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platzhalter 16">
            <a:extLst>
              <a:ext uri="{FF2B5EF4-FFF2-40B4-BE49-F238E27FC236}">
                <a16:creationId xmlns:a16="http://schemas.microsoft.com/office/drawing/2014/main" id="{270F50D5-9698-E123-8493-D365E956B2C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68432" y="2052000"/>
            <a:ext cx="4320000" cy="900000"/>
          </a:xfrm>
          <a:solidFill>
            <a:schemeClr val="bg1"/>
          </a:solidFill>
        </p:spPr>
        <p:txBody>
          <a:bodyPr lIns="288000" tIns="288000" rIns="288000" bIns="28800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b="1"/>
            </a:lvl1pPr>
            <a:lvl2pPr marL="18000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698AF243-6876-7684-F90B-AABA5FBABD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1" y="1764003"/>
            <a:ext cx="5088467" cy="4535487"/>
          </a:xfrm>
          <a:solidFill>
            <a:srgbClr val="D2EBFF">
              <a:alpha val="50000"/>
            </a:srgbClr>
          </a:solidFill>
        </p:spPr>
        <p:txBody>
          <a:bodyPr lIns="288000" tIns="288000" rIns="288000" bIns="288000" anchor="t" anchorCtr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400" b="1">
                <a:solidFill>
                  <a:srgbClr val="032543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platzhalter 18">
            <a:extLst>
              <a:ext uri="{FF2B5EF4-FFF2-40B4-BE49-F238E27FC236}">
                <a16:creationId xmlns:a16="http://schemas.microsoft.com/office/drawing/2014/main" id="{31384C39-C24F-B7CE-6F33-5F7E86DF74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900000"/>
            <a:ext cx="9456000" cy="288000"/>
          </a:xfrm>
        </p:spPr>
        <p:txBody>
          <a:bodyPr lIns="0" tIns="0" rIns="0" bIns="0" anchor="ctr">
            <a:noAutofit/>
          </a:bodyPr>
          <a:lstStyle>
            <a:lvl1pPr marL="0" indent="0">
              <a:buFontTx/>
              <a:buNone/>
              <a:defRPr sz="2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C3ADD00C-392A-5FB4-945A-305246066D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0000" y="576000"/>
            <a:ext cx="9456000" cy="288000"/>
          </a:xfr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rgbClr val="576F85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75420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 leer, R 1 TxtB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698AF243-6876-7684-F90B-AABA5FBABD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3869" y="1764003"/>
            <a:ext cx="5088467" cy="4535487"/>
          </a:xfrm>
          <a:solidFill>
            <a:srgbClr val="D2EBFF">
              <a:alpha val="50000"/>
            </a:srgbClr>
          </a:solidFill>
        </p:spPr>
        <p:txBody>
          <a:bodyPr lIns="288000" tIns="288000" rIns="288000" bIns="288000" anchor="t" anchorCtr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400" b="1">
                <a:solidFill>
                  <a:srgbClr val="032543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Textplatzhalter 13">
            <a:extLst>
              <a:ext uri="{FF2B5EF4-FFF2-40B4-BE49-F238E27FC236}">
                <a16:creationId xmlns:a16="http://schemas.microsoft.com/office/drawing/2014/main" id="{7137F1D3-2B5C-4C88-AC88-5F08AB7E43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0001" y="1764003"/>
            <a:ext cx="5088467" cy="4535487"/>
          </a:xfrm>
          <a:noFill/>
        </p:spPr>
        <p:txBody>
          <a:bodyPr lIns="288000" tIns="288000" rIns="288000" bIns="288000" anchor="t" anchorCtr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400" b="0">
                <a:solidFill>
                  <a:srgbClr val="032543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platzhalter 18">
            <a:extLst>
              <a:ext uri="{FF2B5EF4-FFF2-40B4-BE49-F238E27FC236}">
                <a16:creationId xmlns:a16="http://schemas.microsoft.com/office/drawing/2014/main" id="{31384C39-C24F-B7CE-6F33-5F7E86DF74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900000"/>
            <a:ext cx="9456000" cy="288000"/>
          </a:xfrm>
        </p:spPr>
        <p:txBody>
          <a:bodyPr lIns="0" tIns="0" rIns="0" bIns="0" anchor="ctr">
            <a:noAutofit/>
          </a:bodyPr>
          <a:lstStyle>
            <a:lvl1pPr marL="0" indent="0">
              <a:buFontTx/>
              <a:buNone/>
              <a:defRPr sz="2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C3ADD00C-392A-5FB4-945A-305246066D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0000" y="576000"/>
            <a:ext cx="9456000" cy="288000"/>
          </a:xfr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rgbClr val="576F85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05795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  <p15:guide id="4" pos="3840">
          <p15:clr>
            <a:srgbClr val="FBAE40"/>
          </p15:clr>
        </p15:guide>
        <p15:guide id="5" pos="7227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 1 TxtB weiss, U 1 TxtB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698AF243-6876-7684-F90B-AABA5FBABD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333" y="5040000"/>
            <a:ext cx="10752000" cy="1260000"/>
          </a:xfrm>
          <a:solidFill>
            <a:srgbClr val="D2EBFF">
              <a:alpha val="50000"/>
            </a:srgbClr>
          </a:solidFill>
        </p:spPr>
        <p:txBody>
          <a:bodyPr lIns="288000" tIns="288000" rIns="288000" bIns="288000" anchor="t" anchorCtr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600" b="1">
                <a:solidFill>
                  <a:srgbClr val="032543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Textplatzhalter 13">
            <a:extLst>
              <a:ext uri="{FF2B5EF4-FFF2-40B4-BE49-F238E27FC236}">
                <a16:creationId xmlns:a16="http://schemas.microsoft.com/office/drawing/2014/main" id="{7137F1D3-2B5C-4C88-AC88-5F08AB7E43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0000" y="1764001"/>
            <a:ext cx="10752000" cy="2988000"/>
          </a:xfrm>
          <a:noFill/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600" b="0" baseline="0">
                <a:solidFill>
                  <a:srgbClr val="032543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platzhalter 18">
            <a:extLst>
              <a:ext uri="{FF2B5EF4-FFF2-40B4-BE49-F238E27FC236}">
                <a16:creationId xmlns:a16="http://schemas.microsoft.com/office/drawing/2014/main" id="{31384C39-C24F-B7CE-6F33-5F7E86DF74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900000"/>
            <a:ext cx="9456000" cy="288000"/>
          </a:xfrm>
        </p:spPr>
        <p:txBody>
          <a:bodyPr lIns="0" tIns="0" rIns="0" bIns="0" anchor="ctr">
            <a:noAutofit/>
          </a:bodyPr>
          <a:lstStyle>
            <a:lvl1pPr marL="0" indent="0">
              <a:buFontTx/>
              <a:buNone/>
              <a:defRPr sz="2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C3ADD00C-392A-5FB4-945A-305246066D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0000" y="576000"/>
            <a:ext cx="9456000" cy="288000"/>
          </a:xfr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rgbClr val="576F85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333203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>
          <p15:clr>
            <a:srgbClr val="FBAE40"/>
          </p15:clr>
        </p15:guide>
        <p15:guide id="5" pos="7227">
          <p15:clr>
            <a:srgbClr val="FBAE40"/>
          </p15:clr>
        </p15:guide>
        <p15:guide id="7" orient="horz" pos="3974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 2 TxtB weiss, R 1 TxtB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3">
            <a:extLst>
              <a:ext uri="{FF2B5EF4-FFF2-40B4-BE49-F238E27FC236}">
                <a16:creationId xmlns:a16="http://schemas.microsoft.com/office/drawing/2014/main" id="{A3C51E9F-77B6-F14F-0FBC-B32B6B71C6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0000" y="1764001"/>
            <a:ext cx="5088467" cy="4535487"/>
          </a:xfrm>
          <a:solidFill>
            <a:srgbClr val="D2EBFF">
              <a:alpha val="50000"/>
            </a:srgbClr>
          </a:solidFill>
        </p:spPr>
        <p:txBody>
          <a:bodyPr lIns="72000" tIns="72000" rIns="72000" bIns="72000" anchor="ctr" anchorCtr="1">
            <a:noAutofit/>
          </a:bodyPr>
          <a:lstStyle>
            <a:lvl1pPr marL="0" indent="0">
              <a:buFontTx/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4" name="Textplatzhalter 16">
            <a:extLst>
              <a:ext uri="{FF2B5EF4-FFF2-40B4-BE49-F238E27FC236}">
                <a16:creationId xmlns:a16="http://schemas.microsoft.com/office/drawing/2014/main" id="{85D8FF78-97D0-6D26-1337-6ECD8F11196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04000" y="4176000"/>
            <a:ext cx="4320000" cy="1836000"/>
          </a:xfrm>
          <a:solidFill>
            <a:schemeClr val="bg1"/>
          </a:solidFill>
        </p:spPr>
        <p:txBody>
          <a:bodyPr lIns="288000" tIns="288000" rIns="288000" bIns="28800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b="1"/>
            </a:lvl1pPr>
            <a:lvl2pPr marL="18000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platzhalter 16">
            <a:extLst>
              <a:ext uri="{FF2B5EF4-FFF2-40B4-BE49-F238E27FC236}">
                <a16:creationId xmlns:a16="http://schemas.microsoft.com/office/drawing/2014/main" id="{270F50D5-9698-E123-8493-D365E956B2C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04899" y="2052000"/>
            <a:ext cx="4320000" cy="1836000"/>
          </a:xfrm>
          <a:solidFill>
            <a:schemeClr val="bg1"/>
          </a:solidFill>
        </p:spPr>
        <p:txBody>
          <a:bodyPr lIns="288000" tIns="288000" rIns="288000" bIns="28800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b="1"/>
            </a:lvl1pPr>
            <a:lvl2pPr marL="18000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698AF243-6876-7684-F90B-AABA5FBABD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4000" y="1764001"/>
            <a:ext cx="5088467" cy="4535487"/>
          </a:xfrm>
          <a:solidFill>
            <a:srgbClr val="D2EBFF">
              <a:alpha val="50000"/>
            </a:srgbClr>
          </a:solidFill>
        </p:spPr>
        <p:txBody>
          <a:bodyPr lIns="288000" tIns="288000" rIns="288000" bIns="288000" anchor="t" anchorCtr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400" b="1">
                <a:solidFill>
                  <a:srgbClr val="032543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platzhalter 18">
            <a:extLst>
              <a:ext uri="{FF2B5EF4-FFF2-40B4-BE49-F238E27FC236}">
                <a16:creationId xmlns:a16="http://schemas.microsoft.com/office/drawing/2014/main" id="{31384C39-C24F-B7CE-6F33-5F7E86DF74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900000"/>
            <a:ext cx="9456000" cy="288000"/>
          </a:xfrm>
        </p:spPr>
        <p:txBody>
          <a:bodyPr lIns="0" tIns="0" rIns="0" bIns="0" anchor="ctr">
            <a:noAutofit/>
          </a:bodyPr>
          <a:lstStyle>
            <a:lvl1pPr marL="0" indent="0">
              <a:buFontTx/>
              <a:buNone/>
              <a:defRPr sz="2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C3ADD00C-392A-5FB4-945A-305246066D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0000" y="576000"/>
            <a:ext cx="9456000" cy="288000"/>
          </a:xfr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rgbClr val="576F85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539536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xtB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6">
            <a:extLst>
              <a:ext uri="{FF2B5EF4-FFF2-40B4-BE49-F238E27FC236}">
                <a16:creationId xmlns:a16="http://schemas.microsoft.com/office/drawing/2014/main" id="{ADB87807-F800-49EE-E0F9-E5B2A20140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84001" y="3888000"/>
            <a:ext cx="5088467" cy="1836000"/>
          </a:xfrm>
          <a:solidFill>
            <a:srgbClr val="D2EBFF">
              <a:alpha val="50000"/>
            </a:srgbClr>
          </a:solidFill>
        </p:spPr>
        <p:txBody>
          <a:bodyPr lIns="288000" tIns="288000" rIns="288000" bIns="28800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FontTx/>
              <a:buNone/>
              <a:defRPr sz="1600" b="1">
                <a:solidFill>
                  <a:srgbClr val="032543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5CE9762E-3301-69D1-3A1C-B4E261746F9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0001" y="3888000"/>
            <a:ext cx="5088467" cy="1836000"/>
          </a:xfrm>
          <a:solidFill>
            <a:srgbClr val="D2EBFF">
              <a:alpha val="50000"/>
            </a:srgbClr>
          </a:solidFill>
        </p:spPr>
        <p:txBody>
          <a:bodyPr lIns="288000" tIns="288000" rIns="288000" bIns="28800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FontTx/>
              <a:buNone/>
              <a:defRPr sz="1600" b="1">
                <a:solidFill>
                  <a:srgbClr val="032543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FFA2E177-F26D-5430-3784-8B96965745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84001" y="1764000"/>
            <a:ext cx="5088467" cy="1836000"/>
          </a:xfrm>
          <a:solidFill>
            <a:srgbClr val="D2EBFF">
              <a:alpha val="50000"/>
            </a:srgbClr>
          </a:solidFill>
        </p:spPr>
        <p:txBody>
          <a:bodyPr lIns="288000" tIns="288000" rIns="288000" bIns="28800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FontTx/>
              <a:buNone/>
              <a:defRPr sz="1600" b="1">
                <a:solidFill>
                  <a:srgbClr val="032543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7" name="Textplatzhalter 3">
            <a:extLst>
              <a:ext uri="{FF2B5EF4-FFF2-40B4-BE49-F238E27FC236}">
                <a16:creationId xmlns:a16="http://schemas.microsoft.com/office/drawing/2014/main" id="{DDC4B5C1-32FE-4BFC-F448-D1EAB2BD50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0001" y="1764000"/>
            <a:ext cx="5088467" cy="1836000"/>
          </a:xfrm>
          <a:solidFill>
            <a:srgbClr val="D2EBFF">
              <a:alpha val="50000"/>
            </a:srgbClr>
          </a:solidFill>
        </p:spPr>
        <p:txBody>
          <a:bodyPr lIns="288000" tIns="288000" rIns="288000" bIns="28800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FontTx/>
              <a:buNone/>
              <a:defRPr sz="1600" b="1">
                <a:solidFill>
                  <a:srgbClr val="032543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platzhalter 2">
            <a:extLst>
              <a:ext uri="{FF2B5EF4-FFF2-40B4-BE49-F238E27FC236}">
                <a16:creationId xmlns:a16="http://schemas.microsoft.com/office/drawing/2014/main" id="{31384C39-C24F-B7CE-6F33-5F7E86DF740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/>
          </p:nvPr>
        </p:nvSpPr>
        <p:spPr>
          <a:xfrm>
            <a:off x="720000" y="900000"/>
            <a:ext cx="9456000" cy="288000"/>
          </a:xfrm>
        </p:spPr>
        <p:txBody>
          <a:bodyPr lIns="0" tIns="0" rIns="0" bIns="0" anchor="ctr">
            <a:noAutofit/>
          </a:bodyPr>
          <a:lstStyle>
            <a:lvl1pPr marL="0" indent="0">
              <a:buFontTx/>
              <a:buNone/>
              <a:defRPr sz="2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platzhalter 1">
            <a:extLst>
              <a:ext uri="{FF2B5EF4-FFF2-40B4-BE49-F238E27FC236}">
                <a16:creationId xmlns:a16="http://schemas.microsoft.com/office/drawing/2014/main" id="{C3ADD00C-392A-5FB4-945A-305246066DE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/>
          </p:nvPr>
        </p:nvSpPr>
        <p:spPr>
          <a:xfrm>
            <a:off x="720000" y="576000"/>
            <a:ext cx="9456000" cy="288000"/>
          </a:xfr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rgbClr val="576F85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93458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1A41971-7696-CF32-29E2-84CFBF49047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21758144"/>
              </p:ext>
            </p:extLst>
          </p:nvPr>
        </p:nvGraphicFramePr>
        <p:xfrm>
          <a:off x="1589" y="1589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1A41971-7696-CF32-29E2-84CFBF4904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level one (Title Case)</a:t>
            </a:r>
          </a:p>
          <a:p>
            <a:pPr lvl="1"/>
            <a:r>
              <a:rPr lang="en-US" dirty="0"/>
              <a:t>Second level (Sentence case)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C8A31C04-C043-14E4-AE46-0EA2A180B9B1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727201" y="1245077"/>
            <a:ext cx="11456895" cy="395288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None/>
              <a:defRPr sz="2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377" indent="0">
              <a:buNone/>
              <a:defRPr sz="2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566" indent="0">
              <a:buNone/>
              <a:defRPr sz="2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754" indent="0">
              <a:buNone/>
              <a:defRPr sz="20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optional subtitle, otherwise delete (Sentence Case)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5DE94C2-1ED9-B02C-03E4-299F8443B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202" y="278828"/>
            <a:ext cx="9972831" cy="900000"/>
          </a:xfrm>
        </p:spPr>
        <p:txBody>
          <a:bodyPr/>
          <a:lstStyle>
            <a:lvl1pPr algn="l" rtl="0" eaLnBrk="1" fontAlgn="base" hangingPunct="1">
              <a:lnSpc>
                <a:spcPts val="4800"/>
              </a:lnSpc>
              <a:spcBef>
                <a:spcPct val="0"/>
              </a:spcBef>
              <a:spcAft>
                <a:spcPct val="0"/>
              </a:spcAft>
              <a:defRPr lang="de-CH" sz="3200" b="0" kern="1200" noProof="0" dirty="0">
                <a:solidFill>
                  <a:srgbClr val="37517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290760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xtB weiss a.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7">
            <a:extLst>
              <a:ext uri="{FF2B5EF4-FFF2-40B4-BE49-F238E27FC236}">
                <a16:creationId xmlns:a16="http://schemas.microsoft.com/office/drawing/2014/main" id="{6FA82C92-F2D5-B56A-BF2C-327AC6FD50F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20000" y="1764000"/>
            <a:ext cx="10752000" cy="4536000"/>
          </a:xfrm>
          <a:solidFill>
            <a:srgbClr val="D2EBFF">
              <a:alpha val="50000"/>
            </a:srgbClr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8" name="Textplatzhalter 6">
            <a:extLst>
              <a:ext uri="{FF2B5EF4-FFF2-40B4-BE49-F238E27FC236}">
                <a16:creationId xmlns:a16="http://schemas.microsoft.com/office/drawing/2014/main" id="{ADB87807-F800-49EE-E0F9-E5B2A20140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88000" y="4176000"/>
            <a:ext cx="4800000" cy="1836000"/>
          </a:xfrm>
          <a:solidFill>
            <a:schemeClr val="bg1"/>
          </a:solidFill>
        </p:spPr>
        <p:txBody>
          <a:bodyPr lIns="288000" tIns="288000" rIns="288000" bIns="28800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FontTx/>
              <a:buNone/>
              <a:defRPr sz="1600" b="1">
                <a:solidFill>
                  <a:srgbClr val="032543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5CE9762E-3301-69D1-3A1C-B4E261746F9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04000" y="4176000"/>
            <a:ext cx="4800000" cy="1836000"/>
          </a:xfrm>
          <a:solidFill>
            <a:schemeClr val="bg1"/>
          </a:solidFill>
        </p:spPr>
        <p:txBody>
          <a:bodyPr lIns="288000" tIns="288000" rIns="288000" bIns="28800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FontTx/>
              <a:buNone/>
              <a:defRPr sz="1600" b="1">
                <a:solidFill>
                  <a:srgbClr val="032543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FFA2E177-F26D-5430-3784-8B96965745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88000" y="2052000"/>
            <a:ext cx="4800000" cy="1836000"/>
          </a:xfrm>
          <a:solidFill>
            <a:schemeClr val="bg1"/>
          </a:solidFill>
        </p:spPr>
        <p:txBody>
          <a:bodyPr lIns="288000" tIns="288000" rIns="288000" bIns="28800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FontTx/>
              <a:buNone/>
              <a:defRPr sz="1600" b="1">
                <a:solidFill>
                  <a:srgbClr val="032543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7" name="Textplatzhalter 3">
            <a:extLst>
              <a:ext uri="{FF2B5EF4-FFF2-40B4-BE49-F238E27FC236}">
                <a16:creationId xmlns:a16="http://schemas.microsoft.com/office/drawing/2014/main" id="{DDC4B5C1-32FE-4BFC-F448-D1EAB2BD50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4000" y="2052000"/>
            <a:ext cx="4800000" cy="1836000"/>
          </a:xfrm>
          <a:solidFill>
            <a:schemeClr val="bg1"/>
          </a:solidFill>
        </p:spPr>
        <p:txBody>
          <a:bodyPr lIns="288000" tIns="288000" rIns="288000" bIns="28800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FontTx/>
              <a:buNone/>
              <a:defRPr sz="1600" b="1">
                <a:solidFill>
                  <a:srgbClr val="032543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platzhalter 2">
            <a:extLst>
              <a:ext uri="{FF2B5EF4-FFF2-40B4-BE49-F238E27FC236}">
                <a16:creationId xmlns:a16="http://schemas.microsoft.com/office/drawing/2014/main" id="{31384C39-C24F-B7CE-6F33-5F7E86DF740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/>
          </p:nvPr>
        </p:nvSpPr>
        <p:spPr>
          <a:xfrm>
            <a:off x="720000" y="900000"/>
            <a:ext cx="9456000" cy="288000"/>
          </a:xfrm>
        </p:spPr>
        <p:txBody>
          <a:bodyPr lIns="0" tIns="0" rIns="0" bIns="0" anchor="ctr">
            <a:noAutofit/>
          </a:bodyPr>
          <a:lstStyle>
            <a:lvl1pPr marL="0" indent="0">
              <a:buFontTx/>
              <a:buNone/>
              <a:defRPr sz="2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platzhalter 1">
            <a:extLst>
              <a:ext uri="{FF2B5EF4-FFF2-40B4-BE49-F238E27FC236}">
                <a16:creationId xmlns:a16="http://schemas.microsoft.com/office/drawing/2014/main" id="{C3ADD00C-392A-5FB4-945A-305246066DE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/>
          </p:nvPr>
        </p:nvSpPr>
        <p:spPr>
          <a:xfrm>
            <a:off x="720000" y="576000"/>
            <a:ext cx="9456000" cy="288000"/>
          </a:xfr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rgbClr val="576F85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04557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 2 Bild a. blau, R 2 Bild a.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3">
            <a:extLst>
              <a:ext uri="{FF2B5EF4-FFF2-40B4-BE49-F238E27FC236}">
                <a16:creationId xmlns:a16="http://schemas.microsoft.com/office/drawing/2014/main" id="{ED63E9F9-7FF2-ED63-C36F-8D716FCA9F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83869" y="1764003"/>
            <a:ext cx="5088467" cy="4535487"/>
          </a:xfrm>
          <a:solidFill>
            <a:srgbClr val="E8F5FF"/>
          </a:solidFill>
        </p:spPr>
        <p:txBody>
          <a:bodyPr lIns="144000" tIns="72000" rIns="72000" bIns="72000" anchor="b" anchorCtr="0">
            <a:noAutofit/>
          </a:bodyPr>
          <a:lstStyle>
            <a:lvl1pPr marL="0" indent="0">
              <a:buFontTx/>
              <a:buNone/>
              <a:defRPr sz="900">
                <a:solidFill>
                  <a:srgbClr val="032543"/>
                </a:solidFill>
              </a:defRPr>
            </a:lvl1pPr>
          </a:lstStyle>
          <a:p>
            <a:pPr marL="0" marR="0" lvl="0" indent="0" algn="l" defTabSz="360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</a:tabLst>
              <a:defRPr/>
            </a:pPr>
            <a:r>
              <a:rPr lang="de-DE" dirty="0"/>
              <a:t>Quelle: </a:t>
            </a:r>
          </a:p>
        </p:txBody>
      </p:sp>
      <p:sp>
        <p:nvSpPr>
          <p:cNvPr id="27" name="Textplatzhalter 13">
            <a:extLst>
              <a:ext uri="{FF2B5EF4-FFF2-40B4-BE49-F238E27FC236}">
                <a16:creationId xmlns:a16="http://schemas.microsoft.com/office/drawing/2014/main" id="{DDC4B5C1-32FE-4BFC-F448-D1EAB2BD50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01" y="1764003"/>
            <a:ext cx="5088467" cy="4535487"/>
          </a:xfrm>
          <a:solidFill>
            <a:srgbClr val="E8F5FF"/>
          </a:solidFill>
        </p:spPr>
        <p:txBody>
          <a:bodyPr lIns="144000" tIns="72000" rIns="72000" bIns="72000" anchor="b" anchorCtr="0">
            <a:noAutofit/>
          </a:bodyPr>
          <a:lstStyle>
            <a:lvl1pPr marL="0" indent="0">
              <a:buFontTx/>
              <a:buNone/>
              <a:defRPr sz="900">
                <a:solidFill>
                  <a:srgbClr val="032543"/>
                </a:solidFill>
              </a:defRPr>
            </a:lvl1pPr>
          </a:lstStyle>
          <a:p>
            <a:pPr lvl="0"/>
            <a:r>
              <a:rPr lang="de-DE" dirty="0"/>
              <a:t>Quelle: </a:t>
            </a:r>
          </a:p>
        </p:txBody>
      </p:sp>
      <p:sp>
        <p:nvSpPr>
          <p:cNvPr id="9" name="Bildplatzhalter 5">
            <a:extLst>
              <a:ext uri="{FF2B5EF4-FFF2-40B4-BE49-F238E27FC236}">
                <a16:creationId xmlns:a16="http://schemas.microsoft.com/office/drawing/2014/main" id="{C7386E47-F297-573D-6286-2A061635894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576000" y="3996000"/>
            <a:ext cx="4704000" cy="1944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8" name="Bildplatzhalter 5">
            <a:extLst>
              <a:ext uri="{FF2B5EF4-FFF2-40B4-BE49-F238E27FC236}">
                <a16:creationId xmlns:a16="http://schemas.microsoft.com/office/drawing/2014/main" id="{6B24DFC1-7094-EED4-6CF3-64E10D11129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12000" y="3996000"/>
            <a:ext cx="4704000" cy="1944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7" name="Bildplatzhalter 5">
            <a:extLst>
              <a:ext uri="{FF2B5EF4-FFF2-40B4-BE49-F238E27FC236}">
                <a16:creationId xmlns:a16="http://schemas.microsoft.com/office/drawing/2014/main" id="{D783CF4E-BE76-0D84-42CC-7B99B0C2F37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576000" y="1908000"/>
            <a:ext cx="4704000" cy="1944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FA447203-F442-819F-C80E-3C424BE0A34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12000" y="1908000"/>
            <a:ext cx="4704000" cy="1944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0" name="Textplatzhalter 18">
            <a:extLst>
              <a:ext uri="{FF2B5EF4-FFF2-40B4-BE49-F238E27FC236}">
                <a16:creationId xmlns:a16="http://schemas.microsoft.com/office/drawing/2014/main" id="{31384C39-C24F-B7CE-6F33-5F7E86DF74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900000"/>
            <a:ext cx="9456000" cy="288000"/>
          </a:xfrm>
        </p:spPr>
        <p:txBody>
          <a:bodyPr lIns="0" tIns="0" rIns="0" bIns="0" anchor="ctr">
            <a:noAutofit/>
          </a:bodyPr>
          <a:lstStyle>
            <a:lvl1pPr marL="0" indent="0">
              <a:buFontTx/>
              <a:buNone/>
              <a:defRPr sz="2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C3ADD00C-392A-5FB4-945A-305246066D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0000" y="576000"/>
            <a:ext cx="9456000" cy="288000"/>
          </a:xfr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rgbClr val="576F85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16961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 1 Bild a. blau, R 1 Bild a.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3">
            <a:extLst>
              <a:ext uri="{FF2B5EF4-FFF2-40B4-BE49-F238E27FC236}">
                <a16:creationId xmlns:a16="http://schemas.microsoft.com/office/drawing/2014/main" id="{ED63E9F9-7FF2-ED63-C36F-8D716FCA9F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83869" y="1764003"/>
            <a:ext cx="5088467" cy="4535487"/>
          </a:xfrm>
          <a:solidFill>
            <a:srgbClr val="D2EBFF">
              <a:alpha val="50000"/>
            </a:srgbClr>
          </a:solidFill>
        </p:spPr>
        <p:txBody>
          <a:bodyPr lIns="144000" tIns="72000" rIns="72000" bIns="72000" anchor="b" anchorCtr="0">
            <a:noAutofit/>
          </a:bodyPr>
          <a:lstStyle>
            <a:lvl1pPr marL="0" indent="0">
              <a:buFontTx/>
              <a:buNone/>
              <a:defRPr sz="900">
                <a:solidFill>
                  <a:srgbClr val="032543"/>
                </a:solidFill>
              </a:defRPr>
            </a:lvl1pPr>
          </a:lstStyle>
          <a:p>
            <a:pPr marL="0" marR="0" lvl="0" indent="0" algn="l" defTabSz="3600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Quelle: </a:t>
            </a:r>
          </a:p>
        </p:txBody>
      </p:sp>
      <p:sp>
        <p:nvSpPr>
          <p:cNvPr id="27" name="Textplatzhalter 13">
            <a:extLst>
              <a:ext uri="{FF2B5EF4-FFF2-40B4-BE49-F238E27FC236}">
                <a16:creationId xmlns:a16="http://schemas.microsoft.com/office/drawing/2014/main" id="{DDC4B5C1-32FE-4BFC-F448-D1EAB2BD50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01" y="1764003"/>
            <a:ext cx="5088467" cy="4535487"/>
          </a:xfrm>
          <a:solidFill>
            <a:srgbClr val="D2EBFF">
              <a:alpha val="50000"/>
            </a:srgbClr>
          </a:solidFill>
        </p:spPr>
        <p:txBody>
          <a:bodyPr lIns="144000" tIns="72000" rIns="72000" bIns="72000" anchor="b" anchorCtr="0">
            <a:noAutofit/>
          </a:bodyPr>
          <a:lstStyle>
            <a:lvl1pPr marL="0" indent="0">
              <a:buFontTx/>
              <a:buNone/>
              <a:defRPr sz="900">
                <a:solidFill>
                  <a:srgbClr val="032543"/>
                </a:solidFill>
              </a:defRPr>
            </a:lvl1pPr>
          </a:lstStyle>
          <a:p>
            <a:pPr lvl="0"/>
            <a:r>
              <a:rPr lang="de-DE" dirty="0"/>
              <a:t>Quelle: </a:t>
            </a:r>
          </a:p>
        </p:txBody>
      </p:sp>
      <p:sp>
        <p:nvSpPr>
          <p:cNvPr id="7" name="Bildplatzhalter 5">
            <a:extLst>
              <a:ext uri="{FF2B5EF4-FFF2-40B4-BE49-F238E27FC236}">
                <a16:creationId xmlns:a16="http://schemas.microsoft.com/office/drawing/2014/main" id="{D783CF4E-BE76-0D84-42CC-7B99B0C2F37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576000" y="1908000"/>
            <a:ext cx="4704000" cy="4032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FA447203-F442-819F-C80E-3C424BE0A34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12000" y="1908000"/>
            <a:ext cx="4704000" cy="4032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0" name="Textplatzhalter 18">
            <a:extLst>
              <a:ext uri="{FF2B5EF4-FFF2-40B4-BE49-F238E27FC236}">
                <a16:creationId xmlns:a16="http://schemas.microsoft.com/office/drawing/2014/main" id="{31384C39-C24F-B7CE-6F33-5F7E86DF74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900000"/>
            <a:ext cx="9456000" cy="288000"/>
          </a:xfrm>
        </p:spPr>
        <p:txBody>
          <a:bodyPr lIns="0" tIns="0" rIns="0" bIns="0" anchor="ctr">
            <a:noAutofit/>
          </a:bodyPr>
          <a:lstStyle>
            <a:lvl1pPr marL="0" indent="0">
              <a:buFontTx/>
              <a:buNone/>
              <a:defRPr sz="2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C3ADD00C-392A-5FB4-945A-305246066D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0000" y="576000"/>
            <a:ext cx="9456000" cy="288000"/>
          </a:xfr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rgbClr val="576F85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3930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ld a.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platzhalter 13">
            <a:extLst>
              <a:ext uri="{FF2B5EF4-FFF2-40B4-BE49-F238E27FC236}">
                <a16:creationId xmlns:a16="http://schemas.microsoft.com/office/drawing/2014/main" id="{DDC4B5C1-32FE-4BFC-F448-D1EAB2BD50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1764003"/>
            <a:ext cx="10752000" cy="4535487"/>
          </a:xfrm>
          <a:solidFill>
            <a:srgbClr val="D2EBFF">
              <a:alpha val="50000"/>
            </a:srgbClr>
          </a:solidFill>
        </p:spPr>
        <p:txBody>
          <a:bodyPr lIns="144000" tIns="72000" rIns="72000" bIns="72000" anchor="b" anchorCtr="0">
            <a:noAutofit/>
          </a:bodyPr>
          <a:lstStyle>
            <a:lvl1pPr marL="0" indent="0">
              <a:buFontTx/>
              <a:buNone/>
              <a:defRPr sz="900">
                <a:solidFill>
                  <a:srgbClr val="032543"/>
                </a:solidFill>
              </a:defRPr>
            </a:lvl1pPr>
          </a:lstStyle>
          <a:p>
            <a:pPr lvl="0"/>
            <a:r>
              <a:rPr lang="de-DE" dirty="0"/>
              <a:t>Quelle:</a:t>
            </a: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FA447203-F442-819F-C80E-3C424BE0A34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12000" y="1908000"/>
            <a:ext cx="10368000" cy="4104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0" name="Textplatzhalter 18">
            <a:extLst>
              <a:ext uri="{FF2B5EF4-FFF2-40B4-BE49-F238E27FC236}">
                <a16:creationId xmlns:a16="http://schemas.microsoft.com/office/drawing/2014/main" id="{31384C39-C24F-B7CE-6F33-5F7E86DF74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900000"/>
            <a:ext cx="9456000" cy="288000"/>
          </a:xfrm>
        </p:spPr>
        <p:txBody>
          <a:bodyPr lIns="0" tIns="0" rIns="0" bIns="0" anchor="ctr">
            <a:noAutofit/>
          </a:bodyPr>
          <a:lstStyle>
            <a:lvl1pPr marL="0" indent="0">
              <a:buFontTx/>
              <a:buNone/>
              <a:defRPr sz="2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C3ADD00C-392A-5FB4-945A-305246066D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0000" y="576000"/>
            <a:ext cx="9456000" cy="288000"/>
          </a:xfr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rgbClr val="576F85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57094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xtB blau abgestu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6">
            <a:extLst>
              <a:ext uri="{FF2B5EF4-FFF2-40B4-BE49-F238E27FC236}">
                <a16:creationId xmlns:a16="http://schemas.microsoft.com/office/drawing/2014/main" id="{ADB87807-F800-49EE-E0F9-E5B2A20140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891200" y="1764000"/>
            <a:ext cx="3585600" cy="540000"/>
          </a:xfrm>
          <a:solidFill>
            <a:srgbClr val="D2EBFF"/>
          </a:solidFill>
        </p:spPr>
        <p:txBody>
          <a:bodyPr lIns="216000" tIns="216000" rIns="216000" bIns="216000" anchor="ctr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FontTx/>
              <a:buNone/>
              <a:defRPr sz="1600" b="1">
                <a:solidFill>
                  <a:srgbClr val="032543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5CE9762E-3301-69D1-3A1C-B4E261746F9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05600" y="1764000"/>
            <a:ext cx="3585600" cy="540000"/>
          </a:xfrm>
          <a:solidFill>
            <a:srgbClr val="99D1FF"/>
          </a:solidFill>
        </p:spPr>
        <p:txBody>
          <a:bodyPr lIns="216000" tIns="216000" rIns="216000" bIns="216000" anchor="ctr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FontTx/>
              <a:buNone/>
              <a:defRPr sz="1600" b="1">
                <a:solidFill>
                  <a:srgbClr val="032543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FFA2E177-F26D-5430-3784-8B96965745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0000" y="1764000"/>
            <a:ext cx="3585600" cy="540000"/>
          </a:xfrm>
          <a:solidFill>
            <a:srgbClr val="5AB5FF"/>
          </a:solidFill>
        </p:spPr>
        <p:txBody>
          <a:bodyPr lIns="216000" tIns="216000" rIns="216000" bIns="216000" anchor="ctr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FontTx/>
              <a:buNone/>
              <a:defRPr sz="1600" b="1">
                <a:solidFill>
                  <a:srgbClr val="032543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platzhalter 2">
            <a:extLst>
              <a:ext uri="{FF2B5EF4-FFF2-40B4-BE49-F238E27FC236}">
                <a16:creationId xmlns:a16="http://schemas.microsoft.com/office/drawing/2014/main" id="{31384C39-C24F-B7CE-6F33-5F7E86DF740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/>
          </p:nvPr>
        </p:nvSpPr>
        <p:spPr>
          <a:xfrm>
            <a:off x="720000" y="900000"/>
            <a:ext cx="9456000" cy="288000"/>
          </a:xfrm>
        </p:spPr>
        <p:txBody>
          <a:bodyPr lIns="0" tIns="0" rIns="0" bIns="0" anchor="ctr">
            <a:noAutofit/>
          </a:bodyPr>
          <a:lstStyle>
            <a:lvl1pPr marL="0" indent="0">
              <a:buFontTx/>
              <a:buNone/>
              <a:defRPr sz="2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platzhalter 1">
            <a:extLst>
              <a:ext uri="{FF2B5EF4-FFF2-40B4-BE49-F238E27FC236}">
                <a16:creationId xmlns:a16="http://schemas.microsoft.com/office/drawing/2014/main" id="{C3ADD00C-392A-5FB4-945A-305246066DE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/>
          </p:nvPr>
        </p:nvSpPr>
        <p:spPr>
          <a:xfrm>
            <a:off x="720000" y="576000"/>
            <a:ext cx="9456000" cy="288000"/>
          </a:xfr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rgbClr val="576F85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38769ED3-4679-10F3-7231-C543CF2F2C1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000" y="2304000"/>
            <a:ext cx="3585600" cy="3996000"/>
          </a:xfrm>
          <a:solidFill>
            <a:srgbClr val="5AB5FF">
              <a:alpha val="50000"/>
            </a:srgbClr>
          </a:solidFill>
        </p:spPr>
        <p:txBody>
          <a:bodyPr lIns="216000" tIns="216000" rIns="216000" bIns="216000">
            <a:noAutofit/>
          </a:bodyPr>
          <a:lstStyle>
            <a:lvl1pPr marL="0" indent="0" defTabSz="5400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7E5DA65A-A408-B027-A6D7-75F4ABCD1E1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05600" y="2304000"/>
            <a:ext cx="3585600" cy="3996000"/>
          </a:xfrm>
          <a:solidFill>
            <a:srgbClr val="99D1FF">
              <a:alpha val="50000"/>
            </a:srgbClr>
          </a:solidFill>
        </p:spPr>
        <p:txBody>
          <a:bodyPr lIns="216000" tIns="216000" rIns="216000" bIns="216000">
            <a:noAutofit/>
          </a:bodyPr>
          <a:lstStyle>
            <a:lvl1pPr marL="0" indent="0" defTabSz="5400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FA871E88-A72E-1A21-B001-ACE619EC4D7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891200" y="2304000"/>
            <a:ext cx="3585600" cy="3996000"/>
          </a:xfrm>
          <a:solidFill>
            <a:srgbClr val="D2EBFF">
              <a:alpha val="50000"/>
            </a:srgbClr>
          </a:solidFill>
        </p:spPr>
        <p:txBody>
          <a:bodyPr lIns="216000" tIns="216000" rIns="216000" bIns="216000">
            <a:noAutofit/>
          </a:bodyPr>
          <a:lstStyle>
            <a:lvl1pPr marL="0" indent="0" defTabSz="5400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495124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xtB blau abgestu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6">
            <a:extLst>
              <a:ext uri="{FF2B5EF4-FFF2-40B4-BE49-F238E27FC236}">
                <a16:creationId xmlns:a16="http://schemas.microsoft.com/office/drawing/2014/main" id="{ADB87807-F800-49EE-E0F9-E5B2A20140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84000" y="1764000"/>
            <a:ext cx="2688000" cy="540000"/>
          </a:xfrm>
          <a:solidFill>
            <a:srgbClr val="D2EBFF"/>
          </a:solidFill>
        </p:spPr>
        <p:txBody>
          <a:bodyPr lIns="216000" tIns="216000" rIns="216000" bIns="216000" anchor="ctr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FontTx/>
              <a:buNone/>
              <a:defRPr sz="1600" b="1">
                <a:solidFill>
                  <a:srgbClr val="032543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5CE9762E-3301-69D1-3A1C-B4E261746F9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6000" y="1764000"/>
            <a:ext cx="2688000" cy="540000"/>
          </a:xfrm>
          <a:solidFill>
            <a:srgbClr val="99D1FF"/>
          </a:solidFill>
        </p:spPr>
        <p:txBody>
          <a:bodyPr lIns="216000" tIns="216000" rIns="216000" bIns="216000" anchor="ctr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FontTx/>
              <a:buNone/>
              <a:defRPr sz="1600" b="1">
                <a:solidFill>
                  <a:srgbClr val="032543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FFA2E177-F26D-5430-3784-8B96965745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08000" y="1764000"/>
            <a:ext cx="2688000" cy="540000"/>
          </a:xfrm>
          <a:solidFill>
            <a:srgbClr val="5AB5FF"/>
          </a:solidFill>
        </p:spPr>
        <p:txBody>
          <a:bodyPr lIns="216000" tIns="216000" rIns="216000" bIns="216000" anchor="ctr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FontTx/>
              <a:buNone/>
              <a:defRPr sz="1600" b="1">
                <a:solidFill>
                  <a:srgbClr val="032543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7" name="Textplatzhalter 3">
            <a:extLst>
              <a:ext uri="{FF2B5EF4-FFF2-40B4-BE49-F238E27FC236}">
                <a16:creationId xmlns:a16="http://schemas.microsoft.com/office/drawing/2014/main" id="{DDC4B5C1-32FE-4BFC-F448-D1EAB2BD50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0001" y="1764000"/>
            <a:ext cx="2688000" cy="540000"/>
          </a:xfrm>
          <a:solidFill>
            <a:srgbClr val="0082FF"/>
          </a:solidFill>
        </p:spPr>
        <p:txBody>
          <a:bodyPr lIns="216000" tIns="216000" rIns="216000" bIns="216000" anchor="ctr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FontTx/>
              <a:buNone/>
              <a:defRPr sz="1600" b="1">
                <a:solidFill>
                  <a:srgbClr val="032543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platzhalter 2">
            <a:extLst>
              <a:ext uri="{FF2B5EF4-FFF2-40B4-BE49-F238E27FC236}">
                <a16:creationId xmlns:a16="http://schemas.microsoft.com/office/drawing/2014/main" id="{31384C39-C24F-B7CE-6F33-5F7E86DF740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/>
          </p:nvPr>
        </p:nvSpPr>
        <p:spPr>
          <a:xfrm>
            <a:off x="720000" y="900000"/>
            <a:ext cx="9456000" cy="288000"/>
          </a:xfrm>
        </p:spPr>
        <p:txBody>
          <a:bodyPr lIns="0" tIns="0" rIns="0" bIns="0" anchor="ctr">
            <a:noAutofit/>
          </a:bodyPr>
          <a:lstStyle>
            <a:lvl1pPr marL="0" indent="0">
              <a:buFontTx/>
              <a:buNone/>
              <a:defRPr sz="2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platzhalter 1">
            <a:extLst>
              <a:ext uri="{FF2B5EF4-FFF2-40B4-BE49-F238E27FC236}">
                <a16:creationId xmlns:a16="http://schemas.microsoft.com/office/drawing/2014/main" id="{C3ADD00C-392A-5FB4-945A-305246066DE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/>
          </p:nvPr>
        </p:nvSpPr>
        <p:spPr>
          <a:xfrm>
            <a:off x="720000" y="576000"/>
            <a:ext cx="9456000" cy="288000"/>
          </a:xfr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rgbClr val="576F85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5A50CB5-097A-44E8-7AC0-4598CEA5170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20000" y="2304000"/>
            <a:ext cx="2688000" cy="3996000"/>
          </a:xfrm>
          <a:solidFill>
            <a:srgbClr val="0082FF">
              <a:alpha val="50000"/>
            </a:srgbClr>
          </a:solidFill>
        </p:spPr>
        <p:txBody>
          <a:bodyPr lIns="216000" tIns="216000" rIns="216000" bIns="216000">
            <a:noAutofit/>
          </a:bodyPr>
          <a:lstStyle>
            <a:lvl1pPr marL="0" indent="0" defTabSz="5400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38769ED3-4679-10F3-7231-C543CF2F2C1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08000" y="2304000"/>
            <a:ext cx="2688000" cy="3996000"/>
          </a:xfrm>
          <a:solidFill>
            <a:srgbClr val="5AB5FF">
              <a:alpha val="50000"/>
            </a:srgbClr>
          </a:solidFill>
        </p:spPr>
        <p:txBody>
          <a:bodyPr lIns="216000" tIns="216000" rIns="216000" bIns="216000">
            <a:noAutofit/>
          </a:bodyPr>
          <a:lstStyle>
            <a:lvl1pPr marL="0" indent="0" defTabSz="5400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7E5DA65A-A408-B027-A6D7-75F4ABCD1E1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96000" y="2304000"/>
            <a:ext cx="2688000" cy="3996000"/>
          </a:xfrm>
          <a:solidFill>
            <a:srgbClr val="99D1FF">
              <a:alpha val="50000"/>
            </a:srgbClr>
          </a:solidFill>
        </p:spPr>
        <p:txBody>
          <a:bodyPr lIns="216000" tIns="216000" rIns="216000" bIns="216000">
            <a:noAutofit/>
          </a:bodyPr>
          <a:lstStyle>
            <a:lvl1pPr marL="0" indent="0" defTabSz="5400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FA871E88-A72E-1A21-B001-ACE619EC4D7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784000" y="2304000"/>
            <a:ext cx="2688000" cy="3996000"/>
          </a:xfrm>
          <a:solidFill>
            <a:srgbClr val="D2EBFF">
              <a:alpha val="50000"/>
            </a:srgbClr>
          </a:solidFill>
        </p:spPr>
        <p:txBody>
          <a:bodyPr lIns="216000" tIns="216000" rIns="216000" bIns="216000">
            <a:noAutofit/>
          </a:bodyPr>
          <a:lstStyle>
            <a:lvl1pPr marL="0" indent="0" defTabSz="5400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085121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xtB blau q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13">
            <a:extLst>
              <a:ext uri="{FF2B5EF4-FFF2-40B4-BE49-F238E27FC236}">
                <a16:creationId xmlns:a16="http://schemas.microsoft.com/office/drawing/2014/main" id="{ADB87807-F800-49EE-E0F9-E5B2A20140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0" y="4032000"/>
            <a:ext cx="5376000" cy="2268000"/>
          </a:xfrm>
          <a:solidFill>
            <a:srgbClr val="D2EBFF"/>
          </a:solidFill>
        </p:spPr>
        <p:txBody>
          <a:bodyPr lIns="288000" tIns="288000" rIns="180000" bIns="288000" anchor="ctr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FontTx/>
              <a:buNone/>
              <a:defRPr sz="1600" b="1">
                <a:solidFill>
                  <a:srgbClr val="032543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platzhalter 13">
            <a:extLst>
              <a:ext uri="{FF2B5EF4-FFF2-40B4-BE49-F238E27FC236}">
                <a16:creationId xmlns:a16="http://schemas.microsoft.com/office/drawing/2014/main" id="{5CE9762E-3301-69D1-3A1C-B4E261746F9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0000" y="4032000"/>
            <a:ext cx="5376000" cy="2268000"/>
          </a:xfrm>
          <a:solidFill>
            <a:srgbClr val="99D1FF"/>
          </a:solidFill>
        </p:spPr>
        <p:txBody>
          <a:bodyPr lIns="288000" tIns="288000" rIns="180000" bIns="288000" anchor="ctr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FontTx/>
              <a:buNone/>
              <a:defRPr sz="1600" b="1">
                <a:solidFill>
                  <a:srgbClr val="032543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Textplatzhalter 13">
            <a:extLst>
              <a:ext uri="{FF2B5EF4-FFF2-40B4-BE49-F238E27FC236}">
                <a16:creationId xmlns:a16="http://schemas.microsoft.com/office/drawing/2014/main" id="{FFA2E177-F26D-5430-3784-8B96965745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0" y="1764000"/>
            <a:ext cx="5376000" cy="2268000"/>
          </a:xfrm>
          <a:solidFill>
            <a:srgbClr val="5AB5FF"/>
          </a:solidFill>
        </p:spPr>
        <p:txBody>
          <a:bodyPr lIns="288000" tIns="288000" rIns="180000" bIns="288000" anchor="ctr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FontTx/>
              <a:buNone/>
              <a:defRPr sz="1600" b="1">
                <a:solidFill>
                  <a:srgbClr val="032543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7" name="Textplatzhalter 13">
            <a:extLst>
              <a:ext uri="{FF2B5EF4-FFF2-40B4-BE49-F238E27FC236}">
                <a16:creationId xmlns:a16="http://schemas.microsoft.com/office/drawing/2014/main" id="{DDC4B5C1-32FE-4BFC-F448-D1EAB2BD50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0000" y="1764000"/>
            <a:ext cx="5376000" cy="2268000"/>
          </a:xfrm>
          <a:solidFill>
            <a:srgbClr val="0082FF"/>
          </a:solidFill>
        </p:spPr>
        <p:txBody>
          <a:bodyPr lIns="288000" tIns="288000" rIns="180000" bIns="288000" anchor="ctr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FontTx/>
              <a:buNone/>
              <a:defRPr sz="1600" b="1">
                <a:solidFill>
                  <a:srgbClr val="032543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platzhalter 18">
            <a:extLst>
              <a:ext uri="{FF2B5EF4-FFF2-40B4-BE49-F238E27FC236}">
                <a16:creationId xmlns:a16="http://schemas.microsoft.com/office/drawing/2014/main" id="{31384C39-C24F-B7CE-6F33-5F7E86DF74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900000"/>
            <a:ext cx="9456000" cy="288000"/>
          </a:xfrm>
        </p:spPr>
        <p:txBody>
          <a:bodyPr lIns="0" tIns="0" rIns="0" bIns="0" anchor="ctr">
            <a:noAutofit/>
          </a:bodyPr>
          <a:lstStyle>
            <a:lvl1pPr marL="0" indent="0">
              <a:buFontTx/>
              <a:buNone/>
              <a:defRPr sz="2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C3ADD00C-392A-5FB4-945A-305246066D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0000" y="576000"/>
            <a:ext cx="9456000" cy="288000"/>
          </a:xfr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rgbClr val="576F85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41840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xtB blau animi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6">
            <a:extLst>
              <a:ext uri="{FF2B5EF4-FFF2-40B4-BE49-F238E27FC236}">
                <a16:creationId xmlns:a16="http://schemas.microsoft.com/office/drawing/2014/main" id="{ADB87807-F800-49EE-E0F9-E5B2A20140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992000" y="1764000"/>
            <a:ext cx="3480000" cy="432000"/>
          </a:xfrm>
          <a:solidFill>
            <a:srgbClr val="5AB5FF"/>
          </a:solidFill>
        </p:spPr>
        <p:txBody>
          <a:bodyPr lIns="216000" tIns="72000" rIns="72000" bIns="72000" anchor="ctr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FontTx/>
              <a:buNone/>
              <a:defRPr sz="1600" b="1">
                <a:solidFill>
                  <a:srgbClr val="032543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5CE9762E-3301-69D1-3A1C-B4E261746F9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58400" y="1764000"/>
            <a:ext cx="3480000" cy="432000"/>
          </a:xfrm>
          <a:prstGeom prst="chevron">
            <a:avLst/>
          </a:prstGeom>
          <a:solidFill>
            <a:srgbClr val="5AB5FF"/>
          </a:solidFill>
        </p:spPr>
        <p:txBody>
          <a:bodyPr lIns="216000" tIns="72000" rIns="72000" bIns="72000" anchor="ctr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FontTx/>
              <a:buNone/>
              <a:defRPr sz="1600" b="1">
                <a:solidFill>
                  <a:srgbClr val="032543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platzhalter 2">
            <a:extLst>
              <a:ext uri="{FF2B5EF4-FFF2-40B4-BE49-F238E27FC236}">
                <a16:creationId xmlns:a16="http://schemas.microsoft.com/office/drawing/2014/main" id="{31384C39-C24F-B7CE-6F33-5F7E86DF740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/>
          </p:nvPr>
        </p:nvSpPr>
        <p:spPr>
          <a:xfrm>
            <a:off x="720000" y="900000"/>
            <a:ext cx="9456000" cy="288000"/>
          </a:xfrm>
        </p:spPr>
        <p:txBody>
          <a:bodyPr lIns="0" tIns="0" rIns="0" bIns="0" anchor="ctr">
            <a:noAutofit/>
          </a:bodyPr>
          <a:lstStyle>
            <a:lvl1pPr marL="0" indent="0">
              <a:buFontTx/>
              <a:buNone/>
              <a:defRPr sz="2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platzhalter 1">
            <a:extLst>
              <a:ext uri="{FF2B5EF4-FFF2-40B4-BE49-F238E27FC236}">
                <a16:creationId xmlns:a16="http://schemas.microsoft.com/office/drawing/2014/main" id="{C3ADD00C-392A-5FB4-945A-305246066DE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/>
          </p:nvPr>
        </p:nvSpPr>
        <p:spPr>
          <a:xfrm>
            <a:off x="720000" y="576000"/>
            <a:ext cx="9456000" cy="288000"/>
          </a:xfr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rgbClr val="576F85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38769ED3-4679-10F3-7231-C543CF2F2C1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000" y="2304000"/>
            <a:ext cx="3480000" cy="3996000"/>
          </a:xfrm>
          <a:solidFill>
            <a:srgbClr val="E8F5FF"/>
          </a:solidFill>
        </p:spPr>
        <p:txBody>
          <a:bodyPr lIns="216000" tIns="216000" rIns="216000" bIns="216000">
            <a:noAutofit/>
          </a:bodyPr>
          <a:lstStyle>
            <a:lvl1pPr marL="0" indent="0" defTabSz="5400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7E5DA65A-A408-B027-A6D7-75F4ABCD1E1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56000" y="2304000"/>
            <a:ext cx="3480000" cy="3996000"/>
          </a:xfrm>
          <a:solidFill>
            <a:srgbClr val="E8F5FF"/>
          </a:solidFill>
        </p:spPr>
        <p:txBody>
          <a:bodyPr lIns="216000" tIns="216000" rIns="216000" bIns="216000">
            <a:noAutofit/>
          </a:bodyPr>
          <a:lstStyle>
            <a:lvl1pPr marL="0" indent="0" defTabSz="5400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FA871E88-A72E-1A21-B001-ACE619EC4D7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992000" y="2304000"/>
            <a:ext cx="3480000" cy="3996000"/>
          </a:xfrm>
          <a:solidFill>
            <a:srgbClr val="E8F5FF"/>
          </a:solidFill>
        </p:spPr>
        <p:txBody>
          <a:bodyPr lIns="216000" tIns="216000" rIns="216000" bIns="216000">
            <a:noAutofit/>
          </a:bodyPr>
          <a:lstStyle>
            <a:lvl1pPr marL="0" indent="0" defTabSz="5400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platzhalter 6">
            <a:extLst>
              <a:ext uri="{FF2B5EF4-FFF2-40B4-BE49-F238E27FC236}">
                <a16:creationId xmlns:a16="http://schemas.microsoft.com/office/drawing/2014/main" id="{6B8F47A0-A3E1-C313-A069-FD8AD36A838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20000" y="1764000"/>
            <a:ext cx="3480000" cy="432000"/>
          </a:xfrm>
          <a:solidFill>
            <a:srgbClr val="5AB5FF"/>
          </a:solidFill>
        </p:spPr>
        <p:txBody>
          <a:bodyPr lIns="216000" tIns="72000" rIns="72000" bIns="72000" anchor="ctr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FontTx/>
              <a:buNone/>
              <a:defRPr sz="1600" b="1">
                <a:solidFill>
                  <a:srgbClr val="032543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5543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animBg="1">
        <p:tmplLst>
          <p:tmpl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1">
            <p:tnLst>
              <p:par>
                <p:cTn presetID="1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6" grpId="0" uiExpand="1" build="p" animBg="1">
        <p:tmplLst>
          <p:tmpl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1">
            <p:tnLst>
              <p:par>
                <p:cTn presetID="1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4" grpId="0" uiExpand="1" build="p" animBg="1">
        <p:tmplLst>
          <p:tmpl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1">
            <p:tnLst>
              <p:par>
                <p:cTn presetID="1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5" grpId="0" build="p" animBg="1">
        <p:tmplLst>
          <p:tmpl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1">
            <p:tnLst>
              <p:par>
                <p:cTn presetID="1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6" grpId="0" build="p" animBg="1">
        <p:tmplLst>
          <p:tmpl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1">
            <p:tnLst>
              <p:par>
                <p:cTn presetID="1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" grpId="0" uiExpand="1" build="p" animBg="1">
        <p:tmplLst>
          <p:tmpl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1">
            <p:tnLst>
              <p:par>
                <p:cTn presetID="1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4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xtB blau animi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6">
            <a:extLst>
              <a:ext uri="{FF2B5EF4-FFF2-40B4-BE49-F238E27FC236}">
                <a16:creationId xmlns:a16="http://schemas.microsoft.com/office/drawing/2014/main" id="{ADB87807-F800-49EE-E0F9-E5B2A20140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16000" y="3744000"/>
            <a:ext cx="4680000" cy="1836000"/>
          </a:xfrm>
          <a:solidFill>
            <a:srgbClr val="E8F5FF"/>
          </a:solidFill>
        </p:spPr>
        <p:txBody>
          <a:bodyPr lIns="288000" tIns="288000" rIns="288000" bIns="28800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FontTx/>
              <a:buNone/>
              <a:defRPr sz="1400" b="0">
                <a:solidFill>
                  <a:srgbClr val="032543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5CE9762E-3301-69D1-3A1C-B4E261746F9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20000" y="3742863"/>
            <a:ext cx="4680000" cy="1836000"/>
          </a:xfrm>
          <a:solidFill>
            <a:srgbClr val="E8F5FF"/>
          </a:solidFill>
        </p:spPr>
        <p:txBody>
          <a:bodyPr lIns="288000" tIns="288000" rIns="288000" bIns="28800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FontTx/>
              <a:buNone/>
              <a:defRPr sz="1400" b="0">
                <a:solidFill>
                  <a:srgbClr val="032543"/>
                </a:solidFill>
              </a:defRPr>
            </a:lvl1pPr>
            <a:lvl2pPr>
              <a:defRPr lang="de-DE" sz="1400" b="0" kern="1200" dirty="0" smtClean="0">
                <a:solidFill>
                  <a:srgbClr val="0325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FFA2E177-F26D-5430-3784-8B96965745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16000" y="1764000"/>
            <a:ext cx="4680000" cy="1836000"/>
          </a:xfrm>
          <a:solidFill>
            <a:srgbClr val="E8F5FF"/>
          </a:solidFill>
        </p:spPr>
        <p:txBody>
          <a:bodyPr lIns="288000" tIns="288000" rIns="288000" bIns="28800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FontTx/>
              <a:buNone/>
              <a:defRPr lang="de-DE" sz="1200" kern="1200" dirty="0">
                <a:solidFill>
                  <a:srgbClr val="0325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7" name="Textplatzhalter 3">
            <a:extLst>
              <a:ext uri="{FF2B5EF4-FFF2-40B4-BE49-F238E27FC236}">
                <a16:creationId xmlns:a16="http://schemas.microsoft.com/office/drawing/2014/main" id="{DDC4B5C1-32FE-4BFC-F448-D1EAB2BD50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20000" y="1764000"/>
            <a:ext cx="4680000" cy="1836000"/>
          </a:xfrm>
          <a:solidFill>
            <a:srgbClr val="E8F5FF"/>
          </a:solidFill>
        </p:spPr>
        <p:txBody>
          <a:bodyPr lIns="288000" tIns="288000" rIns="288000" bIns="288000" anchor="t" anchorCtr="0">
            <a:noAutofit/>
          </a:bodyPr>
          <a:lstStyle>
            <a:lvl1pPr marL="180000" indent="-180000" algn="l">
              <a:lnSpc>
                <a:spcPct val="120000"/>
              </a:lnSpc>
              <a:spcBef>
                <a:spcPts val="0"/>
              </a:spcBef>
              <a:buFontTx/>
              <a:buNone/>
              <a:defRPr sz="1200" b="0">
                <a:solidFill>
                  <a:srgbClr val="032543"/>
                </a:solidFill>
              </a:defRPr>
            </a:lvl1pPr>
            <a:lvl2pPr>
              <a:defRPr lang="de-DE" sz="1200" kern="1200" dirty="0" smtClean="0">
                <a:solidFill>
                  <a:srgbClr val="0325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platzhalter 2">
            <a:extLst>
              <a:ext uri="{FF2B5EF4-FFF2-40B4-BE49-F238E27FC236}">
                <a16:creationId xmlns:a16="http://schemas.microsoft.com/office/drawing/2014/main" id="{31384C39-C24F-B7CE-6F33-5F7E86DF740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/>
          </p:nvPr>
        </p:nvSpPr>
        <p:spPr>
          <a:xfrm>
            <a:off x="720000" y="900000"/>
            <a:ext cx="9456000" cy="288000"/>
          </a:xfrm>
        </p:spPr>
        <p:txBody>
          <a:bodyPr lIns="0" tIns="0" rIns="0" bIns="0" anchor="ctr">
            <a:noAutofit/>
          </a:bodyPr>
          <a:lstStyle>
            <a:lvl1pPr marL="0" indent="0">
              <a:buFontTx/>
              <a:buNone/>
              <a:defRPr sz="2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platzhalter 1">
            <a:extLst>
              <a:ext uri="{FF2B5EF4-FFF2-40B4-BE49-F238E27FC236}">
                <a16:creationId xmlns:a16="http://schemas.microsoft.com/office/drawing/2014/main" id="{C3ADD00C-392A-5FB4-945A-305246066DE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/>
          </p:nvPr>
        </p:nvSpPr>
        <p:spPr>
          <a:xfrm>
            <a:off x="720000" y="576000"/>
            <a:ext cx="9456000" cy="288000"/>
          </a:xfr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rgbClr val="576F85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Textplatzhalter 6">
            <a:extLst>
              <a:ext uri="{FF2B5EF4-FFF2-40B4-BE49-F238E27FC236}">
                <a16:creationId xmlns:a16="http://schemas.microsoft.com/office/drawing/2014/main" id="{EB530E72-AFF1-2E55-F523-E69641A56AC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920000" y="5724000"/>
            <a:ext cx="4680000" cy="288000"/>
          </a:xfrm>
          <a:solidFill>
            <a:srgbClr val="5AB5FF"/>
          </a:solidFill>
        </p:spPr>
        <p:txBody>
          <a:bodyPr lIns="216000" tIns="72000" rIns="72000" bIns="72000" anchor="ctr" anchorCtr="0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FontTx/>
              <a:buNone/>
              <a:defRPr sz="1400" b="1">
                <a:solidFill>
                  <a:srgbClr val="032543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platzhalter 6">
            <a:extLst>
              <a:ext uri="{FF2B5EF4-FFF2-40B4-BE49-F238E27FC236}">
                <a16:creationId xmlns:a16="http://schemas.microsoft.com/office/drawing/2014/main" id="{BAD552FF-8D36-1D7C-1F40-16C1D769F60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816000" y="5724000"/>
            <a:ext cx="4680000" cy="288000"/>
          </a:xfrm>
          <a:solidFill>
            <a:srgbClr val="5AB5FF"/>
          </a:solidFill>
        </p:spPr>
        <p:txBody>
          <a:bodyPr lIns="216000" tIns="72000" rIns="72000" bIns="72000" anchor="ctr" anchorCtr="0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FontTx/>
              <a:buNone/>
              <a:defRPr sz="1400" b="1">
                <a:solidFill>
                  <a:srgbClr val="032543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D764F4C7-1D85-9634-F0BB-E87A1943E24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920000" y="6156000"/>
            <a:ext cx="9600000" cy="288000"/>
          </a:xfrm>
          <a:prstGeom prst="homePlate">
            <a:avLst/>
          </a:prstGeom>
          <a:solidFill>
            <a:srgbClr val="5AB5FF"/>
          </a:solidFill>
        </p:spPr>
        <p:txBody>
          <a:bodyPr lIns="216000" tIns="72000" rIns="72000" bIns="72000" anchor="ctr" anchorCtr="0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FontTx/>
              <a:buNone/>
              <a:defRPr sz="1400" b="1">
                <a:solidFill>
                  <a:srgbClr val="032543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platzhalter 5">
            <a:extLst>
              <a:ext uri="{FF2B5EF4-FFF2-40B4-BE49-F238E27FC236}">
                <a16:creationId xmlns:a16="http://schemas.microsoft.com/office/drawing/2014/main" id="{C7091D41-6F37-1C77-EA40-317CCDF6BD7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 rot="16200000">
            <a:off x="-995999" y="3480000"/>
            <a:ext cx="3816000" cy="384000"/>
          </a:xfrm>
          <a:prstGeom prst="homePlate">
            <a:avLst/>
          </a:prstGeom>
          <a:solidFill>
            <a:srgbClr val="5AB5FF"/>
          </a:solidFill>
        </p:spPr>
        <p:txBody>
          <a:bodyPr lIns="216000" tIns="72000" rIns="72000" bIns="72000" anchor="ctr" anchorCtr="0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FontTx/>
              <a:buNone/>
              <a:defRPr sz="1400" b="1">
                <a:solidFill>
                  <a:srgbClr val="032543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Textplatzhalter 6">
            <a:extLst>
              <a:ext uri="{FF2B5EF4-FFF2-40B4-BE49-F238E27FC236}">
                <a16:creationId xmlns:a16="http://schemas.microsoft.com/office/drawing/2014/main" id="{08813F59-9212-941A-13F7-3036749D3FD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 rot="16200000">
            <a:off x="594000" y="2490000"/>
            <a:ext cx="1836000" cy="384000"/>
          </a:xfrm>
          <a:solidFill>
            <a:srgbClr val="5AB5FF"/>
          </a:solidFill>
        </p:spPr>
        <p:txBody>
          <a:bodyPr lIns="216000" tIns="72000" rIns="72000" bIns="72000" anchor="ctr" anchorCtr="0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FontTx/>
              <a:buNone/>
              <a:defRPr sz="1400" b="1">
                <a:solidFill>
                  <a:srgbClr val="032543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8AE9C23-29D5-A7AA-60D2-7FD187375BC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 rot="16200000">
            <a:off x="594000" y="4468863"/>
            <a:ext cx="1836000" cy="384000"/>
          </a:xfrm>
          <a:solidFill>
            <a:srgbClr val="5AB5FF"/>
          </a:solidFill>
        </p:spPr>
        <p:txBody>
          <a:bodyPr lIns="216000" tIns="72000" rIns="72000" bIns="72000" anchor="ctr" anchorCtr="0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FontTx/>
              <a:buNone/>
              <a:defRPr sz="1400" b="1">
                <a:solidFill>
                  <a:srgbClr val="032543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3777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animBg="1">
        <p:tmplLst>
          <p:tmpl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1">
            <p:tnLst>
              <p:par>
                <p:cTn presetID="1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6" grpId="0" uiExpand="1" build="p" animBg="1">
        <p:tmplLst>
          <p:tmpl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5" grpId="0" uiExpand="1" build="p" animBg="1">
        <p:tmplLst>
          <p:tmpl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1">
            <p:tnLst>
              <p:par>
                <p:cTn presetID="1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7" grpId="0" uiExpand="1" build="p" animBg="1">
        <p:tmplLst>
          <p:tmpl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" grpId="0" uiExpand="1" build="p" animBg="1">
        <p:tmplLst>
          <p:tmpl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1">
            <p:tnLst>
              <p:par>
                <p:cTn presetID="1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" grpId="0" uiExpand="1" build="p" animBg="1">
        <p:tmplLst>
          <p:tmpl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1">
            <p:tnLst>
              <p:par>
                <p:cTn presetID="1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4" grpId="0" uiExpand="1" build="p" animBg="1">
        <p:tmplLst>
          <p:tmpl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1">
            <p:tnLst>
              <p:par>
                <p:cTn presetID="1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5" grpId="0" uiExpand="1" build="p" animBg="1">
        <p:tmplLst>
          <p:tmpl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1">
            <p:tnLst>
              <p:par>
                <p:cTn presetID="1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6" grpId="0" uiExpand="1" build="p" animBg="1">
        <p:tmplLst>
          <p:tmpl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1">
            <p:tnLst>
              <p:par>
                <p:cTn presetID="1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7" grpId="0" uiExpand="1" build="p" animBg="1">
        <p:tmplLst>
          <p:tmpl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1">
            <p:tnLst>
              <p:par>
                <p:cTn presetID="1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4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CC52B-E6D2-5B40-AF46-39904F5A20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122363"/>
            <a:ext cx="9144000" cy="2387600"/>
          </a:xfrm>
        </p:spPr>
        <p:txBody>
          <a:bodyPr anchor="t">
            <a:normAutofit/>
          </a:bodyPr>
          <a:lstStyle>
            <a:lvl1pPr algn="l">
              <a:defRPr sz="7200">
                <a:latin typeface="Helvetica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57C7A7-30A1-B24C-A57A-BC77B9AE25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latin typeface="Helvetica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0E7EFA-D5B3-A24A-82B8-209CC3AB83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72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1pPr>
          </a:lstStyle>
          <a:p>
            <a:fld id="{7C017E12-5B8A-4115-B750-C41A646DEA9A}" type="datetime1">
              <a:rPr lang="de-DE" smtClean="0"/>
              <a:t>20.05.2026</a:t>
            </a:fld>
            <a:endParaRPr lang="en-NL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77A96F-2C7E-CB42-9F3C-90FD6E023BC7}"/>
              </a:ext>
            </a:extLst>
          </p:cNvPr>
          <p:cNvSpPr/>
          <p:nvPr userDrawn="1"/>
        </p:nvSpPr>
        <p:spPr>
          <a:xfrm>
            <a:off x="819152" y="936621"/>
            <a:ext cx="3600000" cy="120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418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979DA-D86A-3848-AEDA-A25B99FBE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721" y="1091176"/>
            <a:ext cx="7128808" cy="2852737"/>
          </a:xfrm>
        </p:spPr>
        <p:txBody>
          <a:bodyPr anchor="t">
            <a:normAutofit/>
          </a:bodyPr>
          <a:lstStyle>
            <a:lvl1pPr>
              <a:defRPr sz="7200">
                <a:solidFill>
                  <a:schemeClr val="bg1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527D78-4F52-354A-AFE9-81A722E4B3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7721" y="3970901"/>
            <a:ext cx="712880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31C28-7836-B14E-8FE0-87E9D1F092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4071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1pPr>
          </a:lstStyle>
          <a:p>
            <a:fld id="{EB882AAC-2804-4607-BEFA-40670BFE0F4A}" type="datetime1">
              <a:rPr lang="de-DE" smtClean="0"/>
              <a:t>20.05.2026</a:t>
            </a:fld>
            <a:endParaRPr lang="en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0570EB-42C9-9948-9E41-394D9D93C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44471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1pPr>
          </a:lstStyle>
          <a:p>
            <a:endParaRPr lang="en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D15683-2687-8F4F-9306-DCE2120F7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6471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1pPr>
          </a:lstStyle>
          <a:p>
            <a:fld id="{3A2E5287-69E2-1347-A42A-498FD30D5A38}" type="slidenum">
              <a:rPr lang="en-NL" smtClean="0"/>
              <a:pPr/>
              <a:t>‹Nr.›</a:t>
            </a:fld>
            <a:endParaRPr lang="en-NL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C03B93-7EE7-9546-A2E5-1534A8F78BDE}"/>
              </a:ext>
            </a:extLst>
          </p:cNvPr>
          <p:cNvSpPr/>
          <p:nvPr userDrawn="1"/>
        </p:nvSpPr>
        <p:spPr>
          <a:xfrm>
            <a:off x="819152" y="936621"/>
            <a:ext cx="3600000" cy="120650"/>
          </a:xfrm>
          <a:prstGeom prst="rect">
            <a:avLst/>
          </a:prstGeom>
          <a:solidFill>
            <a:srgbClr val="F53D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543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979DA-D86A-3848-AEDA-A25B99FBE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721" y="1091176"/>
            <a:ext cx="7128808" cy="2852737"/>
          </a:xfrm>
        </p:spPr>
        <p:txBody>
          <a:bodyPr anchor="t">
            <a:normAutofit/>
          </a:bodyPr>
          <a:lstStyle>
            <a:lvl1pPr>
              <a:defRPr sz="7200">
                <a:solidFill>
                  <a:schemeClr val="tx1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527D78-4F52-354A-AFE9-81A722E4B3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7721" y="3970901"/>
            <a:ext cx="712880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31C28-7836-B14E-8FE0-87E9D1F092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4071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1pPr>
          </a:lstStyle>
          <a:p>
            <a:fld id="{5949F591-7BB7-497F-B1C6-1FA664A18BB5}" type="datetime1">
              <a:rPr lang="de-DE" smtClean="0"/>
              <a:t>20.05.2026</a:t>
            </a:fld>
            <a:endParaRPr lang="en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0570EB-42C9-9948-9E41-394D9D93C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44471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1pPr>
          </a:lstStyle>
          <a:p>
            <a:endParaRPr lang="en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D15683-2687-8F4F-9306-DCE2120F7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217" y="636241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1pPr>
          </a:lstStyle>
          <a:p>
            <a:fld id="{3A2E5287-69E2-1347-A42A-498FD30D5A38}" type="slidenum">
              <a:rPr lang="en-NL" smtClean="0"/>
              <a:pPr/>
              <a:t>‹Nr.›</a:t>
            </a:fld>
            <a:endParaRPr lang="en-NL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C03B93-7EE7-9546-A2E5-1534A8F78BDE}"/>
              </a:ext>
            </a:extLst>
          </p:cNvPr>
          <p:cNvSpPr/>
          <p:nvPr userDrawn="1"/>
        </p:nvSpPr>
        <p:spPr>
          <a:xfrm>
            <a:off x="819152" y="936621"/>
            <a:ext cx="3600000" cy="120650"/>
          </a:xfrm>
          <a:prstGeom prst="rect">
            <a:avLst/>
          </a:prstGeom>
          <a:solidFill>
            <a:srgbClr val="F53D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259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CF83D-67C4-154A-8344-3CC133951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DC57B-62D2-EE47-932C-F3F922CC7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</a:defRPr>
            </a:lvl1pPr>
            <a:lvl2pPr>
              <a:defRPr>
                <a:latin typeface="Helvetica" panose="020B0604020202020204" pitchFamily="34" charset="0"/>
              </a:defRPr>
            </a:lvl2pPr>
            <a:lvl3pPr>
              <a:defRPr>
                <a:latin typeface="Helvetica" panose="020B0604020202020204" pitchFamily="34" charset="0"/>
              </a:defRPr>
            </a:lvl3pPr>
            <a:lvl4pPr>
              <a:defRPr>
                <a:latin typeface="Helvetica" panose="020B0604020202020204" pitchFamily="34" charset="0"/>
              </a:defRPr>
            </a:lvl4pPr>
            <a:lvl5pPr>
              <a:defRPr>
                <a:latin typeface="Helvetica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E0947-72EA-DC46-8EB5-33B1C2DEC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</a:defRPr>
            </a:lvl1pPr>
          </a:lstStyle>
          <a:p>
            <a:fld id="{52991679-2FEF-4D16-B070-550254BD14E0}" type="datetime1">
              <a:rPr lang="de-DE" smtClean="0"/>
              <a:t>20.05.2026</a:t>
            </a:fld>
            <a:endParaRPr lang="en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0B306-003A-BF41-932A-BE8F29CE6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</a:defRPr>
            </a:lvl1pPr>
          </a:lstStyle>
          <a:p>
            <a:endParaRPr lang="en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DAB95-6228-1543-9AF3-7790A1D69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6654" y="6356349"/>
            <a:ext cx="2093259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anose="020B0604020202020204" pitchFamily="34" charset="0"/>
              </a:defRPr>
            </a:lvl1pPr>
          </a:lstStyle>
          <a:p>
            <a:fld id="{3A2E5287-69E2-1347-A42A-498FD30D5A38}" type="slidenum">
              <a:rPr lang="en-NL" smtClean="0"/>
              <a:pPr/>
              <a:t>‹Nr.›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413294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CF83D-67C4-154A-8344-3CC133951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DC57B-62D2-EE47-932C-F3F922CC7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</a:defRPr>
            </a:lvl1pPr>
            <a:lvl2pPr>
              <a:defRPr>
                <a:latin typeface="Helvetica" panose="020B0604020202020204" pitchFamily="34" charset="0"/>
              </a:defRPr>
            </a:lvl2pPr>
            <a:lvl3pPr>
              <a:defRPr>
                <a:latin typeface="Helvetica" panose="020B0604020202020204" pitchFamily="34" charset="0"/>
              </a:defRPr>
            </a:lvl3pPr>
            <a:lvl4pPr>
              <a:defRPr>
                <a:latin typeface="Helvetica" panose="020B0604020202020204" pitchFamily="34" charset="0"/>
              </a:defRPr>
            </a:lvl4pPr>
            <a:lvl5pPr>
              <a:defRPr>
                <a:latin typeface="Helvetica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E0947-72EA-DC46-8EB5-33B1C2DEC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</a:defRPr>
            </a:lvl1pPr>
          </a:lstStyle>
          <a:p>
            <a:fld id="{BD2A1292-087F-427B-A64E-35BE1FE598DB}" type="datetime1">
              <a:rPr lang="de-DE" smtClean="0"/>
              <a:t>20.05.2026</a:t>
            </a:fld>
            <a:endParaRPr lang="en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0B306-003A-BF41-932A-BE8F29CE6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</a:defRPr>
            </a:lvl1pPr>
          </a:lstStyle>
          <a:p>
            <a:endParaRPr lang="en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DAB95-6228-1543-9AF3-7790A1D69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93259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anose="020B0604020202020204" pitchFamily="34" charset="0"/>
              </a:defRPr>
            </a:lvl1pPr>
          </a:lstStyle>
          <a:p>
            <a:fld id="{3A2E5287-69E2-1347-A42A-498FD30D5A38}" type="slidenum">
              <a:rPr lang="en-NL" smtClean="0"/>
              <a:pPr/>
              <a:t>‹Nr.›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545667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21" Type="http://schemas.openxmlformats.org/officeDocument/2006/relationships/slideLayout" Target="../slideLayouts/slideLayout25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5" Type="http://schemas.openxmlformats.org/officeDocument/2006/relationships/slideLayout" Target="../slideLayouts/slideLayout29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2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26.xml"/><Relationship Id="rId27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2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" t="4402" r="84985" b="43721"/>
          <a:stretch/>
        </p:blipFill>
        <p:spPr>
          <a:xfrm>
            <a:off x="479426" y="346779"/>
            <a:ext cx="282385" cy="314659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11104836" y="6340499"/>
            <a:ext cx="593619" cy="18158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45720" rtlCol="0" anchor="t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7D21FFDD-132D-4B5B-AD6B-BCC06A41D268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51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1727202" y="278828"/>
            <a:ext cx="9972831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CH" noProof="0" dirty="0"/>
          </a:p>
        </p:txBody>
      </p:sp>
      <p:sp>
        <p:nvSpPr>
          <p:cNvPr id="1052" name="Rectangle 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7254" y="1442722"/>
            <a:ext cx="9971201" cy="4533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Klicken Sie, um die Formate des Vorlagentextes zu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 </a:t>
            </a:r>
          </a:p>
        </p:txBody>
      </p:sp>
      <p:sp>
        <p:nvSpPr>
          <p:cNvPr id="1064" name="Line 40"/>
          <p:cNvSpPr>
            <a:spLocks noChangeShapeType="1"/>
          </p:cNvSpPr>
          <p:nvPr/>
        </p:nvSpPr>
        <p:spPr bwMode="auto">
          <a:xfrm flipH="1">
            <a:off x="1727199" y="6263172"/>
            <a:ext cx="998643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 sz="2400"/>
          </a:p>
        </p:txBody>
      </p:sp>
      <p:sp>
        <p:nvSpPr>
          <p:cNvPr id="11" name="Textplatzhalter 2"/>
          <p:cNvSpPr txBox="1">
            <a:spLocks/>
          </p:cNvSpPr>
          <p:nvPr userDrawn="1"/>
        </p:nvSpPr>
        <p:spPr>
          <a:xfrm>
            <a:off x="1727201" y="6525535"/>
            <a:ext cx="5771777" cy="182843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1" fontAlgn="base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69875" algn="l" rtl="0" eaLnBrk="1" fontAlgn="base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2pPr>
            <a:lvl3pPr marL="806450" indent="-268288" algn="l" rtl="0" eaLnBrk="1" fontAlgn="base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076325" indent="-269875" algn="l" rtl="0" eaLnBrk="1" fontAlgn="base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4pPr>
            <a:lvl5pPr marL="1344613" indent="-268288" algn="l" rtl="0" eaLnBrk="1" fontAlgn="base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377" rtl="0" eaLnBrk="1" fontAlgn="base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CH" sz="1200" baseline="0">
                <a:latin typeface="+mn-lt"/>
              </a:rPr>
              <a:t> </a:t>
            </a:r>
            <a:r>
              <a:rPr lang="de-CH" sz="1200" b="0" kern="1200">
                <a:latin typeface="+mn-lt"/>
              </a:rPr>
              <a:t> </a:t>
            </a:r>
            <a:endParaRPr lang="de-CH" sz="1200" b="0" baseline="0" dirty="0">
              <a:latin typeface="+mn-lt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6A5FACB-3174-8F73-43E6-C05AA1BA8C38}"/>
              </a:ext>
            </a:extLst>
          </p:cNvPr>
          <p:cNvSpPr txBox="1"/>
          <p:nvPr userDrawn="1"/>
        </p:nvSpPr>
        <p:spPr>
          <a:xfrm>
            <a:off x="1653466" y="6311708"/>
            <a:ext cx="6094520" cy="42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0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Klimatest 2026 für den Schweizer Finanzmarkt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06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Einführungswebinar</a:t>
            </a:r>
            <a:r>
              <a:rPr kumimoji="0" lang="de-CH" sz="10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19.05.2026, BAFU</a:t>
            </a:r>
            <a:endParaRPr kumimoji="0" lang="de-CH" sz="10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6535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759" r:id="rId4"/>
  </p:sldLayoutIdLst>
  <p:hf hdr="0" dt="0"/>
  <p:txStyles>
    <p:titleStyle>
      <a:lvl1pPr algn="l" rtl="0" eaLnBrk="1" fontAlgn="base" hangingPunct="1">
        <a:lnSpc>
          <a:spcPts val="4800"/>
        </a:lnSpc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268281" indent="-268281" algn="l" rtl="0" eaLnBrk="1" fontAlgn="base" hangingPunct="1">
        <a:lnSpc>
          <a:spcPts val="3467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38149" indent="-269868" algn="l" rtl="0" eaLnBrk="1" fontAlgn="base" hangingPunct="1">
        <a:lnSpc>
          <a:spcPts val="3467"/>
        </a:lnSpc>
        <a:spcBef>
          <a:spcPts val="0"/>
        </a:spcBef>
        <a:spcAft>
          <a:spcPts val="0"/>
        </a:spcAft>
        <a:buClr>
          <a:schemeClr val="accent6"/>
        </a:buClr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</a:defRPr>
      </a:lvl2pPr>
      <a:lvl3pPr marL="806431" indent="-268281" algn="l" rtl="0" eaLnBrk="1" fontAlgn="base" hangingPunct="1">
        <a:lnSpc>
          <a:spcPts val="3467"/>
        </a:lnSpc>
        <a:spcBef>
          <a:spcPts val="0"/>
        </a:spcBef>
        <a:spcAft>
          <a:spcPts val="0"/>
        </a:spcAft>
        <a:buClr>
          <a:schemeClr val="accent6"/>
        </a:buClr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</a:defRPr>
      </a:lvl3pPr>
      <a:lvl4pPr marL="1076298" indent="-269868" algn="l" rtl="0" eaLnBrk="1" fontAlgn="base" hangingPunct="1">
        <a:lnSpc>
          <a:spcPts val="3467"/>
        </a:lnSpc>
        <a:spcBef>
          <a:spcPts val="0"/>
        </a:spcBef>
        <a:spcAft>
          <a:spcPts val="0"/>
        </a:spcAft>
        <a:buClr>
          <a:schemeClr val="accent6"/>
        </a:buClr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</a:defRPr>
      </a:lvl4pPr>
      <a:lvl5pPr marL="1344580" indent="-268281" algn="l" rtl="0" eaLnBrk="1" fontAlgn="base" hangingPunct="1">
        <a:lnSpc>
          <a:spcPts val="3467"/>
        </a:lnSpc>
        <a:spcBef>
          <a:spcPts val="0"/>
        </a:spcBef>
        <a:spcAft>
          <a:spcPts val="0"/>
        </a:spcAft>
        <a:buClr>
          <a:schemeClr val="accent6"/>
        </a:buClr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26">
          <p15:clr>
            <a:srgbClr val="F26B43"/>
          </p15:clr>
        </p15:guide>
        <p15:guide id="3" orient="horz" pos="2957">
          <p15:clr>
            <a:srgbClr val="F26B43"/>
          </p15:clr>
        </p15:guide>
        <p15:guide id="5" pos="5534">
          <p15:clr>
            <a:srgbClr val="F26B43"/>
          </p15:clr>
        </p15:guide>
        <p15:guide id="7" orient="horz" pos="3117">
          <p15:clr>
            <a:srgbClr val="F26B43"/>
          </p15:clr>
        </p15:guide>
        <p15:guide id="8" orient="horz" pos="174">
          <p15:clr>
            <a:srgbClr val="F26B43"/>
          </p15:clr>
        </p15:guide>
        <p15:guide id="9" pos="816">
          <p15:clr>
            <a:srgbClr val="F26B43"/>
          </p15:clr>
        </p15:guide>
        <p15:guide id="10" orient="horz" pos="2828">
          <p15:clr>
            <a:srgbClr val="F26B43"/>
          </p15:clr>
        </p15:guide>
        <p15:guide id="11" orient="horz" pos="685">
          <p15:clr>
            <a:srgbClr val="F26B43"/>
          </p15:clr>
        </p15:guide>
        <p15:guide id="12" orient="horz" pos="252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E5E41E-9679-D543-97A8-82619B68E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ABA8EC-F966-7C42-92E7-10EB944D1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3C971-23F1-D546-A78C-A256940E8A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ITC Cheltenham Std Light Cn" panose="02040306050505020404" pitchFamily="18" charset="77"/>
              </a:defRPr>
            </a:lvl1pPr>
          </a:lstStyle>
          <a:p>
            <a:fld id="{60E56CA0-BAEA-45B6-BF1F-3459B3FDBEBF}" type="datetime1">
              <a:rPr lang="de-DE" smtClean="0"/>
              <a:t>20.05.2026</a:t>
            </a:fld>
            <a:endParaRPr lang="en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E1FE0-19BD-6F42-90F9-414376EFB5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ITC Cheltenham Std Light Cn" panose="02040306050505020404" pitchFamily="18" charset="77"/>
              </a:defRPr>
            </a:lvl1pPr>
          </a:lstStyle>
          <a:p>
            <a:endParaRPr lang="en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3253FB-B8A4-9D46-98A6-AF021C350A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ITC Cheltenham Std Light Cn" panose="02040306050505020404" pitchFamily="18" charset="77"/>
              </a:defRPr>
            </a:lvl1pPr>
          </a:lstStyle>
          <a:p>
            <a:fld id="{3A2E5287-69E2-1347-A42A-498FD30D5A38}" type="slidenum">
              <a:rPr lang="en-NL" smtClean="0"/>
              <a:pPr/>
              <a:t>‹Nr.›</a:t>
            </a:fld>
            <a:endParaRPr lang="en-NL"/>
          </a:p>
        </p:txBody>
      </p:sp>
      <p:pic>
        <p:nvPicPr>
          <p:cNvPr id="7" name="Picture 6" descr="A yellow and blue logo&#10;&#10;AI-generated content may be incorrect.">
            <a:extLst>
              <a:ext uri="{FF2B5EF4-FFF2-40B4-BE49-F238E27FC236}">
                <a16:creationId xmlns:a16="http://schemas.microsoft.com/office/drawing/2014/main" id="{2FB85CA6-0DED-FC2E-9EB3-EB10481FE8D4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11379700" y="6204673"/>
            <a:ext cx="557790" cy="55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710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  <p:sldLayoutId id="2147483778" r:id="rId18"/>
    <p:sldLayoutId id="2147483779" r:id="rId19"/>
    <p:sldLayoutId id="2147483780" r:id="rId20"/>
    <p:sldLayoutId id="2147483781" r:id="rId21"/>
    <p:sldLayoutId id="2147483782" r:id="rId22"/>
    <p:sldLayoutId id="2147483783" r:id="rId23"/>
    <p:sldLayoutId id="2147483784" r:id="rId24"/>
    <p:sldLayoutId id="2147483785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Helvetica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6BAE894-BE3F-7871-1E4F-E9E634FB9C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24B3F-93E6-428B-A94B-C316913DB0CA}" type="slidenum">
              <a:rPr lang="de-CH" smtClean="0"/>
              <a:t>‹Nr.›</a:t>
            </a:fld>
            <a:endParaRPr lang="de-CH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200D43B-EC48-5FD1-6896-EB2D5B4AFA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390DF6-7668-55D0-69CD-C6A82A74D6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05.03.2024</a:t>
            </a:r>
            <a:endParaRPr lang="de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764000"/>
            <a:ext cx="10752000" cy="453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 dirty="0"/>
              <a:t>Mastertextformat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DA085B8-57C8-C083-20EE-19BEA8D1CEF4}"/>
              </a:ext>
            </a:extLst>
          </p:cNvPr>
          <p:cNvSpPr txBox="1"/>
          <p:nvPr userDrawn="1"/>
        </p:nvSpPr>
        <p:spPr>
          <a:xfrm>
            <a:off x="9600001" y="612006"/>
            <a:ext cx="1488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CH" sz="900" noProof="0" dirty="0">
                <a:latin typeface="Arial" panose="020B0604020202020204" pitchFamily="34" charset="0"/>
                <a:cs typeface="Arial" panose="020B0604020202020204" pitchFamily="34" charset="0"/>
              </a:rPr>
              <a:t>Seite </a:t>
            </a:r>
            <a:fld id="{D20C0726-CFBD-4056-80AF-7237987B2AF3}" type="slidenum">
              <a:rPr lang="de-CH" sz="900" noProof="0" smtClean="0">
                <a:latin typeface="Arial" panose="020B0604020202020204" pitchFamily="34" charset="0"/>
                <a:cs typeface="Arial" panose="020B0604020202020204" pitchFamily="34" charset="0"/>
              </a:rPr>
              <a:t>‹Nr.›</a:t>
            </a:fld>
            <a:endParaRPr lang="de-CH" sz="9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de-CH" sz="900" noProof="0" dirty="0">
                <a:solidFill>
                  <a:srgbClr val="576F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19.05.2026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576000"/>
            <a:ext cx="10752000" cy="115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de-CH" noProof="0" dirty="0"/>
              <a:t>Mastertitelformat bearbeiten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EAFEF553-1981-1934-8E29-5B626C0AA48B}"/>
              </a:ext>
            </a:extLst>
          </p:cNvPr>
          <p:cNvCxnSpPr/>
          <p:nvPr userDrawn="1"/>
        </p:nvCxnSpPr>
        <p:spPr>
          <a:xfrm>
            <a:off x="717464" y="540000"/>
            <a:ext cx="10752000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68E1386D-917D-E698-B763-EF3EE28379B4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0576" y="637673"/>
            <a:ext cx="187200" cy="2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694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  <p:sldLayoutId id="2147483808" r:id="rId17"/>
    <p:sldLayoutId id="2147483809" r:id="rId18"/>
    <p:sldLayoutId id="2147483810" r:id="rId19"/>
  </p:sldLayoutIdLst>
  <p:hf sldNum="0" hdr="0" ftr="0" dt="0"/>
  <p:txStyles>
    <p:titleStyle>
      <a:lvl1pPr algn="l" defTabSz="540000" rtl="0" eaLnBrk="1" latinLnBrk="0" hangingPunct="1">
        <a:lnSpc>
          <a:spcPct val="120000"/>
        </a:lnSpc>
        <a:spcBef>
          <a:spcPct val="0"/>
        </a:spcBef>
        <a:buNone/>
        <a:defRPr sz="2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3600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1600" kern="1200">
          <a:solidFill>
            <a:srgbClr val="03254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80000" indent="-180000" algn="l" defTabSz="3600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-"/>
        <a:defRPr sz="1600" kern="1200">
          <a:solidFill>
            <a:srgbClr val="03254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360000" indent="-180000" algn="l" defTabSz="3600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-"/>
        <a:defRPr sz="1600" kern="1200">
          <a:solidFill>
            <a:srgbClr val="03254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40000" indent="-180000" algn="l" defTabSz="3600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-"/>
        <a:defRPr sz="1600" kern="1200">
          <a:solidFill>
            <a:srgbClr val="03254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720000" indent="-180000" algn="l" defTabSz="3600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-"/>
        <a:defRPr sz="1600" kern="1200">
          <a:solidFill>
            <a:srgbClr val="03254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platform.transitionmonitor.com/suisse/de/" TargetMode="Externa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latform.transitionmonitor.com/suisse/de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climate-test@fpre.ch" TargetMode="External"/><Relationship Id="rId2" Type="http://schemas.openxmlformats.org/officeDocument/2006/relationships/hyperlink" Target="mailto:climatetest2026@theiafinance.org" TargetMode="Externa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svg"/><Relationship Id="rId5" Type="http://schemas.openxmlformats.org/officeDocument/2006/relationships/image" Target="../media/image10.sv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sv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fu.admin.ch/pacta-klimatest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limate-test@fpre.ch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3.sv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platform.transitionmonitor.com/suisse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0.xml"/><Relationship Id="rId4" Type="http://schemas.openxmlformats.org/officeDocument/2006/relationships/hyperlink" Target="http://www.bafu.admin.ch/pacta-klimatest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centers.microsoft.com/globe/explore/?info=region_switzerlandnorth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0.xml"/><Relationship Id="rId4" Type="http://schemas.openxmlformats.org/officeDocument/2006/relationships/hyperlink" Target="https://platform.transitionmonitor.com/suisse/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dlex.admin.ch/eli/fga/2022/2403/d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s://www.fedlex.admin.ch/eli/cc/2024/772/de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0.xml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79_F6C9D61B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37.png"/><Relationship Id="rId4" Type="http://schemas.openxmlformats.org/officeDocument/2006/relationships/hyperlink" Target="https://platform.transitionmonitor.com/suisse/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0.xml"/></Relationships>
</file>

<file path=ppt/slides/_rels/slide56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82_324862D2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57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83_40304054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fu.admin.ch/pacta-klimatest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3.xml"/><Relationship Id="rId4" Type="http://schemas.openxmlformats.org/officeDocument/2006/relationships/hyperlink" Target="mailto:climate-test@fpre.ch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svg"/><Relationship Id="rId5" Type="http://schemas.openxmlformats.org/officeDocument/2006/relationships/image" Target="../media/image10.sv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sv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svg"/><Relationship Id="rId5" Type="http://schemas.openxmlformats.org/officeDocument/2006/relationships/image" Target="../media/image10.sv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sv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9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emf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silvia.ruprecht@bafu.admin.ch" TargetMode="External"/><Relationship Id="rId5" Type="http://schemas.openxmlformats.org/officeDocument/2006/relationships/hyperlink" Target="http://www.bafu.admin.ch/klima-finanzmarkt" TargetMode="External"/><Relationship Id="rId4" Type="http://schemas.openxmlformats.org/officeDocument/2006/relationships/hyperlink" Target="http://www.bafu.admin.ch/pacta-klimatest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6">
            <a:extLst>
              <a:ext uri="{FF2B5EF4-FFF2-40B4-BE49-F238E27FC236}">
                <a16:creationId xmlns:a16="http://schemas.microsoft.com/office/drawing/2014/main" id="{38FF22DD-672C-FE63-ACAB-628F46E6EA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38" t="24484" r="-1180" b="38714"/>
          <a:stretch/>
        </p:blipFill>
        <p:spPr bwMode="auto">
          <a:xfrm>
            <a:off x="-171797" y="1297268"/>
            <a:ext cx="12535592" cy="6007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7">
            <a:extLst>
              <a:ext uri="{FF2B5EF4-FFF2-40B4-BE49-F238E27FC236}">
                <a16:creationId xmlns:a16="http://schemas.microsoft.com/office/drawing/2014/main" id="{530B47D6-B533-A01F-2DFD-AEC0E0876DE7}"/>
              </a:ext>
            </a:extLst>
          </p:cNvPr>
          <p:cNvSpPr/>
          <p:nvPr/>
        </p:nvSpPr>
        <p:spPr>
          <a:xfrm>
            <a:off x="4668253" y="2310651"/>
            <a:ext cx="7523747" cy="2462213"/>
          </a:xfrm>
          <a:prstGeom prst="rect">
            <a:avLst/>
          </a:prstGeom>
          <a:solidFill>
            <a:srgbClr val="1D366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3E8BA70-6BEC-4B65-B242-50822C33DED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98275" y="6340475"/>
            <a:ext cx="593725" cy="180975"/>
          </a:xfrm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fld id="{7D21FFDD-132D-4B5B-AD6B-BCC06A41D268}" type="slidenum">
              <a:rPr lang="de-CH">
                <a:solidFill>
                  <a:prstClr val="black"/>
                </a:solidFill>
                <a:latin typeface="Arial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de-CH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2409013-6C8D-53A5-408E-C5B1416EBC38}"/>
              </a:ext>
            </a:extLst>
          </p:cNvPr>
          <p:cNvSpPr txBox="1"/>
          <p:nvPr/>
        </p:nvSpPr>
        <p:spPr>
          <a:xfrm>
            <a:off x="4864328" y="2326461"/>
            <a:ext cx="7157471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Klimatest 2026 für den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Schweizer Finanzmarkt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Einführungswebinar</a:t>
            </a:r>
            <a:endParaRPr kumimoji="0" lang="de-CH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19.05.2026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5052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8658C0-4E0C-5440-EC44-E51A7FE73706}"/>
              </a:ext>
            </a:extLst>
          </p:cNvPr>
          <p:cNvSpPr txBox="1"/>
          <p:nvPr/>
        </p:nvSpPr>
        <p:spPr>
          <a:xfrm>
            <a:off x="6481450" y="991416"/>
            <a:ext cx="5223711" cy="461665"/>
          </a:xfrm>
          <a:prstGeom prst="rect">
            <a:avLst/>
          </a:prstGeom>
          <a:solidFill>
            <a:srgbClr val="1B324F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 defTabSz="457189"/>
            <a:r>
              <a:rPr lang="de-DE" sz="2400" b="1" dirty="0" err="1">
                <a:solidFill>
                  <a:srgbClr val="FFFFFF"/>
                </a:solidFill>
                <a:latin typeface="Roboto"/>
              </a:rPr>
              <a:t>Teilnehmendenberichte</a:t>
            </a:r>
            <a:endParaRPr lang="en-US" sz="2400" b="1" dirty="0">
              <a:solidFill>
                <a:srgbClr val="FFFFFF"/>
              </a:solidFill>
              <a:latin typeface="Roboto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54B02B-EA0A-ADD0-E231-3CDCD84BC9AB}"/>
              </a:ext>
            </a:extLst>
          </p:cNvPr>
          <p:cNvSpPr txBox="1"/>
          <p:nvPr/>
        </p:nvSpPr>
        <p:spPr>
          <a:xfrm>
            <a:off x="1717964" y="991417"/>
            <a:ext cx="4510487" cy="461665"/>
          </a:xfrm>
          <a:prstGeom prst="rect">
            <a:avLst/>
          </a:prstGeom>
          <a:solidFill>
            <a:srgbClr val="1B324F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 defTabSz="457189"/>
            <a:r>
              <a:rPr lang="de-DE" sz="2400" b="1" dirty="0">
                <a:solidFill>
                  <a:srgbClr val="FFFFFF"/>
                </a:solidFill>
                <a:latin typeface="Roboto"/>
              </a:rPr>
              <a:t>Gesamtbericht</a:t>
            </a:r>
            <a:endParaRPr lang="en-US" sz="2400" b="1" dirty="0">
              <a:solidFill>
                <a:srgbClr val="FFFFFF"/>
              </a:solidFill>
              <a:latin typeface="Roboto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B79563-2B48-6A51-FDCA-BEB9E378BD74}"/>
              </a:ext>
            </a:extLst>
          </p:cNvPr>
          <p:cNvSpPr txBox="1"/>
          <p:nvPr/>
        </p:nvSpPr>
        <p:spPr>
          <a:xfrm>
            <a:off x="6481450" y="1631191"/>
            <a:ext cx="2571749" cy="4524315"/>
          </a:xfrm>
          <a:prstGeom prst="rect">
            <a:avLst/>
          </a:prstGeom>
          <a:noFill/>
          <a:ln>
            <a:solidFill>
              <a:srgbClr val="3B6485"/>
            </a:solidFill>
          </a:ln>
        </p:spPr>
        <p:txBody>
          <a:bodyPr wrap="square" rtlCol="0">
            <a:spAutoFit/>
          </a:bodyPr>
          <a:lstStyle/>
          <a:p>
            <a:pPr defTabSz="457189"/>
            <a:r>
              <a:rPr lang="de-DE" sz="2400" b="1" dirty="0">
                <a:solidFill>
                  <a:srgbClr val="1B324F"/>
                </a:solidFill>
                <a:latin typeface="Roboto"/>
              </a:rPr>
              <a:t>PDF-Bericht pro Portfolio </a:t>
            </a:r>
          </a:p>
          <a:p>
            <a:pPr marL="285744" indent="-285744" defTabSz="457189">
              <a:buFont typeface="Arial" panose="020B0604020202020204" pitchFamily="34" charset="0"/>
              <a:buChar char="•"/>
            </a:pPr>
            <a:endParaRPr lang="de-DE" sz="2400" dirty="0">
              <a:solidFill>
                <a:srgbClr val="1B324F"/>
              </a:solidFill>
              <a:latin typeface="Roboto"/>
            </a:endParaRPr>
          </a:p>
          <a:p>
            <a:pPr marL="285744" indent="-285744" defTabSz="457189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1B324F"/>
                </a:solidFill>
                <a:latin typeface="Roboto"/>
              </a:rPr>
              <a:t>Automatisch generiert</a:t>
            </a:r>
          </a:p>
          <a:p>
            <a:pPr marL="285744" indent="-285744" defTabSz="457189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1B324F"/>
                </a:solidFill>
                <a:latin typeface="Roboto"/>
              </a:rPr>
              <a:t>Separat </a:t>
            </a:r>
            <a:r>
              <a:rPr lang="de-DE" sz="2400" b="1" dirty="0">
                <a:solidFill>
                  <a:srgbClr val="1B324F"/>
                </a:solidFill>
                <a:latin typeface="Roboto"/>
              </a:rPr>
              <a:t>je Anlageklasse</a:t>
            </a:r>
          </a:p>
          <a:p>
            <a:pPr marL="285744" indent="-285744" defTabSz="457189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1B324F"/>
                </a:solidFill>
                <a:latin typeface="Roboto"/>
              </a:rPr>
              <a:t>Vertiefende Kennzahlen</a:t>
            </a:r>
          </a:p>
          <a:p>
            <a:pPr marL="285744" indent="-285744" defTabSz="457189"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rgbClr val="1B324F"/>
                </a:solidFill>
                <a:latin typeface="Roboto"/>
              </a:rPr>
              <a:t>Klimainput-daten</a:t>
            </a:r>
            <a:r>
              <a:rPr lang="de-DE" sz="2400" dirty="0">
                <a:solidFill>
                  <a:srgbClr val="1B324F"/>
                </a:solidFill>
                <a:latin typeface="Roboto"/>
              </a:rPr>
              <a:t> auf Anfrage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6FBC46-2940-5859-3CEB-49E72135B48A}"/>
              </a:ext>
            </a:extLst>
          </p:cNvPr>
          <p:cNvSpPr txBox="1"/>
          <p:nvPr/>
        </p:nvSpPr>
        <p:spPr>
          <a:xfrm>
            <a:off x="9133410" y="1631193"/>
            <a:ext cx="2571752" cy="4524315"/>
          </a:xfrm>
          <a:prstGeom prst="rect">
            <a:avLst/>
          </a:prstGeom>
          <a:noFill/>
          <a:ln>
            <a:solidFill>
              <a:srgbClr val="3B6485"/>
            </a:solidFill>
          </a:ln>
        </p:spPr>
        <p:txBody>
          <a:bodyPr wrap="square" rtlCol="0">
            <a:spAutoFit/>
          </a:bodyPr>
          <a:lstStyle/>
          <a:p>
            <a:pPr defTabSz="457189"/>
            <a:r>
              <a:rPr lang="de-DE" sz="2400" b="1" dirty="0">
                <a:solidFill>
                  <a:srgbClr val="1B324F"/>
                </a:solidFill>
                <a:latin typeface="Roboto"/>
              </a:rPr>
              <a:t>Zusammen-fassung pro FI</a:t>
            </a:r>
          </a:p>
          <a:p>
            <a:pPr defTabSz="457189"/>
            <a:endParaRPr lang="de-DE" sz="2400" dirty="0">
              <a:solidFill>
                <a:srgbClr val="1B324F"/>
              </a:solidFill>
              <a:latin typeface="Roboto"/>
            </a:endParaRPr>
          </a:p>
          <a:p>
            <a:pPr marL="285744" indent="-285744" defTabSz="457189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1B324F"/>
                </a:solidFill>
                <a:latin typeface="Roboto"/>
              </a:rPr>
              <a:t>Automatisch generiert</a:t>
            </a:r>
          </a:p>
          <a:p>
            <a:pPr marL="285744" indent="-285744" defTabSz="457189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1B324F"/>
                </a:solidFill>
                <a:latin typeface="Roboto"/>
              </a:rPr>
              <a:t>Separat </a:t>
            </a:r>
            <a:r>
              <a:rPr lang="de-DE" sz="2400" b="1" dirty="0">
                <a:solidFill>
                  <a:srgbClr val="1B324F"/>
                </a:solidFill>
                <a:latin typeface="Roboto"/>
              </a:rPr>
              <a:t>je Anlageklasse</a:t>
            </a:r>
          </a:p>
          <a:p>
            <a:pPr marL="285744" indent="-285744" defTabSz="457189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1B324F"/>
                </a:solidFill>
                <a:latin typeface="Roboto"/>
              </a:rPr>
              <a:t>Vergleich mit anderen Teil-nehmenden</a:t>
            </a:r>
          </a:p>
          <a:p>
            <a:pPr marL="285744" indent="-285744" defTabSz="457189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1B324F"/>
                </a:solidFill>
                <a:latin typeface="Roboto"/>
              </a:rPr>
              <a:t>Ev. Publikation durch FIs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AC4870-38D1-CDF2-4017-92FFFB609A85}"/>
              </a:ext>
            </a:extLst>
          </p:cNvPr>
          <p:cNvSpPr txBox="1"/>
          <p:nvPr/>
        </p:nvSpPr>
        <p:spPr>
          <a:xfrm>
            <a:off x="1717964" y="1657482"/>
            <a:ext cx="4510487" cy="4524315"/>
          </a:xfrm>
          <a:prstGeom prst="rect">
            <a:avLst/>
          </a:prstGeom>
          <a:noFill/>
          <a:ln>
            <a:solidFill>
              <a:srgbClr val="3B6485"/>
            </a:solidFill>
          </a:ln>
        </p:spPr>
        <p:txBody>
          <a:bodyPr wrap="square" rtlCol="0">
            <a:spAutoFit/>
          </a:bodyPr>
          <a:lstStyle/>
          <a:p>
            <a:pPr defTabSz="457189"/>
            <a:r>
              <a:rPr lang="de-DE" sz="2400" b="1" dirty="0">
                <a:solidFill>
                  <a:srgbClr val="1B324F"/>
                </a:solidFill>
                <a:latin typeface="Roboto"/>
              </a:rPr>
              <a:t>Gesamtbericht Klimatest 2026 für den Schweizer Finanzmarkt</a:t>
            </a:r>
            <a:endParaRPr lang="de-DE" sz="2400" dirty="0">
              <a:solidFill>
                <a:srgbClr val="1B324F"/>
              </a:solidFill>
              <a:latin typeface="Roboto"/>
            </a:endParaRPr>
          </a:p>
          <a:p>
            <a:pPr marL="285744" indent="-285744" defTabSz="457189">
              <a:buFont typeface="Arial" panose="020B0604020202020204" pitchFamily="34" charset="0"/>
              <a:buChar char="•"/>
            </a:pPr>
            <a:endParaRPr lang="de-DE" sz="2400" dirty="0">
              <a:solidFill>
                <a:srgbClr val="1B324F"/>
              </a:solidFill>
              <a:latin typeface="Roboto"/>
            </a:endParaRPr>
          </a:p>
          <a:p>
            <a:pPr marL="352425" indent="-352425" defTabSz="457189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1B324F"/>
                </a:solidFill>
                <a:latin typeface="Roboto"/>
              </a:rPr>
              <a:t>Analyse der aggregierten und anonymisierten Daten</a:t>
            </a:r>
          </a:p>
          <a:p>
            <a:pPr marL="352425" indent="-352425" defTabSz="457189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1B324F"/>
                </a:solidFill>
                <a:latin typeface="Roboto"/>
              </a:rPr>
              <a:t>Alle getesteten Anlageklassen </a:t>
            </a:r>
          </a:p>
          <a:p>
            <a:pPr marL="352425" indent="-352425" defTabSz="457189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1B324F"/>
                </a:solidFill>
                <a:latin typeface="Roboto"/>
              </a:rPr>
              <a:t>Zeigt Fortschritte bzgl. Klimaziel und </a:t>
            </a:r>
          </a:p>
          <a:p>
            <a:pPr marL="352425" indent="-352425" defTabSz="457189"/>
            <a:r>
              <a:rPr lang="de-DE" sz="2400" dirty="0">
                <a:solidFill>
                  <a:srgbClr val="1B324F"/>
                </a:solidFill>
                <a:latin typeface="Roboto"/>
              </a:rPr>
              <a:t>	</a:t>
            </a:r>
            <a:r>
              <a:rPr lang="de-DE" sz="2400" dirty="0" err="1">
                <a:solidFill>
                  <a:srgbClr val="1B324F"/>
                </a:solidFill>
                <a:latin typeface="Roboto"/>
              </a:rPr>
              <a:t>ggn</a:t>
            </a:r>
            <a:r>
              <a:rPr lang="de-DE" sz="2400" dirty="0">
                <a:solidFill>
                  <a:srgbClr val="1B324F"/>
                </a:solidFill>
                <a:latin typeface="Roboto"/>
              </a:rPr>
              <a:t>. 2024 </a:t>
            </a:r>
          </a:p>
          <a:p>
            <a:pPr marL="352425" indent="-352425" defTabSz="457189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1B324F"/>
                </a:solidFill>
                <a:latin typeface="Roboto"/>
              </a:rPr>
              <a:t>Veröffentlicht </a:t>
            </a:r>
          </a:p>
          <a:p>
            <a:pPr marL="352425" lvl="1" indent="-352425" defTabSz="457189"/>
            <a:r>
              <a:rPr lang="de-DE" sz="2400" dirty="0">
                <a:solidFill>
                  <a:srgbClr val="1B324F"/>
                </a:solidFill>
                <a:latin typeface="Roboto"/>
              </a:rPr>
              <a:t>	durch BAFU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2EE130F-41FC-9D53-2A79-869EC1460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7964" y="171817"/>
            <a:ext cx="11456895" cy="551723"/>
          </a:xfrm>
        </p:spPr>
        <p:txBody>
          <a:bodyPr/>
          <a:lstStyle/>
          <a:p>
            <a:r>
              <a:rPr lang="de-CH" sz="3200" b="0" dirty="0">
                <a:solidFill>
                  <a:srgbClr val="375172"/>
                </a:solidFill>
              </a:rPr>
              <a:t>Welche Testberichte resultieren?</a:t>
            </a:r>
            <a:endParaRPr lang="en-FR" sz="3200" b="0" dirty="0">
              <a:solidFill>
                <a:srgbClr val="375172"/>
              </a:solidFill>
            </a:endParaRPr>
          </a:p>
        </p:txBody>
      </p:sp>
      <p:pic>
        <p:nvPicPr>
          <p:cNvPr id="4" name="Picture 3" descr="A poster of a mountain range&#10;&#10;Description automatically generated">
            <a:extLst>
              <a:ext uri="{FF2B5EF4-FFF2-40B4-BE49-F238E27FC236}">
                <a16:creationId xmlns:a16="http://schemas.microsoft.com/office/drawing/2014/main" id="{54D5ED02-C32E-6F28-624A-AC43D00400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257" y="4736846"/>
            <a:ext cx="1312275" cy="1701185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E60D9F3A-E51C-E6DE-8246-9368F50B9E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6357" y="4963244"/>
            <a:ext cx="1336568" cy="170118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5096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13" grpId="0" animBg="1"/>
      <p:bldP spid="14" grpId="0" animBg="1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588374-A9E3-426E-2F9A-559837F1D8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57C5512-E9D2-B070-E955-95212CBCB2E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727202" y="952086"/>
            <a:ext cx="9971254" cy="5224125"/>
          </a:xfrm>
        </p:spPr>
        <p:txBody>
          <a:bodyPr/>
          <a:lstStyle/>
          <a:p>
            <a:r>
              <a:rPr lang="de-CH" sz="2400" b="1" dirty="0"/>
              <a:t>Immobilien/Hypotheken</a:t>
            </a:r>
            <a:r>
              <a:rPr lang="de-CH" sz="2400" dirty="0"/>
              <a:t>: punktuelle Anpassungen; NDA eng mit </a:t>
            </a:r>
            <a:r>
              <a:rPr lang="de-CH" sz="2400" dirty="0" err="1"/>
              <a:t>SBVg</a:t>
            </a:r>
            <a:r>
              <a:rPr lang="de-CH" sz="2400" dirty="0"/>
              <a:t> abgestimmt</a:t>
            </a:r>
          </a:p>
          <a:p>
            <a:r>
              <a:rPr lang="de-CH" sz="2400" b="1" dirty="0"/>
              <a:t>Aktien/Unternehmensanleihen</a:t>
            </a:r>
            <a:r>
              <a:rPr lang="de-CH" sz="2400" dirty="0"/>
              <a:t>: Von der Breite in die Tiefe; </a:t>
            </a:r>
            <a:r>
              <a:rPr lang="de-CH" sz="2400" i="1" dirty="0"/>
              <a:t>Open-source</a:t>
            </a:r>
            <a:r>
              <a:rPr lang="de-CH" sz="2400" dirty="0"/>
              <a:t> Klimagrunddaten für</a:t>
            </a:r>
            <a:r>
              <a:rPr lang="de-CH" sz="2400" i="1" dirty="0"/>
              <a:t> PACTA</a:t>
            </a:r>
            <a:r>
              <a:rPr lang="de-CH" sz="2400" dirty="0"/>
              <a:t>; Klimaszenarien </a:t>
            </a:r>
            <a:r>
              <a:rPr lang="de-CH" sz="2400" i="1" dirty="0"/>
              <a:t>(NGFS</a:t>
            </a:r>
            <a:r>
              <a:rPr lang="de-CH" sz="2400" dirty="0"/>
              <a:t>)</a:t>
            </a:r>
          </a:p>
          <a:p>
            <a:r>
              <a:rPr lang="de-CH" sz="2400" b="1" dirty="0"/>
              <a:t>Fragebogen</a:t>
            </a:r>
            <a:r>
              <a:rPr lang="de-CH" sz="2400" dirty="0"/>
              <a:t>: breite Konsultation Verbände und ExpertInnen</a:t>
            </a:r>
          </a:p>
          <a:p>
            <a:r>
              <a:rPr lang="de-CH" sz="2400" b="1" i="1" dirty="0" err="1"/>
              <a:t>Opt</a:t>
            </a:r>
            <a:r>
              <a:rPr lang="de-CH" sz="2400" b="1" i="1" dirty="0"/>
              <a:t>-In</a:t>
            </a:r>
            <a:r>
              <a:rPr lang="de-CH" sz="2400" dirty="0"/>
              <a:t>: Biodiversität Pilotmodul</a:t>
            </a:r>
          </a:p>
          <a:p>
            <a:endParaRPr lang="de-CH" sz="2400" dirty="0"/>
          </a:p>
          <a:p>
            <a:pPr marL="0" indent="0">
              <a:buNone/>
            </a:pPr>
            <a:r>
              <a:rPr lang="de-CH" sz="2400" b="1" dirty="0"/>
              <a:t>Prozessuale </a:t>
            </a:r>
            <a:r>
              <a:rPr lang="de-CH" sz="2400" dirty="0"/>
              <a:t>Anpassungen, insbesondere:</a:t>
            </a:r>
          </a:p>
          <a:p>
            <a:r>
              <a:rPr lang="de-CH" sz="2400" dirty="0"/>
              <a:t>Transparenz; Selbstdeklaration zur Vollständigkeit</a:t>
            </a:r>
          </a:p>
          <a:p>
            <a:r>
              <a:rPr lang="de-CH" sz="2400" dirty="0"/>
              <a:t>Auftragnehmenden in Schweiz/EU </a:t>
            </a:r>
          </a:p>
          <a:p>
            <a:r>
              <a:rPr lang="de-CH" sz="2400" dirty="0"/>
              <a:t>Webinar als Lernvideos auf der Transition Monitor Plattform</a:t>
            </a:r>
          </a:p>
          <a:p>
            <a:r>
              <a:rPr lang="de-CH" sz="2400" dirty="0"/>
              <a:t>Umfassende </a:t>
            </a:r>
            <a:r>
              <a:rPr lang="de-CH" sz="2400" i="1" dirty="0"/>
              <a:t>Briefing </a:t>
            </a:r>
            <a:r>
              <a:rPr lang="de-CH" sz="2400" i="1" dirty="0" err="1"/>
              <a:t>note</a:t>
            </a:r>
            <a:r>
              <a:rPr lang="de-CH" sz="2400" i="1" dirty="0"/>
              <a:t> </a:t>
            </a:r>
            <a:r>
              <a:rPr lang="de-CH" sz="2400" dirty="0"/>
              <a:t>mit Hintergrundinformationen in DE/FR/EN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69FA187-35DB-6C44-C288-A2162A1FC0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11</a:t>
            </a:fld>
            <a:endParaRPr lang="de-CH" dirty="0"/>
          </a:p>
        </p:txBody>
      </p:sp>
      <p:sp>
        <p:nvSpPr>
          <p:cNvPr id="5" name="Titel 22">
            <a:extLst>
              <a:ext uri="{FF2B5EF4-FFF2-40B4-BE49-F238E27FC236}">
                <a16:creationId xmlns:a16="http://schemas.microsoft.com/office/drawing/2014/main" id="{99D79786-79EC-8E1F-BCDB-20B094C590BE}"/>
              </a:ext>
            </a:extLst>
          </p:cNvPr>
          <p:cNvSpPr txBox="1">
            <a:spLocks/>
          </p:cNvSpPr>
          <p:nvPr/>
        </p:nvSpPr>
        <p:spPr bwMode="auto">
          <a:xfrm>
            <a:off x="1727200" y="231274"/>
            <a:ext cx="9972675" cy="5550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ts val="4800"/>
              </a:lnSpc>
              <a:spcBef>
                <a:spcPct val="0"/>
              </a:spcBef>
              <a:spcAft>
                <a:spcPct val="0"/>
              </a:spcAft>
              <a:defRPr sz="4267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CH" sz="3200" b="0" dirty="0">
                <a:solidFill>
                  <a:srgbClr val="375172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Was ist neu seit dem Klimatest 2024?</a:t>
            </a:r>
            <a:endParaRPr lang="de-CH" sz="3200" b="0" kern="1200" dirty="0">
              <a:solidFill>
                <a:srgbClr val="375172"/>
              </a:solidFill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86713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73994-9EA0-E843-649B-A10BF8A22A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EEFBD11-3595-6A8D-3AE5-082371A34F2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727201" y="936758"/>
            <a:ext cx="10177252" cy="5222154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CH" sz="2400" dirty="0"/>
              <a:t>Zusätzlich für Aktien-/</a:t>
            </a:r>
            <a:r>
              <a:rPr lang="de-CH" sz="2400" dirty="0" err="1"/>
              <a:t>Unternehmensanleihenportfolien</a:t>
            </a:r>
            <a:r>
              <a:rPr lang="de-CH" sz="2400" dirty="0"/>
              <a:t>, </a:t>
            </a:r>
            <a:r>
              <a:rPr lang="de-CH" sz="2400" b="1" dirty="0"/>
              <a:t>NICHT Teil des Klimatests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CH" sz="2400" dirty="0"/>
              <a:t>Liefert erste Erkenntnisse zu </a:t>
            </a:r>
            <a:r>
              <a:rPr lang="de-CH" sz="2400" b="1" dirty="0"/>
              <a:t>Abhängigkeiten</a:t>
            </a:r>
            <a:r>
              <a:rPr lang="de-CH" sz="2400" dirty="0"/>
              <a:t> der Portfoliofirmen </a:t>
            </a:r>
            <a:r>
              <a:rPr lang="de-CH" sz="2400" b="1" dirty="0"/>
              <a:t>von</a:t>
            </a:r>
            <a:r>
              <a:rPr lang="de-CH" sz="2400" dirty="0"/>
              <a:t> Biodiversität und </a:t>
            </a:r>
            <a:r>
              <a:rPr lang="de-CH" sz="2400" b="1" dirty="0"/>
              <a:t>Auswirkungen</a:t>
            </a:r>
            <a:r>
              <a:rPr lang="de-CH" sz="2400" dirty="0"/>
              <a:t> der Geschäftstätigkeiten der Portfoliofirmen </a:t>
            </a:r>
            <a:r>
              <a:rPr lang="de-CH" sz="2400" b="1" dirty="0"/>
              <a:t>auf </a:t>
            </a:r>
            <a:r>
              <a:rPr lang="de-CH" sz="2400" dirty="0"/>
              <a:t>Biodiversität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CH" sz="2400" i="1" dirty="0"/>
              <a:t>Open-source Tool </a:t>
            </a:r>
            <a:r>
              <a:rPr lang="de-CH" sz="2400" dirty="0"/>
              <a:t>zur Ermittlung des "</a:t>
            </a:r>
            <a:r>
              <a:rPr lang="de-CH" sz="2400" i="1" dirty="0"/>
              <a:t>Global </a:t>
            </a:r>
            <a:r>
              <a:rPr lang="de-CH" sz="2400" i="1" dirty="0" err="1"/>
              <a:t>Biodiversity</a:t>
            </a:r>
            <a:r>
              <a:rPr lang="de-CH" sz="2400" i="1" dirty="0"/>
              <a:t> Score</a:t>
            </a:r>
            <a:r>
              <a:rPr lang="de-CH" sz="2400" dirty="0"/>
              <a:t>", entwickelt durch CDC </a:t>
            </a:r>
            <a:r>
              <a:rPr lang="de-CH" sz="2400" dirty="0" err="1"/>
              <a:t>Biodiversité</a:t>
            </a:r>
            <a:r>
              <a:rPr lang="de-CH" sz="2400" dirty="0"/>
              <a:t>, unterstützt durch das BAFU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CH" sz="2400" dirty="0"/>
              <a:t>Für Portfolien, die analysiert werden sollen (</a:t>
            </a:r>
            <a:r>
              <a:rPr lang="de-CH" sz="2400" i="1" dirty="0" err="1"/>
              <a:t>opt</a:t>
            </a:r>
            <a:r>
              <a:rPr lang="de-CH" sz="2400" i="1" dirty="0"/>
              <a:t>-in</a:t>
            </a:r>
            <a:r>
              <a:rPr lang="de-CH" sz="2400" dirty="0"/>
              <a:t>):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de-CH" sz="2400" dirty="0"/>
              <a:t>Automatisch generierter </a:t>
            </a:r>
            <a:r>
              <a:rPr lang="de-CH" sz="2400" b="1" dirty="0"/>
              <a:t>PDF-</a:t>
            </a:r>
            <a:r>
              <a:rPr lang="de-CH" sz="2400" b="1" dirty="0" err="1"/>
              <a:t>Teilnehmendenbericht</a:t>
            </a:r>
            <a:r>
              <a:rPr lang="de-CH" sz="2400" dirty="0"/>
              <a:t> und Excel-Datei mit Informationen zu Portfoliofirmen -&gt; kann Identifizierung naturbezogener, finanzieller Risiken unterstützen (FINMA RS 26/1)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de-CH" sz="2400" dirty="0"/>
              <a:t>Einbezug der "</a:t>
            </a:r>
            <a:r>
              <a:rPr lang="de-CH" sz="2400" i="1" dirty="0" err="1"/>
              <a:t>Opt</a:t>
            </a:r>
            <a:r>
              <a:rPr lang="de-CH" sz="2400" i="1" dirty="0"/>
              <a:t>-In</a:t>
            </a:r>
            <a:r>
              <a:rPr lang="de-CH" sz="2400" dirty="0"/>
              <a:t>"-Portfolien in aggregierte, anonymisierte Analyse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CH" sz="2400" dirty="0"/>
              <a:t>Fragen via Theia anonymisiert an CDC </a:t>
            </a:r>
            <a:r>
              <a:rPr lang="de-CH" sz="2400" dirty="0" err="1"/>
              <a:t>Biodiversité</a:t>
            </a:r>
            <a:endParaRPr lang="de-CH" sz="2400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de-CH" sz="24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72DD3C3-9EEA-C034-7603-34E7846AD2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12</a:t>
            </a:fld>
            <a:endParaRPr lang="de-CH" dirty="0"/>
          </a:p>
        </p:txBody>
      </p:sp>
      <p:sp>
        <p:nvSpPr>
          <p:cNvPr id="5" name="Titel 22">
            <a:extLst>
              <a:ext uri="{FF2B5EF4-FFF2-40B4-BE49-F238E27FC236}">
                <a16:creationId xmlns:a16="http://schemas.microsoft.com/office/drawing/2014/main" id="{9BCBAFB2-F255-30DA-C636-97B3CA3286C3}"/>
              </a:ext>
            </a:extLst>
          </p:cNvPr>
          <p:cNvSpPr txBox="1">
            <a:spLocks/>
          </p:cNvSpPr>
          <p:nvPr/>
        </p:nvSpPr>
        <p:spPr bwMode="auto">
          <a:xfrm>
            <a:off x="1727200" y="279400"/>
            <a:ext cx="9972675" cy="4924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ts val="4800"/>
              </a:lnSpc>
              <a:spcBef>
                <a:spcPct val="0"/>
              </a:spcBef>
              <a:spcAft>
                <a:spcPct val="0"/>
              </a:spcAft>
              <a:defRPr sz="4267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  <a:defRPr/>
            </a:pPr>
            <a:r>
              <a:rPr lang="de-CH" sz="3200" b="0" dirty="0">
                <a:solidFill>
                  <a:srgbClr val="375172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Biodiversität Pilotmodul (</a:t>
            </a:r>
            <a:r>
              <a:rPr lang="de-CH" sz="3200" b="0" i="1" dirty="0" err="1">
                <a:solidFill>
                  <a:srgbClr val="375172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opt</a:t>
            </a:r>
            <a:r>
              <a:rPr lang="de-CH" sz="3200" b="0" i="1" dirty="0">
                <a:solidFill>
                  <a:srgbClr val="375172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-in</a:t>
            </a:r>
            <a:r>
              <a:rPr lang="de-CH" sz="3200" b="0" dirty="0">
                <a:solidFill>
                  <a:srgbClr val="375172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)</a:t>
            </a:r>
            <a:endParaRPr lang="de-CH" sz="3200" b="0" kern="1200" dirty="0">
              <a:solidFill>
                <a:srgbClr val="375172"/>
              </a:solidFill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27761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CE983B5-CC09-2919-F43D-B9CEE900A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e-CH" sz="2400" dirty="0">
                <a:solidFill>
                  <a:schemeClr val="tx1"/>
                </a:solidFill>
              </a:rPr>
              <a:t>April/Mai 2026: Einladung, </a:t>
            </a:r>
            <a:r>
              <a:rPr lang="de-CH" sz="2400" dirty="0" err="1">
                <a:solidFill>
                  <a:schemeClr val="tx1"/>
                </a:solidFill>
              </a:rPr>
              <a:t>Einführungswebinare</a:t>
            </a:r>
            <a:r>
              <a:rPr lang="de-CH" sz="2400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e-CH" sz="2400" b="1" dirty="0">
                <a:solidFill>
                  <a:schemeClr val="tx1"/>
                </a:solidFill>
              </a:rPr>
              <a:t>26. Mai 2026 - 23. August 2026</a:t>
            </a:r>
            <a:r>
              <a:rPr lang="de-CH" sz="2400" dirty="0">
                <a:solidFill>
                  <a:schemeClr val="tx1"/>
                </a:solidFill>
              </a:rPr>
              <a:t>: Hochladephase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e-CH" sz="2400" dirty="0">
                <a:solidFill>
                  <a:schemeClr val="tx1"/>
                </a:solidFill>
              </a:rPr>
              <a:t>Analysephase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e-CH" sz="2400" dirty="0">
                <a:solidFill>
                  <a:schemeClr val="tx1"/>
                </a:solidFill>
              </a:rPr>
              <a:t>Anfang 2027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de-CH" sz="2400" dirty="0">
                <a:solidFill>
                  <a:schemeClr val="tx1"/>
                </a:solidFill>
              </a:rPr>
              <a:t>Publikation Gesamtbericht durch BAFU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de-CH" sz="2400" dirty="0">
                <a:solidFill>
                  <a:schemeClr val="tx1"/>
                </a:solidFill>
              </a:rPr>
              <a:t>Webinare/Workshops zu Ergebnissen und </a:t>
            </a:r>
            <a:r>
              <a:rPr lang="de-CH" sz="2400" dirty="0" err="1">
                <a:solidFill>
                  <a:schemeClr val="tx1"/>
                </a:solidFill>
              </a:rPr>
              <a:t>Teilnehmendenberichten</a:t>
            </a:r>
            <a:endParaRPr lang="de-CH" sz="2400" dirty="0">
              <a:solidFill>
                <a:schemeClr val="tx1"/>
              </a:solidFill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CC2E8D0-0316-0C7D-50E7-EDD5F4ABB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185" y="211172"/>
            <a:ext cx="9972831" cy="900000"/>
          </a:xfrm>
        </p:spPr>
        <p:txBody>
          <a:bodyPr/>
          <a:lstStyle/>
          <a:p>
            <a:r>
              <a:rPr lang="de-CH" dirty="0"/>
              <a:t>Zeitplan</a:t>
            </a:r>
          </a:p>
        </p:txBody>
      </p:sp>
    </p:spTree>
    <p:extLst>
      <p:ext uri="{BB962C8B-B14F-4D97-AF65-F5344CB8AC3E}">
        <p14:creationId xmlns:p14="http://schemas.microsoft.com/office/powerpoint/2010/main" val="2885494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E79174-F73B-1FFF-1FC1-FDA06B64A5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8C8C93B-32D7-E331-51BE-6975419C426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38FB98D-E9BA-0118-CEAC-7D9524B9D0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21FFDD-132D-4B5B-AD6B-BCC06A41D268}" type="slidenum">
              <a:rPr kumimoji="0" lang="de-CH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e-C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C6C1905-4FBC-B7BC-176D-D26BBA784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1FB46986-947B-ECE1-03D6-D0C14857C68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40475"/>
            <a:ext cx="6262688" cy="43021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de-DE"/>
            </a:defPPr>
            <a:lvl1pPr marL="0" algn="l" defTabSz="914400" rtl="0" eaLnBrk="1" latinLnBrk="0" hangingPunct="1">
              <a:lnSpc>
                <a:spcPct val="100000"/>
              </a:lnSpc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/>
              <a:t>Nachhaltige Geldanlagen, Webinar Energiestadt</a:t>
            </a:r>
          </a:p>
          <a:p>
            <a:r>
              <a:rPr lang="de-CH" b="0"/>
              <a:t>08.05.2025, Silvia Ruprecht, BAFU</a:t>
            </a:r>
            <a:endParaRPr kumimoji="0" lang="de-C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Inhaltsplatzhalter 6">
            <a:extLst>
              <a:ext uri="{FF2B5EF4-FFF2-40B4-BE49-F238E27FC236}">
                <a16:creationId xmlns:a16="http://schemas.microsoft.com/office/drawing/2014/main" id="{E3A0A005-F4AD-4E3B-BD45-1D421D9983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38" t="19534" r="-1180" b="38714"/>
          <a:stretch/>
        </p:blipFill>
        <p:spPr bwMode="auto">
          <a:xfrm>
            <a:off x="-331470" y="0"/>
            <a:ext cx="126952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17">
            <a:extLst>
              <a:ext uri="{FF2B5EF4-FFF2-40B4-BE49-F238E27FC236}">
                <a16:creationId xmlns:a16="http://schemas.microsoft.com/office/drawing/2014/main" id="{93EA80FD-6AE6-A6B1-2613-1E732903CAD0}"/>
              </a:ext>
            </a:extLst>
          </p:cNvPr>
          <p:cNvSpPr/>
          <p:nvPr/>
        </p:nvSpPr>
        <p:spPr>
          <a:xfrm>
            <a:off x="4571999" y="1974469"/>
            <a:ext cx="7791797" cy="2476379"/>
          </a:xfrm>
          <a:prstGeom prst="rect">
            <a:avLst/>
          </a:prstGeom>
          <a:solidFill>
            <a:srgbClr val="1D366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B0CEEB3-667A-EAC6-D44C-F256BC6A5537}"/>
              </a:ext>
            </a:extLst>
          </p:cNvPr>
          <p:cNvSpPr txBox="1"/>
          <p:nvPr/>
        </p:nvSpPr>
        <p:spPr>
          <a:xfrm>
            <a:off x="4844846" y="2058855"/>
            <a:ext cx="764770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sz="4000" b="1" dirty="0">
                <a:solidFill>
                  <a:prstClr val="white"/>
                </a:solidFill>
                <a:latin typeface="Arial"/>
              </a:rPr>
              <a:t>Für die Testteilnahme 2026 registrieren</a:t>
            </a:r>
          </a:p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CH" sz="4000" b="1" dirty="0">
              <a:solidFill>
                <a:prstClr val="white"/>
              </a:solidFill>
              <a:latin typeface="Arial"/>
            </a:endParaRP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CH" sz="2400" dirty="0">
                <a:solidFill>
                  <a:schemeClr val="bg1"/>
                </a:solidFill>
              </a:rPr>
              <a:t>Jakob Thomä, Theia Finance Labs</a:t>
            </a:r>
            <a:endParaRPr lang="de-CH" sz="2400" b="1" dirty="0">
              <a:solidFill>
                <a:prstClr val="white"/>
              </a:solidFill>
            </a:endParaRPr>
          </a:p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7862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4304A-32D1-C1A2-62FD-8E2592CD9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4577"/>
          </a:xfrm>
        </p:spPr>
        <p:txBody>
          <a:bodyPr anchor="ctr">
            <a:normAutofit fontScale="90000"/>
          </a:bodyPr>
          <a:lstStyle/>
          <a:p>
            <a:r>
              <a:rPr lang="de-DE" b="1" dirty="0"/>
              <a:t>Was ist die Transition Monitor Plattform</a:t>
            </a:r>
            <a:endParaRPr lang="en-GB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F8BE43-87D3-5C6E-648C-6602601DA5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58851"/>
            <a:ext cx="10414000" cy="4702249"/>
          </a:xfrm>
        </p:spPr>
        <p:txBody>
          <a:bodyPr>
            <a:normAutofit fontScale="55000" lnSpcReduction="20000"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4400" dirty="0"/>
              <a:t>Über die Transition Monitor Plattform wird der Klimatest 2026 abgewickelt.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4400" dirty="0"/>
              <a:t>Das BAFU hat keinen Zugriff auf die Plattform, Ihre Teilnahme erfolgt aus Sicht des Bundes anonym.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4400" dirty="0"/>
              <a:t>Nach der Registrierung können Sie auf der Plattform Ihre Portfolien zum Test einreichen, den Online-Fragebogen ausfüllen und zum Immobilien- und Hypothekenmodul weitergeleitet werden. Ihre individuellen Ergebnisse werden auch auf der Plattform herunterladbar sein.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4400" dirty="0"/>
              <a:t>Die relevanten Module für den Klimatest der Schweiz sind auf Deutsch, Französisch und Englisch verfügbar.</a:t>
            </a:r>
          </a:p>
          <a:p>
            <a:pPr marL="285750" indent="-285750">
              <a:lnSpc>
                <a:spcPct val="120000"/>
              </a:lnSpc>
            </a:pPr>
            <a:r>
              <a:rPr lang="de-DE" sz="4400" dirty="0"/>
              <a:t>Link: </a:t>
            </a:r>
            <a:r>
              <a:rPr lang="de-DE" sz="4400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https://platform.transitionmonitor.com/suisse/de/</a:t>
            </a:r>
            <a:endParaRPr lang="de-DE" sz="4400" dirty="0">
              <a:solidFill>
                <a:schemeClr val="accent1"/>
              </a:solidFill>
            </a:endParaRPr>
          </a:p>
          <a:p>
            <a:pPr marL="285750" indent="-285750"/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D62646-0385-33D4-C696-FE4F947FE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49"/>
            <a:ext cx="2093259" cy="365125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A2E5287-69E2-1347-A42A-498FD30D5A38}" type="slidenum">
              <a:rPr kumimoji="0" lang="en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NL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367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5837E4-50C2-8254-C14A-955B1FB0B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B315B-6359-B53B-1C31-C72511532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4577"/>
          </a:xfrm>
        </p:spPr>
        <p:txBody>
          <a:bodyPr anchor="ctr">
            <a:normAutofit/>
          </a:bodyPr>
          <a:lstStyle/>
          <a:p>
            <a:r>
              <a:rPr lang="de-DE" b="1" dirty="0"/>
              <a:t>Registrierung für Teilnehmende</a:t>
            </a:r>
            <a:endParaRPr lang="en-GB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D64DDC-9827-13E0-3FB9-0021F23AB2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09799"/>
            <a:ext cx="11251019" cy="97457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e-DE" sz="2400" dirty="0"/>
              <a:t>Wichtig: Bitte </a:t>
            </a:r>
            <a:r>
              <a:rPr lang="de-DE" sz="2400" b="1" dirty="0"/>
              <a:t>nur einen Account pro Organisation </a:t>
            </a:r>
            <a:r>
              <a:rPr lang="de-DE" sz="2400" dirty="0"/>
              <a:t>erstellen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2400" b="1" dirty="0"/>
              <a:t>Schritt 1: </a:t>
            </a:r>
            <a:r>
              <a:rPr lang="de-DE" sz="2400" dirty="0"/>
              <a:t>Gehen Sie auf den </a:t>
            </a:r>
            <a:r>
              <a:rPr lang="de-DE" sz="2400" dirty="0">
                <a:hlinkClick r:id="rId3"/>
              </a:rPr>
              <a:t>Transition Monitor </a:t>
            </a:r>
            <a:r>
              <a:rPr lang="de-DE" sz="2400" dirty="0"/>
              <a:t>und klicken Sie auf </a:t>
            </a:r>
            <a:r>
              <a:rPr lang="de-DE" sz="2400" b="1" dirty="0"/>
              <a:t>Registrieren</a:t>
            </a:r>
          </a:p>
          <a:p>
            <a:pPr marL="742950" lvl="1" indent="-285750">
              <a:lnSpc>
                <a:spcPct val="100000"/>
              </a:lnSpc>
            </a:pPr>
            <a:endParaRPr lang="de-DE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EFAAFE93-ECE2-8C63-D121-887CAF9D825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rcRect b="11097"/>
          <a:stretch>
            <a:fillRect/>
          </a:stretch>
        </p:blipFill>
        <p:spPr>
          <a:xfrm>
            <a:off x="2052734" y="2409501"/>
            <a:ext cx="7341636" cy="3946849"/>
          </a:xfrm>
          <a:prstGeom prst="rect">
            <a:avLst/>
          </a:pr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8A3C55-4F6A-6A78-A146-7CE818469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93259" cy="365125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A2E5287-69E2-1347-A42A-498FD30D5A38}" type="slidenum">
              <a:rPr kumimoji="0" lang="en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NL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1CCAC27-F591-7CB7-ED35-E60C16BF47CB}"/>
              </a:ext>
            </a:extLst>
          </p:cNvPr>
          <p:cNvCxnSpPr>
            <a:cxnSpLocks/>
          </p:cNvCxnSpPr>
          <p:nvPr/>
        </p:nvCxnSpPr>
        <p:spPr>
          <a:xfrm>
            <a:off x="5348177" y="2284376"/>
            <a:ext cx="2825439" cy="29698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177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DCD40E-5269-C558-3E2F-7CAD25BDE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920A1-C15E-7831-F4D0-3EEFED93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4577"/>
          </a:xfrm>
        </p:spPr>
        <p:txBody>
          <a:bodyPr anchor="ctr">
            <a:normAutofit/>
          </a:bodyPr>
          <a:lstStyle/>
          <a:p>
            <a:r>
              <a:rPr lang="de-DE" b="1" dirty="0"/>
              <a:t>Registrierung für Teilnehmende</a:t>
            </a:r>
            <a:endParaRPr lang="en-GB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70F8FE-6AE2-41E6-F875-73D9647853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01953"/>
            <a:ext cx="9865659" cy="7238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b="1" dirty="0"/>
              <a:t>Schritt 2: </a:t>
            </a:r>
            <a:r>
              <a:rPr lang="de-DE" sz="2400" dirty="0"/>
              <a:t>Füllen Sie alle Informationen im Formular aus</a:t>
            </a:r>
          </a:p>
          <a:p>
            <a:pPr marL="742950" lvl="1" indent="-285750"/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5C3FFB-291D-85CD-0809-6EF1BD5EE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93259" cy="365125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A2E5287-69E2-1347-A42A-498FD30D5A38}" type="slidenum">
              <a:rPr kumimoji="0" lang="en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NL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2313EB-FA75-AD49-80F9-F9616BB3C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77" y="1947637"/>
            <a:ext cx="3690593" cy="40587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24B2ED3-2CD1-5511-46E5-669CB601F4C3}"/>
              </a:ext>
            </a:extLst>
          </p:cNvPr>
          <p:cNvSpPr txBox="1"/>
          <p:nvPr/>
        </p:nvSpPr>
        <p:spPr>
          <a:xfrm>
            <a:off x="920397" y="1947637"/>
            <a:ext cx="72741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Vorname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Name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E-mail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-Adresse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Achtung: 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Bitte 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allgemeine Mailadresse 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verwenden. Diese wird auch für den Ergebniszugriff und den Online-Fragebogen benötigt. Mailadressen von 2024 sind gültig, aber Neuregistrierung ist nötig.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Art der Organisation</a:t>
            </a:r>
            <a:r>
              <a:rPr kumimoji="0" lang="de-DE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(Einteilung in  die Peergruppe)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Name der Organisation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Passwort </a:t>
            </a:r>
          </a:p>
        </p:txBody>
      </p:sp>
    </p:spTree>
    <p:extLst>
      <p:ext uri="{BB962C8B-B14F-4D97-AF65-F5344CB8AC3E}">
        <p14:creationId xmlns:p14="http://schemas.microsoft.com/office/powerpoint/2010/main" val="26077892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47085B-7484-A861-6DC8-69FF96ACD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2BE52-DC44-FE3C-4F8F-EF2A5D8D2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4577"/>
          </a:xfrm>
        </p:spPr>
        <p:txBody>
          <a:bodyPr anchor="ctr">
            <a:normAutofit/>
          </a:bodyPr>
          <a:lstStyle/>
          <a:p>
            <a:r>
              <a:rPr lang="de-DE" b="1" dirty="0"/>
              <a:t>Registrierung für Teilnehmende</a:t>
            </a:r>
            <a:endParaRPr lang="en-GB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07D172-C6C1-6320-A1B0-9FD9D309AF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5722" y="1542803"/>
            <a:ext cx="9818137" cy="86669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e-DE" sz="2400" b="1" dirty="0"/>
              <a:t>Schritt 3</a:t>
            </a:r>
            <a:r>
              <a:rPr lang="de-DE" sz="2400" dirty="0"/>
              <a:t>: Sie erhalten eine E-Mail (prüfen Sie auch den Spam). Klicken Sie auf den Bestätigungslink in Ihrer E-Mail.</a:t>
            </a:r>
          </a:p>
          <a:p>
            <a:pPr marL="742950" lvl="1" indent="-285750">
              <a:lnSpc>
                <a:spcPct val="100000"/>
              </a:lnSpc>
            </a:pP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35BA88-0234-DFE0-34AD-5A8917FB0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93259" cy="365125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A2E5287-69E2-1347-A42A-498FD30D5A38}" type="slidenum">
              <a:rPr kumimoji="0" lang="en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NL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C1BADA-24BD-3B34-8EF1-E425B14BB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515" y="2409502"/>
            <a:ext cx="6643663" cy="39511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1C9EE1-4422-B751-5F72-BF4EABFA5D6B}"/>
              </a:ext>
            </a:extLst>
          </p:cNvPr>
          <p:cNvSpPr txBox="1"/>
          <p:nvPr/>
        </p:nvSpPr>
        <p:spPr>
          <a:xfrm>
            <a:off x="885722" y="3175120"/>
            <a:ext cx="28499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Sie haben 24 Stunden Zeit Ihre E-Mail-Adresse zu bestätigen.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FC50665-CEF5-142D-3DE0-3CF3CE7F4F21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3735677" y="3959950"/>
            <a:ext cx="4440760" cy="86669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8149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0453FF-0DF9-CF88-5E32-62A63B92E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/>
              <a:t>Navigation auf der Plattform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C7CF655-A9C6-4189-2DE1-B9B3C0C242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80490" y="1215890"/>
            <a:ext cx="10728910" cy="1428975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B1387A-3B50-AC70-E453-D81C5F193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2E5287-69E2-1347-A42A-498FD30D5A38}" type="slidenum">
              <a:rPr kumimoji="0" lang="en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NL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E7F9EA-F6C6-707C-A478-3EBBAF8DD9C9}"/>
              </a:ext>
            </a:extLst>
          </p:cNvPr>
          <p:cNvSpPr txBox="1"/>
          <p:nvPr/>
        </p:nvSpPr>
        <p:spPr>
          <a:xfrm>
            <a:off x="1094233" y="1728802"/>
            <a:ext cx="9232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Über diese 6 Reiter können Sie auf der Plattform navigieren.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DBD0E9A9-5127-F323-464F-748E6210D74E}"/>
              </a:ext>
            </a:extLst>
          </p:cNvPr>
          <p:cNvGraphicFramePr>
            <a:graphicFrameLocks noGrp="1"/>
          </p:cNvGraphicFramePr>
          <p:nvPr/>
        </p:nvGraphicFramePr>
        <p:xfrm>
          <a:off x="980492" y="2733503"/>
          <a:ext cx="10728908" cy="3840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8299">
                  <a:extLst>
                    <a:ext uri="{9D8B030D-6E8A-4147-A177-3AD203B41FA5}">
                      <a16:colId xmlns:a16="http://schemas.microsoft.com/office/drawing/2014/main" val="886248290"/>
                    </a:ext>
                  </a:extLst>
                </a:gridCol>
                <a:gridCol w="4172809">
                  <a:extLst>
                    <a:ext uri="{9D8B030D-6E8A-4147-A177-3AD203B41FA5}">
                      <a16:colId xmlns:a16="http://schemas.microsoft.com/office/drawing/2014/main" val="2548147166"/>
                    </a:ext>
                  </a:extLst>
                </a:gridCol>
                <a:gridCol w="2374900">
                  <a:extLst>
                    <a:ext uri="{9D8B030D-6E8A-4147-A177-3AD203B41FA5}">
                      <a16:colId xmlns:a16="http://schemas.microsoft.com/office/drawing/2014/main" val="2992791217"/>
                    </a:ext>
                  </a:extLst>
                </a:gridCol>
                <a:gridCol w="2882900">
                  <a:extLst>
                    <a:ext uri="{9D8B030D-6E8A-4147-A177-3AD203B41FA5}">
                      <a16:colId xmlns:a16="http://schemas.microsoft.com/office/drawing/2014/main" val="2914333242"/>
                    </a:ext>
                  </a:extLst>
                </a:gridCol>
              </a:tblGrid>
              <a:tr h="1150895">
                <a:tc>
                  <a:txBody>
                    <a:bodyPr/>
                    <a:lstStyle/>
                    <a:p>
                      <a:r>
                        <a:rPr lang="de-CH" sz="2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Reiter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Anleitung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Aktien und Unternehmensanleihen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Immobilien und Hypotheken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6235317"/>
                  </a:ext>
                </a:extLst>
              </a:tr>
              <a:tr h="2471952">
                <a:tc>
                  <a:txBody>
                    <a:bodyPr/>
                    <a:lstStyle/>
                    <a:p>
                      <a:r>
                        <a:rPr lang="de-CH" sz="2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Was finden Sie dort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2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Allgemeine Informationen über den Klimatest </a:t>
                      </a:r>
                      <a:r>
                        <a:rPr lang="de-DE" sz="2400" dirty="0" err="1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inkl</a:t>
                      </a:r>
                      <a:r>
                        <a:rPr lang="de-DE" sz="2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: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Vorunterzeichnetes, allgemeines NDA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PDF-Fragebogen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400" dirty="0" err="1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Webinaraufnahmen</a:t>
                      </a:r>
                      <a:endParaRPr lang="de-DE" sz="2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Mailadressen für Fragen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Vorlage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und Hochlade-bereich</a:t>
                      </a:r>
                      <a:endParaRPr lang="en-GB" sz="2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endParaRPr lang="de-CH" sz="2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Weiterleitung zum Immobilien- und Hypotheken Modul -&gt;FPRE Plattform inkl.: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NDA Hypotheken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Vorlage DE/FR</a:t>
                      </a:r>
                      <a:endParaRPr lang="de-CH" sz="2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965667"/>
                  </a:ext>
                </a:extLst>
              </a:tr>
            </a:tbl>
          </a:graphicData>
        </a:graphic>
      </p:graphicFrame>
      <p:cxnSp>
        <p:nvCxnSpPr>
          <p:cNvPr id="12" name="Connector: Elbow 8">
            <a:extLst>
              <a:ext uri="{FF2B5EF4-FFF2-40B4-BE49-F238E27FC236}">
                <a16:creationId xmlns:a16="http://schemas.microsoft.com/office/drawing/2014/main" id="{EA20C8AB-98C8-CD95-9349-1FED42EFB858}"/>
              </a:ext>
            </a:extLst>
          </p:cNvPr>
          <p:cNvCxnSpPr>
            <a:cxnSpLocks/>
          </p:cNvCxnSpPr>
          <p:nvPr/>
        </p:nvCxnSpPr>
        <p:spPr>
          <a:xfrm rot="10800000">
            <a:off x="3276600" y="2498043"/>
            <a:ext cx="3213102" cy="793963"/>
          </a:xfrm>
          <a:prstGeom prst="bentConnector3">
            <a:avLst>
              <a:gd name="adj1" fmla="val 50000"/>
            </a:avLst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Elbow 8">
            <a:extLst>
              <a:ext uri="{FF2B5EF4-FFF2-40B4-BE49-F238E27FC236}">
                <a16:creationId xmlns:a16="http://schemas.microsoft.com/office/drawing/2014/main" id="{DE3802AB-52B5-9A77-9F0F-0FD9FBE83F68}"/>
              </a:ext>
            </a:extLst>
          </p:cNvPr>
          <p:cNvCxnSpPr>
            <a:cxnSpLocks/>
          </p:cNvCxnSpPr>
          <p:nvPr/>
        </p:nvCxnSpPr>
        <p:spPr>
          <a:xfrm rot="10800000">
            <a:off x="1549401" y="2498042"/>
            <a:ext cx="1393407" cy="946365"/>
          </a:xfrm>
          <a:prstGeom prst="bentConnector3">
            <a:avLst>
              <a:gd name="adj1" fmla="val 50000"/>
            </a:avLst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A7EACC48-7FF6-C6BC-6E4E-C3028A524462}"/>
              </a:ext>
            </a:extLst>
          </p:cNvPr>
          <p:cNvCxnSpPr>
            <a:cxnSpLocks/>
          </p:cNvCxnSpPr>
          <p:nvPr/>
        </p:nvCxnSpPr>
        <p:spPr>
          <a:xfrm rot="10800000">
            <a:off x="5412216" y="2481216"/>
            <a:ext cx="4245013" cy="327298"/>
          </a:xfrm>
          <a:prstGeom prst="bentConnector3">
            <a:avLst>
              <a:gd name="adj1" fmla="val -261"/>
            </a:avLst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3300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8A96E1-970F-DF47-1433-BD9D4112EE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E559916-4845-D0B5-E1E6-A1159577769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841426E-32BF-E40F-9A64-C97330FC77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21FFDD-132D-4B5B-AD6B-BCC06A41D268}" type="slidenum">
              <a:rPr kumimoji="0" lang="de-CH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C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396DA11-7BF0-6C37-1B0E-5F0798DBB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92CFDDBE-6221-2C2E-33BA-3D51DD3D2F8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40475"/>
            <a:ext cx="6262688" cy="43021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de-DE"/>
            </a:defPPr>
            <a:lvl1pPr marL="0" algn="l" defTabSz="914400" rtl="0" eaLnBrk="1" latinLnBrk="0" hangingPunct="1">
              <a:lnSpc>
                <a:spcPct val="100000"/>
              </a:lnSpc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/>
              <a:t>Nachhaltige Geldanlagen, Webinar Energiestadt</a:t>
            </a:r>
          </a:p>
          <a:p>
            <a:r>
              <a:rPr lang="de-CH" b="0"/>
              <a:t>08.05.2025, Silvia Ruprecht, BAFU</a:t>
            </a:r>
            <a:endParaRPr kumimoji="0" lang="de-C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Inhaltsplatzhalter 6">
            <a:extLst>
              <a:ext uri="{FF2B5EF4-FFF2-40B4-BE49-F238E27FC236}">
                <a16:creationId xmlns:a16="http://schemas.microsoft.com/office/drawing/2014/main" id="{DD891055-C767-4D46-5419-F30D8C08C0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38" t="19534" r="-1180" b="38714"/>
          <a:stretch/>
        </p:blipFill>
        <p:spPr bwMode="auto">
          <a:xfrm>
            <a:off x="-331470" y="0"/>
            <a:ext cx="126952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17">
            <a:extLst>
              <a:ext uri="{FF2B5EF4-FFF2-40B4-BE49-F238E27FC236}">
                <a16:creationId xmlns:a16="http://schemas.microsoft.com/office/drawing/2014/main" id="{AE829EEA-6A9D-581C-9EAF-6FB2FCF2AD7D}"/>
              </a:ext>
            </a:extLst>
          </p:cNvPr>
          <p:cNvSpPr/>
          <p:nvPr/>
        </p:nvSpPr>
        <p:spPr>
          <a:xfrm>
            <a:off x="4571999" y="1974469"/>
            <a:ext cx="7791797" cy="2476379"/>
          </a:xfrm>
          <a:prstGeom prst="rect">
            <a:avLst/>
          </a:prstGeom>
          <a:solidFill>
            <a:srgbClr val="1D366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064F127-00A6-F6BE-ED0F-ABC287B364F2}"/>
              </a:ext>
            </a:extLst>
          </p:cNvPr>
          <p:cNvSpPr txBox="1"/>
          <p:nvPr/>
        </p:nvSpPr>
        <p:spPr>
          <a:xfrm>
            <a:off x="4844846" y="2058855"/>
            <a:ext cx="764770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sz="4000" b="1" dirty="0">
                <a:solidFill>
                  <a:prstClr val="white"/>
                </a:solidFill>
                <a:latin typeface="Arial"/>
              </a:rPr>
              <a:t>Einbettung, Ziele und Neuerungen im Überblick </a:t>
            </a:r>
          </a:p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CH" sz="4000" b="1" dirty="0">
              <a:solidFill>
                <a:prstClr val="white"/>
              </a:solidFill>
              <a:latin typeface="Arial"/>
            </a:endParaRP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CH" sz="2400" dirty="0">
                <a:solidFill>
                  <a:schemeClr val="bg1"/>
                </a:solidFill>
              </a:rPr>
              <a:t>Raphael Bucher / Silvia Ruprecht, BAFU</a:t>
            </a:r>
            <a:endParaRPr lang="de-CH" sz="2400" b="1" dirty="0">
              <a:solidFill>
                <a:prstClr val="white"/>
              </a:solidFill>
            </a:endParaRPr>
          </a:p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7840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F6A98B-50F8-A42D-2CE5-FB22FA5828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28A3BB-DEE1-E097-9573-6FDD5D3B8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/>
              <a:t>Navigation auf der Plattform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ED53308-C076-2D0E-924C-6C670E3C2C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80490" y="1215890"/>
            <a:ext cx="10716210" cy="1428975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99EA80B-3020-9FCF-EF94-8C7FDA33C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2E5287-69E2-1347-A42A-498FD30D5A38}" type="slidenum">
              <a:rPr kumimoji="0" lang="en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NL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8316EA-96FA-F6DA-77A0-C217E2F14E4F}"/>
              </a:ext>
            </a:extLst>
          </p:cNvPr>
          <p:cNvSpPr txBox="1"/>
          <p:nvPr/>
        </p:nvSpPr>
        <p:spPr>
          <a:xfrm>
            <a:off x="1094233" y="1728802"/>
            <a:ext cx="9232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Über diese 6 Reiter können Sie auf der Plattform navigieren.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1EF5144E-731A-A527-3372-00BA826C2F8B}"/>
              </a:ext>
            </a:extLst>
          </p:cNvPr>
          <p:cNvGraphicFramePr>
            <a:graphicFrameLocks noGrp="1"/>
          </p:cNvGraphicFramePr>
          <p:nvPr/>
        </p:nvGraphicFramePr>
        <p:xfrm>
          <a:off x="980492" y="2733503"/>
          <a:ext cx="10601908" cy="380265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82931">
                  <a:extLst>
                    <a:ext uri="{9D8B030D-6E8A-4147-A177-3AD203B41FA5}">
                      <a16:colId xmlns:a16="http://schemas.microsoft.com/office/drawing/2014/main" val="886248290"/>
                    </a:ext>
                  </a:extLst>
                </a:gridCol>
                <a:gridCol w="2079977">
                  <a:extLst>
                    <a:ext uri="{9D8B030D-6E8A-4147-A177-3AD203B41FA5}">
                      <a16:colId xmlns:a16="http://schemas.microsoft.com/office/drawing/2014/main" val="2548147166"/>
                    </a:ext>
                  </a:extLst>
                </a:gridCol>
                <a:gridCol w="3591655">
                  <a:extLst>
                    <a:ext uri="{9D8B030D-6E8A-4147-A177-3AD203B41FA5}">
                      <a16:colId xmlns:a16="http://schemas.microsoft.com/office/drawing/2014/main" val="2992791217"/>
                    </a:ext>
                  </a:extLst>
                </a:gridCol>
                <a:gridCol w="3647345">
                  <a:extLst>
                    <a:ext uri="{9D8B030D-6E8A-4147-A177-3AD203B41FA5}">
                      <a16:colId xmlns:a16="http://schemas.microsoft.com/office/drawing/2014/main" val="2914333242"/>
                    </a:ext>
                  </a:extLst>
                </a:gridCol>
              </a:tblGrid>
              <a:tr h="1150895">
                <a:tc>
                  <a:txBody>
                    <a:bodyPr/>
                    <a:lstStyle/>
                    <a:p>
                      <a:r>
                        <a:rPr lang="de-CH" sz="2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Reiter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Fragebogen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Pilot-Biodiversitäts-modul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Zusammenfassung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6235317"/>
                  </a:ext>
                </a:extLst>
              </a:tr>
              <a:tr h="2471952">
                <a:tc>
                  <a:txBody>
                    <a:bodyPr/>
                    <a:lstStyle/>
                    <a:p>
                      <a:r>
                        <a:rPr lang="de-CH" sz="2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Was finden Sie dort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2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Weiterleitung zum Online-Fragebogen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de-DE" sz="2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"</a:t>
                      </a:r>
                      <a:r>
                        <a:rPr lang="de-DE" sz="2400" dirty="0" err="1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Opt</a:t>
                      </a:r>
                      <a:r>
                        <a:rPr lang="de-DE" sz="2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-in" der hochgeladenen Portfolios für die Biodiversitätsanalyse.</a:t>
                      </a:r>
                    </a:p>
                    <a:p>
                      <a:r>
                        <a:rPr lang="de-DE" sz="2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Spezifische Briefing Note und Hintergrund-</a:t>
                      </a:r>
                    </a:p>
                    <a:p>
                      <a:r>
                        <a:rPr lang="de-DE" sz="2400" dirty="0" err="1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informationen</a:t>
                      </a:r>
                      <a:endParaRPr lang="de-CH" sz="2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Übersicht über die eingereichten Portfolios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Nach Analyse: </a:t>
                      </a:r>
                      <a:endParaRPr lang="de-CH" sz="2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Individuelle Testberichte je Anlageklasse</a:t>
                      </a:r>
                      <a:endParaRPr lang="de-DE" sz="2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965667"/>
                  </a:ext>
                </a:extLst>
              </a:tr>
            </a:tbl>
          </a:graphicData>
        </a:graphic>
      </p:graphicFrame>
      <p:cxnSp>
        <p:nvCxnSpPr>
          <p:cNvPr id="12" name="Connector: Elbow 8">
            <a:extLst>
              <a:ext uri="{FF2B5EF4-FFF2-40B4-BE49-F238E27FC236}">
                <a16:creationId xmlns:a16="http://schemas.microsoft.com/office/drawing/2014/main" id="{5CAA4589-2A25-7E75-9959-82B34D098EA9}"/>
              </a:ext>
            </a:extLst>
          </p:cNvPr>
          <p:cNvCxnSpPr>
            <a:cxnSpLocks/>
          </p:cNvCxnSpPr>
          <p:nvPr/>
        </p:nvCxnSpPr>
        <p:spPr>
          <a:xfrm flipV="1">
            <a:off x="6489702" y="2481215"/>
            <a:ext cx="2031998" cy="252288"/>
          </a:xfrm>
          <a:prstGeom prst="bentConnector3">
            <a:avLst>
              <a:gd name="adj1" fmla="val 99375"/>
            </a:avLst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Elbow 8">
            <a:extLst>
              <a:ext uri="{FF2B5EF4-FFF2-40B4-BE49-F238E27FC236}">
                <a16:creationId xmlns:a16="http://schemas.microsoft.com/office/drawing/2014/main" id="{04788488-81EA-A6ED-CF6D-4D2DA22ABF10}"/>
              </a:ext>
            </a:extLst>
          </p:cNvPr>
          <p:cNvCxnSpPr>
            <a:cxnSpLocks/>
          </p:cNvCxnSpPr>
          <p:nvPr/>
        </p:nvCxnSpPr>
        <p:spPr>
          <a:xfrm flipV="1">
            <a:off x="3378200" y="2498042"/>
            <a:ext cx="3505200" cy="235461"/>
          </a:xfrm>
          <a:prstGeom prst="bentConnector3">
            <a:avLst>
              <a:gd name="adj1" fmla="val 0"/>
            </a:avLst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289F48A3-7B60-2320-19B0-F6782657691D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9643366" y="2495080"/>
            <a:ext cx="327299" cy="299570"/>
          </a:xfrm>
          <a:prstGeom prst="bentConnector3">
            <a:avLst>
              <a:gd name="adj1" fmla="val 50000"/>
            </a:avLst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2023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281A40-3D59-B891-8B6C-165AE8EF31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E2FB1-75BE-BCE1-E55B-433BEE9F4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8106"/>
            <a:ext cx="10515600" cy="1325563"/>
          </a:xfrm>
        </p:spPr>
        <p:txBody>
          <a:bodyPr>
            <a:normAutofit/>
          </a:bodyPr>
          <a:lstStyle/>
          <a:p>
            <a:r>
              <a:rPr lang="en-GB" sz="4200" b="1" dirty="0"/>
              <a:t>D</a:t>
            </a:r>
            <a:r>
              <a:rPr lang="de-DE" sz="4300" b="1" dirty="0"/>
              <a:t>atensicherheit</a:t>
            </a:r>
            <a:r>
              <a:rPr lang="de-DE" sz="4200" b="1" dirty="0"/>
              <a:t> &amp; -vertraulichkeit</a:t>
            </a:r>
            <a:endParaRPr lang="en-GB" sz="4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B18BF-724B-EB32-41D9-C422A5B0F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8461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CH" sz="2400" noProof="0" dirty="0"/>
              <a:t>Anonymisierte, aggregierte Ergebnisse werden dem BAFU kommuniziert. Das BAFU erhält keine individuellen Portfolios oder Ergebnisse.</a:t>
            </a:r>
          </a:p>
          <a:p>
            <a:pPr>
              <a:lnSpc>
                <a:spcPct val="100000"/>
              </a:lnSpc>
            </a:pPr>
            <a:r>
              <a:rPr lang="de-CH" sz="2400" noProof="0" dirty="0"/>
              <a:t>Der Server ist in Deutschland (Theia) und entspricht DIN ISO /IEC 27001. Der Server für das Immobilien-/Hypothekenmodul ist in der Schweiz (FPRE).</a:t>
            </a:r>
          </a:p>
          <a:p>
            <a:pPr>
              <a:lnSpc>
                <a:spcPct val="100000"/>
              </a:lnSpc>
            </a:pPr>
            <a:r>
              <a:rPr lang="de-CH" sz="2400" noProof="0" dirty="0"/>
              <a:t>Keine Weitergabe der Daten an Dritte</a:t>
            </a:r>
          </a:p>
          <a:p>
            <a:pPr>
              <a:lnSpc>
                <a:spcPct val="100000"/>
              </a:lnSpc>
            </a:pPr>
            <a:r>
              <a:rPr lang="de-CH" sz="2400" noProof="0" dirty="0"/>
              <a:t>Portfolio-Daten werden spätestens zum 30.06.2027 unwiederbringlich und dauerhaft gelöscht.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D4D6C9-7DF4-2724-4D99-DEE19ED73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2E5287-69E2-1347-A42A-498FD30D5A38}" type="slidenum">
              <a:rPr kumimoji="0" lang="en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NL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78297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D68D2E-7169-5AA4-CBC4-4B07A32ED1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597C59-F5BA-4639-F541-AEB110C06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2E5287-69E2-1347-A42A-498FD30D5A38}" type="slidenum">
              <a:rPr kumimoji="0" lang="en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NL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F30319-9DA6-9250-C0C7-DC726091EF7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36320" y="558418"/>
            <a:ext cx="8764206" cy="853693"/>
          </a:xfrm>
        </p:spPr>
        <p:txBody>
          <a:bodyPr>
            <a:noAutofit/>
          </a:bodyPr>
          <a:lstStyle/>
          <a:p>
            <a:r>
              <a:rPr lang="de-CH" sz="3600" b="1" dirty="0"/>
              <a:t>So erreichen Sie das Klimatest-Team, wenn Sie Fragen haben</a:t>
            </a:r>
            <a:endParaRPr lang="en-GB" sz="36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55B51F-AC3E-114C-2470-BB6702133CF1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1099160" y="1784383"/>
            <a:ext cx="9467539" cy="4398963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ea typeface="Roboto"/>
                <a:cs typeface="Roboto"/>
              </a:rPr>
              <a:t>Fragen zur </a:t>
            </a:r>
            <a:r>
              <a:rPr lang="de-DE" sz="2000" b="1" dirty="0">
                <a:ea typeface="Roboto"/>
                <a:cs typeface="Roboto"/>
              </a:rPr>
              <a:t>Registrierung </a:t>
            </a:r>
            <a:r>
              <a:rPr lang="de-DE" sz="2000" dirty="0">
                <a:ea typeface="Roboto"/>
                <a:cs typeface="Roboto"/>
              </a:rPr>
              <a:t>und zum </a:t>
            </a:r>
            <a:r>
              <a:rPr lang="de-DE" sz="2000" b="1" dirty="0">
                <a:ea typeface="Roboto"/>
                <a:cs typeface="Roboto"/>
              </a:rPr>
              <a:t>Modul Aktien/Unternehmensanleihen </a:t>
            </a:r>
            <a:r>
              <a:rPr lang="de-DE" sz="2000" dirty="0">
                <a:ea typeface="Roboto"/>
                <a:cs typeface="Roboto"/>
              </a:rPr>
              <a:t>an </a:t>
            </a:r>
            <a:r>
              <a:rPr lang="de-DE" sz="2000" b="1" dirty="0">
                <a:ea typeface="Roboto"/>
                <a:cs typeface="Roboto"/>
              </a:rPr>
              <a:t>Theia</a:t>
            </a:r>
            <a:r>
              <a:rPr lang="de-DE" sz="2000" dirty="0">
                <a:ea typeface="Roboto"/>
                <a:cs typeface="Roboto"/>
              </a:rPr>
              <a:t>: </a:t>
            </a:r>
            <a:r>
              <a:rPr lang="de-DE" sz="2000" dirty="0">
                <a:ea typeface="Roboto"/>
                <a:cs typeface="Roboto"/>
                <a:hlinkClick r:id="rId2"/>
              </a:rPr>
              <a:t>climatetest2026@theiafinance.org</a:t>
            </a:r>
            <a:r>
              <a:rPr lang="de-DE" sz="2000" dirty="0">
                <a:ea typeface="Roboto"/>
                <a:cs typeface="Roboto"/>
              </a:rPr>
              <a:t> (Antwort idR max. 3 Werktagen)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ea typeface="Roboto"/>
                <a:cs typeface="Roboto"/>
              </a:rPr>
              <a:t>Fragen zum </a:t>
            </a:r>
            <a:r>
              <a:rPr lang="de-DE" sz="2000" b="1" dirty="0">
                <a:ea typeface="Roboto"/>
                <a:cs typeface="Roboto"/>
              </a:rPr>
              <a:t>Modul Immobilien und Hypotheken</a:t>
            </a:r>
            <a:r>
              <a:rPr lang="de-DE" sz="2000" dirty="0">
                <a:ea typeface="Roboto"/>
                <a:cs typeface="Roboto"/>
              </a:rPr>
              <a:t> sowie zum </a:t>
            </a:r>
            <a:r>
              <a:rPr lang="de-DE" sz="2000" b="1" dirty="0">
                <a:ea typeface="Roboto"/>
                <a:cs typeface="Roboto"/>
              </a:rPr>
              <a:t>Fragebogen </a:t>
            </a:r>
            <a:r>
              <a:rPr lang="de-DE" sz="2000" dirty="0">
                <a:ea typeface="Roboto"/>
                <a:cs typeface="Roboto"/>
              </a:rPr>
              <a:t>an </a:t>
            </a:r>
            <a:r>
              <a:rPr lang="de-DE" sz="2000" b="1" dirty="0">
                <a:ea typeface="Roboto"/>
                <a:cs typeface="Roboto"/>
              </a:rPr>
              <a:t>FPRE: </a:t>
            </a:r>
            <a:r>
              <a:rPr lang="de-DE" sz="2000" dirty="0">
                <a:ea typeface="Roboto"/>
                <a:cs typeface="Roboto"/>
                <a:hlinkClick r:id="rId3"/>
              </a:rPr>
              <a:t>climate-test@fpre.ch</a:t>
            </a:r>
            <a:endParaRPr lang="de-DE" sz="2000" dirty="0">
              <a:ea typeface="Roboto"/>
              <a:cs typeface="Roboto"/>
            </a:endParaRPr>
          </a:p>
          <a:p>
            <a:pPr marL="285750" indent="-285750">
              <a:lnSpc>
                <a:spcPct val="100000"/>
              </a:lnSpc>
            </a:pPr>
            <a:r>
              <a:rPr lang="de-DE" sz="2000" dirty="0">
                <a:ea typeface="Roboto"/>
                <a:cs typeface="Roboto"/>
              </a:rPr>
              <a:t>Fragen zum Biodiversitäts-Pilotmodul an Theia (</a:t>
            </a:r>
            <a:r>
              <a:rPr lang="de-DE" sz="2000" dirty="0">
                <a:ea typeface="Roboto"/>
                <a:cs typeface="Roboto"/>
                <a:hlinkClick r:id="rId2"/>
              </a:rPr>
              <a:t>climatetest2026@theiafinance.org</a:t>
            </a:r>
            <a:r>
              <a:rPr lang="de-DE" sz="2000" dirty="0">
                <a:ea typeface="Roboto"/>
                <a:cs typeface="Roboto"/>
              </a:rPr>
              <a:t>), diese werden anonymisiert an CDC Biodiversité weitergeleitet und Theia leitet entsprechend die Antworten weiter. </a:t>
            </a:r>
          </a:p>
          <a:p>
            <a:pPr marL="0" indent="0">
              <a:lnSpc>
                <a:spcPct val="100000"/>
              </a:lnSpc>
              <a:buNone/>
            </a:pPr>
            <a:endParaRPr lang="de-DE" sz="2000" dirty="0">
              <a:ea typeface="Roboto"/>
              <a:cs typeface="Roboto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DE" sz="2000" dirty="0">
                <a:ea typeface="Roboto"/>
                <a:cs typeface="Roboto"/>
              </a:rPr>
              <a:t>Wir informieren Sie per Email, sobald die Ergebnisse bereitgestellt sind. </a:t>
            </a:r>
            <a:r>
              <a:rPr lang="de-DE" sz="2000" b="1" dirty="0">
                <a:ea typeface="Roboto"/>
                <a:cs typeface="Roboto"/>
              </a:rPr>
              <a:t>Nach Erhalt der Ergebnisse  organisiert das BAFU zudem Webinare/Workshops und Theia bietet Helpdesks an.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2000" dirty="0"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7571027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A097EE-E534-77BC-B8E4-25FC02560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E7DDBB1-34E2-B7CF-3E7F-9967019D58D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D18F201-C488-F1F4-AF8F-F29521D6D8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21FFDD-132D-4B5B-AD6B-BCC06A41D268}" type="slidenum">
              <a:rPr kumimoji="0" lang="de-CH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de-C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799E6B4-198A-3386-F636-3E2B78854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89568533-0265-3ECB-1C82-7FA5A9471A0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0" y="6340475"/>
            <a:ext cx="6262688" cy="43021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de-DE"/>
            </a:defPPr>
            <a:lvl1pPr marL="0" algn="l" defTabSz="914400" rtl="0" eaLnBrk="1" latinLnBrk="0" hangingPunct="1">
              <a:lnSpc>
                <a:spcPct val="100000"/>
              </a:lnSpc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/>
              <a:t>Nachhaltige Geldanlagen, Webinar Energiestadt</a:t>
            </a:r>
          </a:p>
          <a:p>
            <a:r>
              <a:rPr lang="de-CH" b="0"/>
              <a:t>08.05.2025, Silvia Ruprecht, BAFU</a:t>
            </a:r>
            <a:endParaRPr kumimoji="0" lang="de-C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Inhaltsplatzhalter 6">
            <a:extLst>
              <a:ext uri="{FF2B5EF4-FFF2-40B4-BE49-F238E27FC236}">
                <a16:creationId xmlns:a16="http://schemas.microsoft.com/office/drawing/2014/main" id="{17CDDA33-97FE-6CB7-0A13-8755765AED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38" t="19534" r="-1180" b="38714"/>
          <a:stretch/>
        </p:blipFill>
        <p:spPr bwMode="auto">
          <a:xfrm>
            <a:off x="-331470" y="0"/>
            <a:ext cx="126952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17">
            <a:extLst>
              <a:ext uri="{FF2B5EF4-FFF2-40B4-BE49-F238E27FC236}">
                <a16:creationId xmlns:a16="http://schemas.microsoft.com/office/drawing/2014/main" id="{2272EE17-5EF0-C8F1-E5F8-D4F3459FE951}"/>
              </a:ext>
            </a:extLst>
          </p:cNvPr>
          <p:cNvSpPr/>
          <p:nvPr/>
        </p:nvSpPr>
        <p:spPr>
          <a:xfrm>
            <a:off x="4571999" y="1837085"/>
            <a:ext cx="7791797" cy="2476379"/>
          </a:xfrm>
          <a:prstGeom prst="rect">
            <a:avLst/>
          </a:prstGeom>
          <a:solidFill>
            <a:srgbClr val="1D366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4AF2001-79D9-7ACF-CC93-467C9460FCD7}"/>
              </a:ext>
            </a:extLst>
          </p:cNvPr>
          <p:cNvSpPr txBox="1"/>
          <p:nvPr/>
        </p:nvSpPr>
        <p:spPr>
          <a:xfrm>
            <a:off x="4854371" y="2173097"/>
            <a:ext cx="76477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Fragebogen</a:t>
            </a:r>
          </a:p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CH" sz="4000" b="1" dirty="0">
              <a:solidFill>
                <a:prstClr val="white"/>
              </a:solidFill>
              <a:latin typeface="Arial"/>
            </a:endParaRPr>
          </a:p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Silvia Ruprecht, BAFU</a:t>
            </a:r>
          </a:p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CH" sz="4000" b="1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93472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44F470-9E79-1776-5061-0BB4E4007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741F3C6C-433A-0296-C5F6-3CC0B8056AAF}"/>
              </a:ext>
            </a:extLst>
          </p:cNvPr>
          <p:cNvSpPr/>
          <p:nvPr/>
        </p:nvSpPr>
        <p:spPr>
          <a:xfrm>
            <a:off x="4079318" y="3425283"/>
            <a:ext cx="2016682" cy="9639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6284C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2000" dirty="0">
                <a:solidFill>
                  <a:srgbClr val="375172"/>
                </a:solidFill>
              </a:rPr>
              <a:t>Fragebogen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CF8EE727-4616-209F-D9DE-BBFF8AB8F29C}"/>
              </a:ext>
            </a:extLst>
          </p:cNvPr>
          <p:cNvSpPr/>
          <p:nvPr/>
        </p:nvSpPr>
        <p:spPr>
          <a:xfrm>
            <a:off x="4079317" y="4740956"/>
            <a:ext cx="2016681" cy="9886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6284C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sz="2000" dirty="0">
                <a:solidFill>
                  <a:srgbClr val="375172"/>
                </a:solidFill>
              </a:rPr>
              <a:t>SBTI-Indikator</a:t>
            </a:r>
          </a:p>
          <a:p>
            <a:pPr algn="ctr"/>
            <a:r>
              <a:rPr lang="de-CH" sz="2000" dirty="0">
                <a:solidFill>
                  <a:srgbClr val="375172"/>
                </a:solidFill>
              </a:rPr>
              <a:t>Sanierungs-pläne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FD6C8E76-6F3F-C713-979A-8E2F1EC79D9E}"/>
              </a:ext>
            </a:extLst>
          </p:cNvPr>
          <p:cNvSpPr/>
          <p:nvPr/>
        </p:nvSpPr>
        <p:spPr>
          <a:xfrm>
            <a:off x="7521385" y="4766926"/>
            <a:ext cx="2149088" cy="94547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6284C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sz="2000" dirty="0">
                <a:solidFill>
                  <a:srgbClr val="375172"/>
                </a:solidFill>
              </a:rPr>
              <a:t>Quantitative Testmodule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C52AA21C-0240-84A6-6F0D-CCF0057A7853}"/>
              </a:ext>
            </a:extLst>
          </p:cNvPr>
          <p:cNvSpPr/>
          <p:nvPr/>
        </p:nvSpPr>
        <p:spPr>
          <a:xfrm>
            <a:off x="7521383" y="1409801"/>
            <a:ext cx="2149089" cy="839112"/>
          </a:xfrm>
          <a:prstGeom prst="rect">
            <a:avLst/>
          </a:prstGeom>
          <a:ln>
            <a:solidFill>
              <a:srgbClr val="6284C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Politische Massnahmen</a:t>
            </a:r>
          </a:p>
        </p:txBody>
      </p:sp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30C74D03-F258-9761-8DB4-F1655DAD79C7}"/>
              </a:ext>
            </a:extLst>
          </p:cNvPr>
          <p:cNvGrpSpPr/>
          <p:nvPr/>
        </p:nvGrpSpPr>
        <p:grpSpPr>
          <a:xfrm>
            <a:off x="676012" y="1343891"/>
            <a:ext cx="2703482" cy="914400"/>
            <a:chOff x="709977" y="1741325"/>
            <a:chExt cx="2703482" cy="914400"/>
          </a:xfrm>
        </p:grpSpPr>
        <p:pic>
          <p:nvPicPr>
            <p:cNvPr id="20" name="Grafik 19" descr="Bank mit einfarbiger Füllung">
              <a:extLst>
                <a:ext uri="{FF2B5EF4-FFF2-40B4-BE49-F238E27FC236}">
                  <a16:creationId xmlns:a16="http://schemas.microsoft.com/office/drawing/2014/main" id="{7B302A59-892D-4977-DAD5-8DB13439BC33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09977" y="1741325"/>
              <a:ext cx="914400" cy="914400"/>
            </a:xfrm>
            <a:prstGeom prst="rect">
              <a:avLst/>
            </a:prstGeom>
          </p:spPr>
        </p:pic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882C4A31-3970-5374-EFBD-9F2BF1252271}"/>
                </a:ext>
              </a:extLst>
            </p:cNvPr>
            <p:cNvSpPr txBox="1"/>
            <p:nvPr/>
          </p:nvSpPr>
          <p:spPr>
            <a:xfrm flipH="1">
              <a:off x="1772918" y="2069952"/>
              <a:ext cx="16405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Politik</a:t>
              </a:r>
            </a:p>
          </p:txBody>
        </p:sp>
      </p:grpSp>
      <p:sp>
        <p:nvSpPr>
          <p:cNvPr id="31" name="Textfeld 30">
            <a:extLst>
              <a:ext uri="{FF2B5EF4-FFF2-40B4-BE49-F238E27FC236}">
                <a16:creationId xmlns:a16="http://schemas.microsoft.com/office/drawing/2014/main" id="{5C28F6B4-70CD-6DBD-1C3B-13A5677C1556}"/>
              </a:ext>
            </a:extLst>
          </p:cNvPr>
          <p:cNvSpPr txBox="1"/>
          <p:nvPr/>
        </p:nvSpPr>
        <p:spPr>
          <a:xfrm flipH="1">
            <a:off x="1682832" y="4643872"/>
            <a:ext cx="19873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Finanzmittel-flüsse</a:t>
            </a:r>
            <a:r>
              <a:rPr kumimoji="0" lang="de-CH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beeinflussen </a:t>
            </a:r>
            <a:r>
              <a:rPr kumimoji="0" lang="de-CH" sz="2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Realwirtschaf</a:t>
            </a:r>
            <a:r>
              <a:rPr kumimoji="0" lang="de-CH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</a:t>
            </a:r>
            <a:endParaRPr kumimoji="0" lang="de-CH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73050" marR="0" lvl="0" indent="-273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de-CH" sz="2000" i="1" dirty="0">
                <a:solidFill>
                  <a:prstClr val="black"/>
                </a:solidFill>
                <a:latin typeface="Arial"/>
              </a:rPr>
              <a:t>Klimawirkung</a:t>
            </a:r>
            <a:endParaRPr kumimoji="0" lang="de-CH" sz="20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9B48DECE-9971-EDB3-5D72-23E714B01652}"/>
              </a:ext>
            </a:extLst>
          </p:cNvPr>
          <p:cNvSpPr txBox="1"/>
          <p:nvPr/>
        </p:nvSpPr>
        <p:spPr>
          <a:xfrm>
            <a:off x="4642004" y="936614"/>
            <a:ext cx="1372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800" b="1" dirty="0">
                <a:solidFill>
                  <a:prstClr val="black"/>
                </a:solidFill>
                <a:latin typeface="Arial"/>
              </a:rPr>
              <a:t>ZIELE</a:t>
            </a:r>
            <a:endParaRPr kumimoji="0" lang="de-CH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1C014685-1176-DA70-9D39-0EFF272BE7C1}"/>
              </a:ext>
            </a:extLst>
          </p:cNvPr>
          <p:cNvSpPr txBox="1"/>
          <p:nvPr/>
        </p:nvSpPr>
        <p:spPr>
          <a:xfrm>
            <a:off x="6983300" y="886519"/>
            <a:ext cx="4951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MASSNAHMEN / HANDLUNGEN</a:t>
            </a:r>
          </a:p>
        </p:txBody>
      </p:sp>
      <p:cxnSp>
        <p:nvCxnSpPr>
          <p:cNvPr id="36" name="Gerade Verbindung mit Pfeil 35">
            <a:extLst>
              <a:ext uri="{FF2B5EF4-FFF2-40B4-BE49-F238E27FC236}">
                <a16:creationId xmlns:a16="http://schemas.microsoft.com/office/drawing/2014/main" id="{ED1A58F8-408B-A716-CE81-44DC722D7278}"/>
              </a:ext>
            </a:extLst>
          </p:cNvPr>
          <p:cNvCxnSpPr>
            <a:cxnSpLocks/>
            <a:stCxn id="12" idx="2"/>
            <a:endCxn id="11" idx="0"/>
          </p:cNvCxnSpPr>
          <p:nvPr/>
        </p:nvCxnSpPr>
        <p:spPr>
          <a:xfrm flipH="1">
            <a:off x="8595929" y="4377807"/>
            <a:ext cx="4666" cy="389119"/>
          </a:xfrm>
          <a:prstGeom prst="straightConnector1">
            <a:avLst/>
          </a:prstGeom>
          <a:ln w="19050"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Gerade Verbindung mit Pfeil 36">
            <a:extLst>
              <a:ext uri="{FF2B5EF4-FFF2-40B4-BE49-F238E27FC236}">
                <a16:creationId xmlns:a16="http://schemas.microsoft.com/office/drawing/2014/main" id="{82CA90D0-D5D7-6A85-1456-D34C96D1F202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6096000" y="3896665"/>
            <a:ext cx="1434717" cy="1058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Gerade Verbindung mit Pfeil 47">
            <a:extLst>
              <a:ext uri="{FF2B5EF4-FFF2-40B4-BE49-F238E27FC236}">
                <a16:creationId xmlns:a16="http://schemas.microsoft.com/office/drawing/2014/main" id="{93426647-80D6-96A2-EA03-ACDA4D6907B0}"/>
              </a:ext>
            </a:extLst>
          </p:cNvPr>
          <p:cNvCxnSpPr>
            <a:cxnSpLocks/>
          </p:cNvCxnSpPr>
          <p:nvPr/>
        </p:nvCxnSpPr>
        <p:spPr>
          <a:xfrm flipH="1">
            <a:off x="6118563" y="4235918"/>
            <a:ext cx="1600861" cy="694560"/>
          </a:xfrm>
          <a:prstGeom prst="straightConnector1">
            <a:avLst/>
          </a:prstGeom>
          <a:ln w="3175"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Gerade Verbindung mit Pfeil 52">
            <a:extLst>
              <a:ext uri="{FF2B5EF4-FFF2-40B4-BE49-F238E27FC236}">
                <a16:creationId xmlns:a16="http://schemas.microsoft.com/office/drawing/2014/main" id="{D925E5D3-63D7-2628-74AA-B469F90E5159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>
            <a:off x="6095998" y="5235284"/>
            <a:ext cx="1425387" cy="4378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72" name="Gruppieren 71">
            <a:extLst>
              <a:ext uri="{FF2B5EF4-FFF2-40B4-BE49-F238E27FC236}">
                <a16:creationId xmlns:a16="http://schemas.microsoft.com/office/drawing/2014/main" id="{A0BA698B-A97F-D243-71D0-B477DBC8A221}"/>
              </a:ext>
            </a:extLst>
          </p:cNvPr>
          <p:cNvGrpSpPr/>
          <p:nvPr/>
        </p:nvGrpSpPr>
        <p:grpSpPr>
          <a:xfrm>
            <a:off x="6602632" y="2204503"/>
            <a:ext cx="1252266" cy="974815"/>
            <a:chOff x="7113971" y="2223267"/>
            <a:chExt cx="1252266" cy="974815"/>
          </a:xfrm>
        </p:grpSpPr>
        <p:cxnSp>
          <p:nvCxnSpPr>
            <p:cNvPr id="57" name="Gerade Verbindung mit Pfeil 56">
              <a:extLst>
                <a:ext uri="{FF2B5EF4-FFF2-40B4-BE49-F238E27FC236}">
                  <a16:creationId xmlns:a16="http://schemas.microsoft.com/office/drawing/2014/main" id="{76AD01D8-A6E4-3E68-1D74-BE59A33747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32321" y="2223267"/>
              <a:ext cx="0" cy="974815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61" name="Textfeld 60">
              <a:extLst>
                <a:ext uri="{FF2B5EF4-FFF2-40B4-BE49-F238E27FC236}">
                  <a16:creationId xmlns:a16="http://schemas.microsoft.com/office/drawing/2014/main" id="{72572F07-0C14-F9B9-EF1F-F7531F97C86E}"/>
                </a:ext>
              </a:extLst>
            </p:cNvPr>
            <p:cNvSpPr txBox="1"/>
            <p:nvPr/>
          </p:nvSpPr>
          <p:spPr>
            <a:xfrm>
              <a:off x="7113971" y="2458393"/>
              <a:ext cx="12522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informiert</a:t>
              </a:r>
            </a:p>
          </p:txBody>
        </p:sp>
      </p:grpSp>
      <p:sp>
        <p:nvSpPr>
          <p:cNvPr id="64" name="Rechteck 63">
            <a:extLst>
              <a:ext uri="{FF2B5EF4-FFF2-40B4-BE49-F238E27FC236}">
                <a16:creationId xmlns:a16="http://schemas.microsoft.com/office/drawing/2014/main" id="{2DE1563F-1A45-36FF-7681-B1161E9EE06E}"/>
              </a:ext>
            </a:extLst>
          </p:cNvPr>
          <p:cNvSpPr/>
          <p:nvPr/>
        </p:nvSpPr>
        <p:spPr>
          <a:xfrm>
            <a:off x="3813899" y="3181738"/>
            <a:ext cx="6136006" cy="2924772"/>
          </a:xfrm>
          <a:custGeom>
            <a:avLst/>
            <a:gdLst>
              <a:gd name="csX0" fmla="*/ 0 w 6136006"/>
              <a:gd name="csY0" fmla="*/ 0 h 2924772"/>
              <a:gd name="csX1" fmla="*/ 620418 w 6136006"/>
              <a:gd name="csY1" fmla="*/ 0 h 2924772"/>
              <a:gd name="csX2" fmla="*/ 1118117 w 6136006"/>
              <a:gd name="csY2" fmla="*/ 0 h 2924772"/>
              <a:gd name="csX3" fmla="*/ 1615815 w 6136006"/>
              <a:gd name="csY3" fmla="*/ 0 h 2924772"/>
              <a:gd name="csX4" fmla="*/ 2236233 w 6136006"/>
              <a:gd name="csY4" fmla="*/ 0 h 2924772"/>
              <a:gd name="csX5" fmla="*/ 2795292 w 6136006"/>
              <a:gd name="csY5" fmla="*/ 0 h 2924772"/>
              <a:gd name="csX6" fmla="*/ 3354350 w 6136006"/>
              <a:gd name="csY6" fmla="*/ 0 h 2924772"/>
              <a:gd name="csX7" fmla="*/ 4097488 w 6136006"/>
              <a:gd name="csY7" fmla="*/ 0 h 2924772"/>
              <a:gd name="csX8" fmla="*/ 4595187 w 6136006"/>
              <a:gd name="csY8" fmla="*/ 0 h 2924772"/>
              <a:gd name="csX9" fmla="*/ 5399685 w 6136006"/>
              <a:gd name="csY9" fmla="*/ 0 h 2924772"/>
              <a:gd name="csX10" fmla="*/ 6136006 w 6136006"/>
              <a:gd name="csY10" fmla="*/ 0 h 2924772"/>
              <a:gd name="csX11" fmla="*/ 6136006 w 6136006"/>
              <a:gd name="csY11" fmla="*/ 497211 h 2924772"/>
              <a:gd name="csX12" fmla="*/ 6136006 w 6136006"/>
              <a:gd name="csY12" fmla="*/ 994422 h 2924772"/>
              <a:gd name="csX13" fmla="*/ 6136006 w 6136006"/>
              <a:gd name="csY13" fmla="*/ 1491634 h 2924772"/>
              <a:gd name="csX14" fmla="*/ 6136006 w 6136006"/>
              <a:gd name="csY14" fmla="*/ 2018093 h 2924772"/>
              <a:gd name="csX15" fmla="*/ 6136006 w 6136006"/>
              <a:gd name="csY15" fmla="*/ 2924772 h 2924772"/>
              <a:gd name="csX16" fmla="*/ 5331507 w 6136006"/>
              <a:gd name="csY16" fmla="*/ 2924772 h 2924772"/>
              <a:gd name="csX17" fmla="*/ 4588369 w 6136006"/>
              <a:gd name="csY17" fmla="*/ 2924772 h 2924772"/>
              <a:gd name="csX18" fmla="*/ 4029311 w 6136006"/>
              <a:gd name="csY18" fmla="*/ 2924772 h 2924772"/>
              <a:gd name="csX19" fmla="*/ 3224812 w 6136006"/>
              <a:gd name="csY19" fmla="*/ 2924772 h 2924772"/>
              <a:gd name="csX20" fmla="*/ 2727114 w 6136006"/>
              <a:gd name="csY20" fmla="*/ 2924772 h 2924772"/>
              <a:gd name="csX21" fmla="*/ 2168055 w 6136006"/>
              <a:gd name="csY21" fmla="*/ 2924772 h 2924772"/>
              <a:gd name="csX22" fmla="*/ 1670357 w 6136006"/>
              <a:gd name="csY22" fmla="*/ 2924772 h 2924772"/>
              <a:gd name="csX23" fmla="*/ 927219 w 6136006"/>
              <a:gd name="csY23" fmla="*/ 2924772 h 2924772"/>
              <a:gd name="csX24" fmla="*/ 0 w 6136006"/>
              <a:gd name="csY24" fmla="*/ 2924772 h 2924772"/>
              <a:gd name="csX25" fmla="*/ 0 w 6136006"/>
              <a:gd name="csY25" fmla="*/ 2310570 h 2924772"/>
              <a:gd name="csX26" fmla="*/ 0 w 6136006"/>
              <a:gd name="csY26" fmla="*/ 1725615 h 2924772"/>
              <a:gd name="csX27" fmla="*/ 0 w 6136006"/>
              <a:gd name="csY27" fmla="*/ 1199157 h 2924772"/>
              <a:gd name="csX28" fmla="*/ 0 w 6136006"/>
              <a:gd name="csY28" fmla="*/ 614202 h 2924772"/>
              <a:gd name="csX29" fmla="*/ 0 w 6136006"/>
              <a:gd name="csY29" fmla="*/ 0 h 292477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</a:cxnLst>
            <a:rect l="l" t="t" r="r" b="b"/>
            <a:pathLst>
              <a:path w="6136006" h="2924772" extrusionOk="0">
                <a:moveTo>
                  <a:pt x="0" y="0"/>
                </a:moveTo>
                <a:cubicBezTo>
                  <a:pt x="220852" y="15017"/>
                  <a:pt x="418118" y="962"/>
                  <a:pt x="620418" y="0"/>
                </a:cubicBezTo>
                <a:cubicBezTo>
                  <a:pt x="822718" y="-962"/>
                  <a:pt x="877014" y="1122"/>
                  <a:pt x="1118117" y="0"/>
                </a:cubicBezTo>
                <a:cubicBezTo>
                  <a:pt x="1359220" y="-1122"/>
                  <a:pt x="1445442" y="-3345"/>
                  <a:pt x="1615815" y="0"/>
                </a:cubicBezTo>
                <a:cubicBezTo>
                  <a:pt x="1786188" y="3345"/>
                  <a:pt x="2082986" y="23486"/>
                  <a:pt x="2236233" y="0"/>
                </a:cubicBezTo>
                <a:cubicBezTo>
                  <a:pt x="2389480" y="-23486"/>
                  <a:pt x="2678379" y="18294"/>
                  <a:pt x="2795292" y="0"/>
                </a:cubicBezTo>
                <a:cubicBezTo>
                  <a:pt x="2912205" y="-18294"/>
                  <a:pt x="3194360" y="26624"/>
                  <a:pt x="3354350" y="0"/>
                </a:cubicBezTo>
                <a:cubicBezTo>
                  <a:pt x="3514340" y="-26624"/>
                  <a:pt x="3754637" y="33178"/>
                  <a:pt x="4097488" y="0"/>
                </a:cubicBezTo>
                <a:cubicBezTo>
                  <a:pt x="4440339" y="-33178"/>
                  <a:pt x="4482799" y="-14153"/>
                  <a:pt x="4595187" y="0"/>
                </a:cubicBezTo>
                <a:cubicBezTo>
                  <a:pt x="4707575" y="14153"/>
                  <a:pt x="5155825" y="25298"/>
                  <a:pt x="5399685" y="0"/>
                </a:cubicBezTo>
                <a:cubicBezTo>
                  <a:pt x="5643545" y="-25298"/>
                  <a:pt x="5794440" y="28942"/>
                  <a:pt x="6136006" y="0"/>
                </a:cubicBezTo>
                <a:cubicBezTo>
                  <a:pt x="6140725" y="155354"/>
                  <a:pt x="6136296" y="279443"/>
                  <a:pt x="6136006" y="497211"/>
                </a:cubicBezTo>
                <a:cubicBezTo>
                  <a:pt x="6135716" y="714979"/>
                  <a:pt x="6145723" y="829115"/>
                  <a:pt x="6136006" y="994422"/>
                </a:cubicBezTo>
                <a:cubicBezTo>
                  <a:pt x="6126289" y="1159729"/>
                  <a:pt x="6116392" y="1306378"/>
                  <a:pt x="6136006" y="1491634"/>
                </a:cubicBezTo>
                <a:cubicBezTo>
                  <a:pt x="6155620" y="1676890"/>
                  <a:pt x="6131406" y="1897924"/>
                  <a:pt x="6136006" y="2018093"/>
                </a:cubicBezTo>
                <a:cubicBezTo>
                  <a:pt x="6140606" y="2138262"/>
                  <a:pt x="6145669" y="2476211"/>
                  <a:pt x="6136006" y="2924772"/>
                </a:cubicBezTo>
                <a:cubicBezTo>
                  <a:pt x="5759334" y="2953323"/>
                  <a:pt x="5622672" y="2949827"/>
                  <a:pt x="5331507" y="2924772"/>
                </a:cubicBezTo>
                <a:cubicBezTo>
                  <a:pt x="5040342" y="2899717"/>
                  <a:pt x="4897352" y="2929971"/>
                  <a:pt x="4588369" y="2924772"/>
                </a:cubicBezTo>
                <a:cubicBezTo>
                  <a:pt x="4279386" y="2919573"/>
                  <a:pt x="4141841" y="2924661"/>
                  <a:pt x="4029311" y="2924772"/>
                </a:cubicBezTo>
                <a:cubicBezTo>
                  <a:pt x="3916781" y="2924883"/>
                  <a:pt x="3527384" y="2888683"/>
                  <a:pt x="3224812" y="2924772"/>
                </a:cubicBezTo>
                <a:cubicBezTo>
                  <a:pt x="2922240" y="2960861"/>
                  <a:pt x="2843576" y="2930605"/>
                  <a:pt x="2727114" y="2924772"/>
                </a:cubicBezTo>
                <a:cubicBezTo>
                  <a:pt x="2610652" y="2918939"/>
                  <a:pt x="2410072" y="2925874"/>
                  <a:pt x="2168055" y="2924772"/>
                </a:cubicBezTo>
                <a:cubicBezTo>
                  <a:pt x="1926038" y="2923670"/>
                  <a:pt x="1917503" y="2906410"/>
                  <a:pt x="1670357" y="2924772"/>
                </a:cubicBezTo>
                <a:cubicBezTo>
                  <a:pt x="1423211" y="2943134"/>
                  <a:pt x="1142457" y="2905792"/>
                  <a:pt x="927219" y="2924772"/>
                </a:cubicBezTo>
                <a:cubicBezTo>
                  <a:pt x="711981" y="2943752"/>
                  <a:pt x="448923" y="2890042"/>
                  <a:pt x="0" y="2924772"/>
                </a:cubicBezTo>
                <a:cubicBezTo>
                  <a:pt x="25865" y="2656456"/>
                  <a:pt x="-2986" y="2612722"/>
                  <a:pt x="0" y="2310570"/>
                </a:cubicBezTo>
                <a:cubicBezTo>
                  <a:pt x="2986" y="2008418"/>
                  <a:pt x="12093" y="2017230"/>
                  <a:pt x="0" y="1725615"/>
                </a:cubicBezTo>
                <a:cubicBezTo>
                  <a:pt x="-12093" y="1434000"/>
                  <a:pt x="-22352" y="1426346"/>
                  <a:pt x="0" y="1199157"/>
                </a:cubicBezTo>
                <a:cubicBezTo>
                  <a:pt x="22352" y="971968"/>
                  <a:pt x="26376" y="886272"/>
                  <a:pt x="0" y="614202"/>
                </a:cubicBezTo>
                <a:cubicBezTo>
                  <a:pt x="-26376" y="342133"/>
                  <a:pt x="7665" y="246048"/>
                  <a:pt x="0" y="0"/>
                </a:cubicBezTo>
                <a:close/>
              </a:path>
            </a:pathLst>
          </a:custGeom>
          <a:noFill/>
          <a:ln w="9525">
            <a:solidFill>
              <a:srgbClr val="6284C6"/>
            </a:solidFill>
            <a:prstDash val="dash"/>
            <a:extLst>
              <a:ext uri="{C807C97D-BFC1-408E-A445-0C87EB9F89A2}">
                <ask:lineSketchStyleProps xmlns:ask="http://schemas.microsoft.com/office/drawing/2018/sketchyshapes" sd="420378512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200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67" name="Gerade Verbindung mit Pfeil 66">
            <a:extLst>
              <a:ext uri="{FF2B5EF4-FFF2-40B4-BE49-F238E27FC236}">
                <a16:creationId xmlns:a16="http://schemas.microsoft.com/office/drawing/2014/main" id="{7557834D-4D7D-A744-737B-3776F28230B8}"/>
              </a:ext>
            </a:extLst>
          </p:cNvPr>
          <p:cNvCxnSpPr>
            <a:cxnSpLocks/>
          </p:cNvCxnSpPr>
          <p:nvPr/>
        </p:nvCxnSpPr>
        <p:spPr>
          <a:xfrm flipH="1">
            <a:off x="4813762" y="2186231"/>
            <a:ext cx="2" cy="977235"/>
          </a:xfrm>
          <a:prstGeom prst="straightConnector1">
            <a:avLst/>
          </a:prstGeom>
          <a:ln>
            <a:solidFill>
              <a:srgbClr val="6284C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feld 69">
            <a:extLst>
              <a:ext uri="{FF2B5EF4-FFF2-40B4-BE49-F238E27FC236}">
                <a16:creationId xmlns:a16="http://schemas.microsoft.com/office/drawing/2014/main" id="{57A0E91A-1A54-6293-1119-374D5D7860E2}"/>
              </a:ext>
            </a:extLst>
          </p:cNvPr>
          <p:cNvSpPr txBox="1"/>
          <p:nvPr/>
        </p:nvSpPr>
        <p:spPr>
          <a:xfrm>
            <a:off x="3738742" y="2429885"/>
            <a:ext cx="1024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2000" i="1" dirty="0">
                <a:solidFill>
                  <a:srgbClr val="6284C6"/>
                </a:solidFill>
                <a:latin typeface="Arial"/>
              </a:rPr>
              <a:t>g</a:t>
            </a:r>
            <a:r>
              <a:rPr lang="de-CH" sz="2000" i="1" noProof="0" dirty="0" err="1">
                <a:solidFill>
                  <a:srgbClr val="6284C6"/>
                </a:solidFill>
                <a:latin typeface="Arial"/>
              </a:rPr>
              <a:t>ibt</a:t>
            </a:r>
            <a:r>
              <a:rPr lang="de-CH" sz="2000" i="1" noProof="0" dirty="0">
                <a:solidFill>
                  <a:srgbClr val="6284C6"/>
                </a:solidFill>
                <a:latin typeface="Arial"/>
              </a:rPr>
              <a:t> vor</a:t>
            </a:r>
            <a:endParaRPr kumimoji="0" lang="de-CH" sz="2000" b="0" i="1" u="none" strike="noStrike" kern="1200" cap="none" spc="0" normalizeH="0" baseline="0" noProof="0" dirty="0">
              <a:ln>
                <a:noFill/>
              </a:ln>
              <a:solidFill>
                <a:srgbClr val="6284C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77" name="Gerade Verbindung mit Pfeil 76">
            <a:extLst>
              <a:ext uri="{FF2B5EF4-FFF2-40B4-BE49-F238E27FC236}">
                <a16:creationId xmlns:a16="http://schemas.microsoft.com/office/drawing/2014/main" id="{A2A69625-CE46-2AB5-2975-4391473745F4}"/>
              </a:ext>
            </a:extLst>
          </p:cNvPr>
          <p:cNvCxnSpPr>
            <a:cxnSpLocks/>
          </p:cNvCxnSpPr>
          <p:nvPr/>
        </p:nvCxnSpPr>
        <p:spPr>
          <a:xfrm>
            <a:off x="8552801" y="2231043"/>
            <a:ext cx="0" cy="962284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feld 77">
            <a:extLst>
              <a:ext uri="{FF2B5EF4-FFF2-40B4-BE49-F238E27FC236}">
                <a16:creationId xmlns:a16="http://schemas.microsoft.com/office/drawing/2014/main" id="{87633168-6C1A-B8B7-1571-0C28413172AD}"/>
              </a:ext>
            </a:extLst>
          </p:cNvPr>
          <p:cNvSpPr txBox="1"/>
          <p:nvPr/>
        </p:nvSpPr>
        <p:spPr>
          <a:xfrm>
            <a:off x="8548275" y="2459351"/>
            <a:ext cx="1410964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000" b="0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beeinflusst</a:t>
            </a:r>
          </a:p>
        </p:txBody>
      </p:sp>
      <p:cxnSp>
        <p:nvCxnSpPr>
          <p:cNvPr id="83" name="Gerade Verbindung mit Pfeil 82">
            <a:extLst>
              <a:ext uri="{FF2B5EF4-FFF2-40B4-BE49-F238E27FC236}">
                <a16:creationId xmlns:a16="http://schemas.microsoft.com/office/drawing/2014/main" id="{CC436226-6CD6-7F63-9086-28FD7F07EB45}"/>
              </a:ext>
            </a:extLst>
          </p:cNvPr>
          <p:cNvCxnSpPr>
            <a:cxnSpLocks/>
          </p:cNvCxnSpPr>
          <p:nvPr/>
        </p:nvCxnSpPr>
        <p:spPr>
          <a:xfrm flipV="1">
            <a:off x="5759330" y="2185739"/>
            <a:ext cx="9334" cy="993579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0" name="Gerade Verbindung mit Pfeil 89">
            <a:extLst>
              <a:ext uri="{FF2B5EF4-FFF2-40B4-BE49-F238E27FC236}">
                <a16:creationId xmlns:a16="http://schemas.microsoft.com/office/drawing/2014/main" id="{73C51B07-B2E6-1CC3-9807-5381DD096D6D}"/>
              </a:ext>
            </a:extLst>
          </p:cNvPr>
          <p:cNvCxnSpPr>
            <a:cxnSpLocks/>
          </p:cNvCxnSpPr>
          <p:nvPr/>
        </p:nvCxnSpPr>
        <p:spPr>
          <a:xfrm flipV="1">
            <a:off x="5904168" y="4164982"/>
            <a:ext cx="1595888" cy="675435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4" name="Gerade Verbindung mit Pfeil 93">
            <a:extLst>
              <a:ext uri="{FF2B5EF4-FFF2-40B4-BE49-F238E27FC236}">
                <a16:creationId xmlns:a16="http://schemas.microsoft.com/office/drawing/2014/main" id="{F4CE8A5C-0207-8CCE-D6ED-01DABDB7450D}"/>
              </a:ext>
            </a:extLst>
          </p:cNvPr>
          <p:cNvCxnSpPr>
            <a:cxnSpLocks/>
          </p:cNvCxnSpPr>
          <p:nvPr/>
        </p:nvCxnSpPr>
        <p:spPr>
          <a:xfrm flipV="1">
            <a:off x="8721780" y="4207335"/>
            <a:ext cx="1" cy="633668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6" name="Gerade Verbindung mit Pfeil 95">
            <a:extLst>
              <a:ext uri="{FF2B5EF4-FFF2-40B4-BE49-F238E27FC236}">
                <a16:creationId xmlns:a16="http://schemas.microsoft.com/office/drawing/2014/main" id="{83B095DA-311E-C8E5-DE04-38E6457E90A9}"/>
              </a:ext>
            </a:extLst>
          </p:cNvPr>
          <p:cNvCxnSpPr>
            <a:cxnSpLocks/>
          </p:cNvCxnSpPr>
          <p:nvPr/>
        </p:nvCxnSpPr>
        <p:spPr>
          <a:xfrm>
            <a:off x="6118563" y="1825933"/>
            <a:ext cx="1425385" cy="6059"/>
          </a:xfrm>
          <a:prstGeom prst="straightConnector1">
            <a:avLst/>
          </a:prstGeom>
          <a:ln>
            <a:solidFill>
              <a:srgbClr val="6284C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" name="Gruppieren 111">
            <a:extLst>
              <a:ext uri="{FF2B5EF4-FFF2-40B4-BE49-F238E27FC236}">
                <a16:creationId xmlns:a16="http://schemas.microsoft.com/office/drawing/2014/main" id="{E662DDDD-9C10-93E1-C400-E1ED73EB2738}"/>
              </a:ext>
            </a:extLst>
          </p:cNvPr>
          <p:cNvGrpSpPr/>
          <p:nvPr/>
        </p:nvGrpSpPr>
        <p:grpSpPr>
          <a:xfrm>
            <a:off x="279969" y="4708255"/>
            <a:ext cx="1331940" cy="1021357"/>
            <a:chOff x="535626" y="4757285"/>
            <a:chExt cx="1307218" cy="1021357"/>
          </a:xfrm>
        </p:grpSpPr>
        <p:pic>
          <p:nvPicPr>
            <p:cNvPr id="22" name="Grafik 21" descr="Münzen mit einfarbiger Füllung">
              <a:extLst>
                <a:ext uri="{FF2B5EF4-FFF2-40B4-BE49-F238E27FC236}">
                  <a16:creationId xmlns:a16="http://schemas.microsoft.com/office/drawing/2014/main" id="{9C43C4D8-495F-60B4-3EDA-1B2E80A233D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73661" y="4961959"/>
              <a:ext cx="637226" cy="637226"/>
            </a:xfrm>
            <a:prstGeom prst="rect">
              <a:avLst/>
            </a:prstGeom>
          </p:spPr>
        </p:pic>
        <p:pic>
          <p:nvPicPr>
            <p:cNvPr id="86" name="Grafik 85" descr="Produktion mit einfarbiger Füllung">
              <a:extLst>
                <a:ext uri="{FF2B5EF4-FFF2-40B4-BE49-F238E27FC236}">
                  <a16:creationId xmlns:a16="http://schemas.microsoft.com/office/drawing/2014/main" id="{4952D66F-48F9-F322-8025-C77FBAFCDE81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23622" y="5293427"/>
              <a:ext cx="468000" cy="468000"/>
            </a:xfrm>
            <a:prstGeom prst="rect">
              <a:avLst/>
            </a:prstGeom>
          </p:spPr>
        </p:pic>
        <p:pic>
          <p:nvPicPr>
            <p:cNvPr id="88" name="Grafik 87" descr="Windkraftanlagen mit einfarbiger Füllung">
              <a:extLst>
                <a:ext uri="{FF2B5EF4-FFF2-40B4-BE49-F238E27FC236}">
                  <a16:creationId xmlns:a16="http://schemas.microsoft.com/office/drawing/2014/main" id="{29B97DE3-C6DD-A102-6D74-9A63C7833649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433788" y="4771501"/>
              <a:ext cx="409056" cy="409056"/>
            </a:xfrm>
            <a:prstGeom prst="rect">
              <a:avLst/>
            </a:prstGeom>
          </p:spPr>
        </p:pic>
        <p:grpSp>
          <p:nvGrpSpPr>
            <p:cNvPr id="109" name="Gruppieren 108">
              <a:extLst>
                <a:ext uri="{FF2B5EF4-FFF2-40B4-BE49-F238E27FC236}">
                  <a16:creationId xmlns:a16="http://schemas.microsoft.com/office/drawing/2014/main" id="{C7066A34-A2CC-867A-F98D-BB634D524CE5}"/>
                </a:ext>
              </a:extLst>
            </p:cNvPr>
            <p:cNvGrpSpPr/>
            <p:nvPr/>
          </p:nvGrpSpPr>
          <p:grpSpPr>
            <a:xfrm>
              <a:off x="535626" y="4757285"/>
              <a:ext cx="407023" cy="376767"/>
              <a:chOff x="2344731" y="4083173"/>
              <a:chExt cx="914400" cy="914400"/>
            </a:xfrm>
          </p:grpSpPr>
          <p:pic>
            <p:nvPicPr>
              <p:cNvPr id="104" name="Grafik 103" descr="Renoviertes Haus funkelnd Silhouette">
                <a:extLst>
                  <a:ext uri="{FF2B5EF4-FFF2-40B4-BE49-F238E27FC236}">
                    <a16:creationId xmlns:a16="http://schemas.microsoft.com/office/drawing/2014/main" id="{CE28F647-9CB1-F2B2-0AB4-675803639A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344731" y="4083173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06" name="Grafik 105" descr="Erneuerbare Energien mit einfarbiger Füllung">
                <a:extLst>
                  <a:ext uri="{FF2B5EF4-FFF2-40B4-BE49-F238E27FC236}">
                    <a16:creationId xmlns:a16="http://schemas.microsoft.com/office/drawing/2014/main" id="{A267DB9F-B1C3-763B-2243-1195E140CD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2685361" y="4392959"/>
                <a:ext cx="221098" cy="221098"/>
              </a:xfrm>
              <a:prstGeom prst="rect">
                <a:avLst/>
              </a:prstGeom>
            </p:spPr>
          </p:pic>
        </p:grpSp>
        <p:pic>
          <p:nvPicPr>
            <p:cNvPr id="111" name="Grafik 110" descr="Elektroauto mit einfarbiger Füllung">
              <a:extLst>
                <a:ext uri="{FF2B5EF4-FFF2-40B4-BE49-F238E27FC236}">
                  <a16:creationId xmlns:a16="http://schemas.microsoft.com/office/drawing/2014/main" id="{462E8807-B67D-7B8E-016D-9816B2FFDF7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460657" y="5419728"/>
              <a:ext cx="358914" cy="358914"/>
            </a:xfrm>
            <a:prstGeom prst="rect">
              <a:avLst/>
            </a:prstGeom>
          </p:spPr>
        </p:pic>
      </p:grpSp>
      <p:sp>
        <p:nvSpPr>
          <p:cNvPr id="2" name="Geschweifte Klammer rechts 1">
            <a:extLst>
              <a:ext uri="{FF2B5EF4-FFF2-40B4-BE49-F238E27FC236}">
                <a16:creationId xmlns:a16="http://schemas.microsoft.com/office/drawing/2014/main" id="{A6884CBE-28BA-2050-AA34-78EF84540827}"/>
              </a:ext>
            </a:extLst>
          </p:cNvPr>
          <p:cNvSpPr/>
          <p:nvPr/>
        </p:nvSpPr>
        <p:spPr>
          <a:xfrm>
            <a:off x="9848193" y="3179318"/>
            <a:ext cx="679798" cy="2924772"/>
          </a:xfrm>
          <a:prstGeom prst="rightBrac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 sz="200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2735041-3A5C-A3FD-A1B3-5318C50F0B2F}"/>
              </a:ext>
            </a:extLst>
          </p:cNvPr>
          <p:cNvSpPr txBox="1"/>
          <p:nvPr/>
        </p:nvSpPr>
        <p:spPr>
          <a:xfrm>
            <a:off x="10555266" y="4161731"/>
            <a:ext cx="1609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b="1" dirty="0">
                <a:solidFill>
                  <a:srgbClr val="6284C6"/>
                </a:solidFill>
                <a:latin typeface="Arial"/>
              </a:rPr>
              <a:t>KLIMA-TEST</a:t>
            </a:r>
          </a:p>
        </p:txBody>
      </p:sp>
      <p:pic>
        <p:nvPicPr>
          <p:cNvPr id="5" name="Grafik 4" descr="Sparschwein mit einfarbiger Füllung">
            <a:extLst>
              <a:ext uri="{FF2B5EF4-FFF2-40B4-BE49-F238E27FC236}">
                <a16:creationId xmlns:a16="http://schemas.microsoft.com/office/drawing/2014/main" id="{8ECB84C9-CCA2-6F8E-7176-A9A5B2E22E4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3302" y="3299967"/>
            <a:ext cx="914400" cy="9144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20637A14-4B88-DB19-C810-F83E06416FA6}"/>
              </a:ext>
            </a:extLst>
          </p:cNvPr>
          <p:cNvSpPr txBox="1"/>
          <p:nvPr/>
        </p:nvSpPr>
        <p:spPr>
          <a:xfrm flipH="1">
            <a:off x="1668695" y="3443456"/>
            <a:ext cx="1640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Finanz-institute FIs</a:t>
            </a:r>
          </a:p>
        </p:txBody>
      </p:sp>
      <p:sp>
        <p:nvSpPr>
          <p:cNvPr id="16" name="Titel 3">
            <a:extLst>
              <a:ext uri="{FF2B5EF4-FFF2-40B4-BE49-F238E27FC236}">
                <a16:creationId xmlns:a16="http://schemas.microsoft.com/office/drawing/2014/main" id="{B343E5C7-F35D-748E-3634-34D967753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600" y="203008"/>
            <a:ext cx="10417400" cy="665239"/>
          </a:xfrm>
        </p:spPr>
        <p:txBody>
          <a:bodyPr/>
          <a:lstStyle/>
          <a:p>
            <a:r>
              <a:rPr lang="de-CH" sz="3200" b="0" kern="1200" dirty="0">
                <a:solidFill>
                  <a:srgbClr val="375172"/>
                </a:solidFill>
                <a:latin typeface="+mn-lt"/>
                <a:ea typeface="+mn-ea"/>
                <a:cs typeface="+mn-cs"/>
              </a:rPr>
              <a:t>Wie werden die Fragen beantwortet (schematisch)?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E2267876-45F6-10B8-E32B-3C529FB74FC7}"/>
              </a:ext>
            </a:extLst>
          </p:cNvPr>
          <p:cNvSpPr/>
          <p:nvPr/>
        </p:nvSpPr>
        <p:spPr>
          <a:xfrm>
            <a:off x="3752835" y="1310934"/>
            <a:ext cx="2867975" cy="1678948"/>
          </a:xfrm>
          <a:prstGeom prst="rect">
            <a:avLst/>
          </a:prstGeom>
          <a:solidFill>
            <a:schemeClr val="lt1"/>
          </a:solidFill>
          <a:ln>
            <a:solidFill>
              <a:srgbClr val="6284C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de-CH" sz="2000" dirty="0">
                <a:solidFill>
                  <a:prstClr val="black"/>
                </a:solidFill>
              </a:rPr>
              <a:t>:</a:t>
            </a:r>
          </a:p>
          <a:p>
            <a:pPr algn="ctr"/>
            <a:r>
              <a:rPr lang="de-CH" sz="2000" dirty="0">
                <a:solidFill>
                  <a:srgbClr val="375172"/>
                </a:solidFill>
              </a:rPr>
              <a:t>wie </a:t>
            </a:r>
            <a:r>
              <a:rPr lang="de-CH" sz="2000" dirty="0" err="1">
                <a:solidFill>
                  <a:srgbClr val="375172"/>
                </a:solidFill>
              </a:rPr>
              <a:t>KlG</a:t>
            </a:r>
            <a:r>
              <a:rPr lang="de-CH" sz="2000" dirty="0">
                <a:solidFill>
                  <a:srgbClr val="375172"/>
                </a:solidFill>
              </a:rPr>
              <a:t>-Ziele;</a:t>
            </a:r>
          </a:p>
          <a:p>
            <a:pPr algn="ctr"/>
            <a:r>
              <a:rPr lang="de-CH" sz="2000" dirty="0">
                <a:solidFill>
                  <a:srgbClr val="375172"/>
                </a:solidFill>
              </a:rPr>
              <a:t>Verabschiedung von Fossilen global;</a:t>
            </a:r>
          </a:p>
          <a:p>
            <a:pPr algn="ctr"/>
            <a:r>
              <a:rPr lang="de-CH" sz="2000" dirty="0">
                <a:solidFill>
                  <a:srgbClr val="375172"/>
                </a:solidFill>
              </a:rPr>
              <a:t>Verdreifachung Erneuerbare</a:t>
            </a:r>
          </a:p>
          <a:p>
            <a:pPr lvl="0" algn="ctr">
              <a:defRPr/>
            </a:pPr>
            <a:endParaRPr lang="de-CH" sz="2000" dirty="0">
              <a:solidFill>
                <a:prstClr val="black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057CEE4B-B34D-7520-BCCA-386AAA25CAA5}"/>
              </a:ext>
            </a:extLst>
          </p:cNvPr>
          <p:cNvSpPr/>
          <p:nvPr/>
        </p:nvSpPr>
        <p:spPr>
          <a:xfrm>
            <a:off x="7530717" y="3415523"/>
            <a:ext cx="2139756" cy="9622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6284C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de-CH" sz="2000" dirty="0">
                <a:solidFill>
                  <a:srgbClr val="375172"/>
                </a:solidFill>
              </a:rPr>
              <a:t>Fragebogen</a:t>
            </a:r>
          </a:p>
        </p:txBody>
      </p:sp>
    </p:spTree>
    <p:extLst>
      <p:ext uri="{BB962C8B-B14F-4D97-AF65-F5344CB8AC3E}">
        <p14:creationId xmlns:p14="http://schemas.microsoft.com/office/powerpoint/2010/main" val="38669111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BF9550-EF89-1A28-C2BC-7B3F690A3E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860A993-2BBE-0DF8-DA90-820B53D46A2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727201" y="1138105"/>
            <a:ext cx="9986963" cy="4985603"/>
          </a:xfrm>
        </p:spPr>
        <p:txBody>
          <a:bodyPr/>
          <a:lstStyle/>
          <a:p>
            <a:r>
              <a:rPr lang="de-CH" sz="2400" dirty="0"/>
              <a:t>Abschnitte 1, 2 und 3: Einführung und Mailadresse</a:t>
            </a:r>
          </a:p>
          <a:p>
            <a:r>
              <a:rPr lang="de-CH" sz="2400" dirty="0"/>
              <a:t>Abschnitt 4: Anlageklassen und Selbstdeklaration</a:t>
            </a:r>
          </a:p>
          <a:p>
            <a:r>
              <a:rPr lang="de-CH" sz="2400" dirty="0"/>
              <a:t>Abschnitt 5: </a:t>
            </a:r>
            <a:r>
              <a:rPr lang="de-CH" sz="2400" b="1" dirty="0"/>
              <a:t>Netto-Null-Ziele, </a:t>
            </a:r>
            <a:r>
              <a:rPr lang="de-CH" sz="2400" b="1" dirty="0" err="1"/>
              <a:t>Transitionspläne</a:t>
            </a:r>
            <a:endParaRPr lang="de-CH" sz="2400" b="1" dirty="0"/>
          </a:p>
          <a:p>
            <a:r>
              <a:rPr lang="de-CH" sz="2400" dirty="0"/>
              <a:t>Abschnitt 6: </a:t>
            </a:r>
            <a:r>
              <a:rPr lang="de-CH" sz="2400" b="1" dirty="0"/>
              <a:t>Transparenzanforderungen</a:t>
            </a:r>
          </a:p>
          <a:p>
            <a:r>
              <a:rPr lang="de-CH" sz="2400" dirty="0"/>
              <a:t>Abschnitt 7: Vertiefung </a:t>
            </a:r>
            <a:r>
              <a:rPr lang="de-CH" sz="2400" b="1" dirty="0"/>
              <a:t>Hypotheken</a:t>
            </a:r>
          </a:p>
          <a:p>
            <a:r>
              <a:rPr lang="de-CH" sz="2400" dirty="0"/>
              <a:t>Abschnitt 8: Vertiefung </a:t>
            </a:r>
            <a:r>
              <a:rPr lang="de-CH" sz="2400" b="1" dirty="0"/>
              <a:t>Aktien/Unternehmensanleihen</a:t>
            </a:r>
          </a:p>
          <a:p>
            <a:r>
              <a:rPr lang="de-CH" sz="2400" dirty="0"/>
              <a:t>Abschnitt 9: Vertiefung </a:t>
            </a:r>
            <a:r>
              <a:rPr lang="de-CH" sz="2400" b="1" dirty="0"/>
              <a:t>andere Anlageklassen </a:t>
            </a:r>
            <a:r>
              <a:rPr lang="de-CH" sz="2400" dirty="0"/>
              <a:t>und </a:t>
            </a:r>
            <a:r>
              <a:rPr lang="de-CH" sz="2400" b="1" dirty="0"/>
              <a:t>Massnahmen</a:t>
            </a:r>
          </a:p>
          <a:p>
            <a:r>
              <a:rPr lang="de-CH" sz="2400" dirty="0"/>
              <a:t>Abschnitt 10: Motivation zur Teilnahme </a:t>
            </a:r>
          </a:p>
          <a:p>
            <a:endParaRPr lang="de-CH" sz="2400" dirty="0"/>
          </a:p>
          <a:p>
            <a:pPr marL="266700" indent="-266700">
              <a:buFont typeface="Wingdings" panose="05000000000000000000" pitchFamily="2" charset="2"/>
              <a:buChar char="Ø"/>
            </a:pPr>
            <a:r>
              <a:rPr lang="de-CH" sz="2400" dirty="0"/>
              <a:t> Ergebnisse insbesondere relevant für den </a:t>
            </a:r>
            <a:r>
              <a:rPr lang="de-CH" sz="2400" b="1" dirty="0"/>
              <a:t>Gesamtbericht</a:t>
            </a:r>
          </a:p>
          <a:p>
            <a:pPr marL="266700" indent="-266700">
              <a:buFont typeface="Wingdings" panose="05000000000000000000" pitchFamily="2" charset="2"/>
              <a:buChar char="Ø"/>
            </a:pPr>
            <a:r>
              <a:rPr lang="de-CH" sz="2400" i="1" dirty="0"/>
              <a:t>Peer </a:t>
            </a:r>
            <a:r>
              <a:rPr lang="de-CH" sz="2400" i="1" dirty="0" err="1"/>
              <a:t>learning</a:t>
            </a:r>
            <a:r>
              <a:rPr lang="de-CH" sz="2400" i="1" dirty="0"/>
              <a:t> </a:t>
            </a:r>
            <a:r>
              <a:rPr lang="de-CH" sz="2400" dirty="0"/>
              <a:t>und </a:t>
            </a:r>
            <a:r>
              <a:rPr lang="de-CH" sz="2400" i="1" dirty="0" err="1"/>
              <a:t>best</a:t>
            </a:r>
            <a:r>
              <a:rPr lang="de-CH" sz="2400" i="1" dirty="0"/>
              <a:t> </a:t>
            </a:r>
            <a:r>
              <a:rPr lang="de-CH" sz="2400" i="1" dirty="0" err="1"/>
              <a:t>practice</a:t>
            </a:r>
            <a:r>
              <a:rPr lang="de-CH" sz="2400" i="1" dirty="0"/>
              <a:t> </a:t>
            </a:r>
            <a:r>
              <a:rPr lang="de-CH" sz="2400" dirty="0"/>
              <a:t>im </a:t>
            </a:r>
            <a:r>
              <a:rPr lang="de-CH" sz="2400" dirty="0" err="1"/>
              <a:t>Teilnehmendenbericht</a:t>
            </a:r>
            <a:endParaRPr lang="de-CH" sz="24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2206052-7313-BB29-2F07-FE6C2F88BE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25</a:t>
            </a:fld>
            <a:endParaRPr lang="de-CH" dirty="0"/>
          </a:p>
        </p:txBody>
      </p:sp>
      <p:sp>
        <p:nvSpPr>
          <p:cNvPr id="5" name="Titel 3">
            <a:extLst>
              <a:ext uri="{FF2B5EF4-FFF2-40B4-BE49-F238E27FC236}">
                <a16:creationId xmlns:a16="http://schemas.microsoft.com/office/drawing/2014/main" id="{5278C94A-595B-2976-2B10-D855D28E9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200" y="210125"/>
            <a:ext cx="9972675" cy="900113"/>
          </a:xfrm>
        </p:spPr>
        <p:txBody>
          <a:bodyPr/>
          <a:lstStyle/>
          <a:p>
            <a:r>
              <a:rPr lang="de-CH" sz="3200" b="0" kern="1200" dirty="0">
                <a:solidFill>
                  <a:srgbClr val="375172"/>
                </a:solidFill>
                <a:latin typeface="+mn-lt"/>
                <a:ea typeface="+mn-ea"/>
                <a:cs typeface="+mn-cs"/>
              </a:rPr>
              <a:t>Aufbau des Fragebogens</a:t>
            </a:r>
          </a:p>
        </p:txBody>
      </p:sp>
    </p:spTree>
    <p:extLst>
      <p:ext uri="{BB962C8B-B14F-4D97-AF65-F5344CB8AC3E}">
        <p14:creationId xmlns:p14="http://schemas.microsoft.com/office/powerpoint/2010/main" val="1249769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14F677-8EB0-629C-1F82-75F72EBD2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DAC642E-88CA-4BFA-EE0A-A01B5B23C9E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727200" y="1179513"/>
            <a:ext cx="9986963" cy="4526612"/>
          </a:xfrm>
        </p:spPr>
        <p:txBody>
          <a:bodyPr/>
          <a:lstStyle/>
          <a:p>
            <a:pPr lvl="0">
              <a:lnSpc>
                <a:spcPct val="100000"/>
              </a:lnSpc>
              <a:spcAft>
                <a:spcPts val="1200"/>
              </a:spcAft>
            </a:pPr>
            <a:r>
              <a:rPr lang="de-CH" sz="2400" dirty="0"/>
              <a:t>Link ist personalisiert, bitte </a:t>
            </a:r>
            <a:r>
              <a:rPr lang="de-CH" sz="2400" b="1" dirty="0"/>
              <a:t>gleiche E-Mailadresse </a:t>
            </a:r>
            <a:r>
              <a:rPr lang="de-CH" sz="2400" dirty="0"/>
              <a:t>wie bei der Registrierung eingeben</a:t>
            </a:r>
          </a:p>
          <a:p>
            <a:pPr lvl="0">
              <a:lnSpc>
                <a:spcPct val="100000"/>
              </a:lnSpc>
              <a:spcAft>
                <a:spcPts val="1200"/>
              </a:spcAft>
            </a:pPr>
            <a:r>
              <a:rPr lang="de-CH" sz="2400" dirty="0"/>
              <a:t>Online-Fragebogen pro Finanzinstitut </a:t>
            </a:r>
            <a:r>
              <a:rPr lang="de-CH" sz="2400" b="1" dirty="0"/>
              <a:t>einmal </a:t>
            </a:r>
            <a:r>
              <a:rPr lang="de-CH" sz="2400" dirty="0"/>
              <a:t>ausfüllen, durch eine Person. </a:t>
            </a:r>
            <a:r>
              <a:rPr lang="de-CH" sz="2400" b="1" dirty="0"/>
              <a:t>Achtung: </a:t>
            </a:r>
            <a:r>
              <a:rPr lang="de-CH" sz="2400" dirty="0"/>
              <a:t>pausieren, später fortsetzen oder ändern NICHT möglich</a:t>
            </a:r>
          </a:p>
          <a:p>
            <a:pPr lvl="0">
              <a:lnSpc>
                <a:spcPct val="100000"/>
              </a:lnSpc>
              <a:spcAft>
                <a:spcPts val="1200"/>
              </a:spcAft>
            </a:pPr>
            <a:r>
              <a:rPr lang="de-CH" sz="2400" b="1" dirty="0"/>
              <a:t>Bitte Antworten vorbereiten</a:t>
            </a:r>
            <a:r>
              <a:rPr lang="de-CH" sz="2400" dirty="0"/>
              <a:t>: </a:t>
            </a:r>
            <a:r>
              <a:rPr lang="de-CH" sz="2400"/>
              <a:t>PDF-Fragebogen verfügbar </a:t>
            </a:r>
            <a:r>
              <a:rPr lang="de-CH" sz="2400" dirty="0"/>
              <a:t>unter </a:t>
            </a:r>
            <a:r>
              <a:rPr lang="de-CH" sz="2400" dirty="0">
                <a:hlinkClick r:id="rId3"/>
              </a:rPr>
              <a:t>www.bafu.admin.ch/pacta-klimatest</a:t>
            </a:r>
            <a:r>
              <a:rPr lang="de-CH" sz="2400" dirty="0"/>
              <a:t> -&gt; Dokumente (in DE/FR/EN) </a:t>
            </a:r>
          </a:p>
          <a:p>
            <a:pPr lvl="0">
              <a:lnSpc>
                <a:spcPct val="100000"/>
              </a:lnSpc>
              <a:spcAft>
                <a:spcPts val="1200"/>
              </a:spcAft>
            </a:pPr>
            <a:r>
              <a:rPr lang="de-CH" sz="2400" dirty="0"/>
              <a:t>Bitte </a:t>
            </a:r>
            <a:r>
              <a:rPr lang="de-CH" sz="2400" b="1" dirty="0"/>
              <a:t>vollständig ausfüllen </a:t>
            </a:r>
            <a:r>
              <a:rPr lang="de-CH" sz="2400" dirty="0"/>
              <a:t>(falls nicht investiert z.B. "nein"/"ist für unserer Organisation nicht relevant")</a:t>
            </a:r>
          </a:p>
          <a:p>
            <a:pPr lvl="0">
              <a:lnSpc>
                <a:spcPct val="100000"/>
              </a:lnSpc>
              <a:spcAft>
                <a:spcPts val="1200"/>
              </a:spcAft>
            </a:pPr>
            <a:r>
              <a:rPr lang="de-CH" sz="2400" dirty="0"/>
              <a:t>Alle Fragen beziehen sich auf die gesamte Organisation/Finanzinstitut</a:t>
            </a:r>
          </a:p>
          <a:p>
            <a:pPr lvl="0">
              <a:lnSpc>
                <a:spcPct val="100000"/>
              </a:lnSpc>
              <a:spcAft>
                <a:spcPts val="1200"/>
              </a:spcAft>
            </a:pPr>
            <a:r>
              <a:rPr lang="de-CH" sz="2400" dirty="0"/>
              <a:t>Bei technischen Fragen: </a:t>
            </a:r>
            <a:r>
              <a:rPr lang="de-CH" sz="2400" u="sng" dirty="0">
                <a:hlinkClick r:id="rId4"/>
              </a:rPr>
              <a:t>climate-test@fpre.ch</a:t>
            </a:r>
            <a:endParaRPr lang="de-CH" sz="24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E3D89D9-0FD2-4B1F-F67D-31883227D7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26</a:t>
            </a:fld>
            <a:endParaRPr lang="de-CH" dirty="0"/>
          </a:p>
        </p:txBody>
      </p:sp>
      <p:sp>
        <p:nvSpPr>
          <p:cNvPr id="5" name="Titel 3">
            <a:extLst>
              <a:ext uri="{FF2B5EF4-FFF2-40B4-BE49-F238E27FC236}">
                <a16:creationId xmlns:a16="http://schemas.microsoft.com/office/drawing/2014/main" id="{8CAC16F8-9AD4-BC54-5BF9-2F6508A13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200" y="237835"/>
            <a:ext cx="9972675" cy="900113"/>
          </a:xfrm>
        </p:spPr>
        <p:txBody>
          <a:bodyPr/>
          <a:lstStyle/>
          <a:p>
            <a:r>
              <a:rPr lang="de-CH" sz="3200" b="0" kern="1200" dirty="0">
                <a:solidFill>
                  <a:srgbClr val="375172"/>
                </a:solidFill>
                <a:latin typeface="+mn-lt"/>
                <a:ea typeface="+mn-ea"/>
                <a:cs typeface="+mn-cs"/>
              </a:rPr>
              <a:t>Wichtig zu wissen</a:t>
            </a:r>
          </a:p>
        </p:txBody>
      </p:sp>
    </p:spTree>
    <p:extLst>
      <p:ext uri="{BB962C8B-B14F-4D97-AF65-F5344CB8AC3E}">
        <p14:creationId xmlns:p14="http://schemas.microsoft.com/office/powerpoint/2010/main" val="6113851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DCB5E3-E8B3-9970-7627-B338A2EEA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491D08C-AAAB-58C9-934E-F6D58B15CA9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31A63B2-02D9-E6A2-26FE-DCF1FDA2EE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21FFDD-132D-4B5B-AD6B-BCC06A41D268}" type="slidenum">
              <a:rPr kumimoji="0" lang="de-CH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de-C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F7C16C8-AC29-4FC1-BD47-EA44A4240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66D19284-5A2D-673F-FEA8-539D81AF1F1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40475"/>
            <a:ext cx="6262688" cy="43021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de-DE"/>
            </a:defPPr>
            <a:lvl1pPr marL="0" algn="l" defTabSz="914400" rtl="0" eaLnBrk="1" latinLnBrk="0" hangingPunct="1">
              <a:lnSpc>
                <a:spcPct val="100000"/>
              </a:lnSpc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/>
              <a:t>Nachhaltige Geldanlagen, Webinar Energiestadt</a:t>
            </a:r>
          </a:p>
          <a:p>
            <a:r>
              <a:rPr lang="de-CH" b="0"/>
              <a:t>08.05.2025, Silvia Ruprecht, BAFU</a:t>
            </a:r>
            <a:endParaRPr kumimoji="0" lang="de-C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Inhaltsplatzhalter 6">
            <a:extLst>
              <a:ext uri="{FF2B5EF4-FFF2-40B4-BE49-F238E27FC236}">
                <a16:creationId xmlns:a16="http://schemas.microsoft.com/office/drawing/2014/main" id="{04E3B8A4-1F8B-3E49-FBD5-F9789B4689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38" t="19534" r="-1180" b="38714"/>
          <a:stretch/>
        </p:blipFill>
        <p:spPr bwMode="auto">
          <a:xfrm>
            <a:off x="-331470" y="0"/>
            <a:ext cx="126952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17">
            <a:extLst>
              <a:ext uri="{FF2B5EF4-FFF2-40B4-BE49-F238E27FC236}">
                <a16:creationId xmlns:a16="http://schemas.microsoft.com/office/drawing/2014/main" id="{836EEBC1-1A10-3E0D-87FB-8FA7C871D49D}"/>
              </a:ext>
            </a:extLst>
          </p:cNvPr>
          <p:cNvSpPr/>
          <p:nvPr/>
        </p:nvSpPr>
        <p:spPr>
          <a:xfrm>
            <a:off x="4571999" y="1939300"/>
            <a:ext cx="7791797" cy="2476379"/>
          </a:xfrm>
          <a:prstGeom prst="rect">
            <a:avLst/>
          </a:prstGeom>
          <a:solidFill>
            <a:srgbClr val="1D366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C680E03-11D0-E230-165F-80784FC67CEC}"/>
              </a:ext>
            </a:extLst>
          </p:cNvPr>
          <p:cNvSpPr txBox="1"/>
          <p:nvPr/>
        </p:nvSpPr>
        <p:spPr>
          <a:xfrm>
            <a:off x="4892471" y="2071317"/>
            <a:ext cx="764770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sz="4000" b="1" dirty="0">
                <a:solidFill>
                  <a:prstClr val="white"/>
                </a:solidFill>
                <a:latin typeface="Arial"/>
              </a:rPr>
              <a:t>Modul für Schweizer Immobilien und Hypotheken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CH" sz="4000" dirty="0">
              <a:solidFill>
                <a:schemeClr val="bg1"/>
              </a:solidFill>
            </a:endParaRP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CH" sz="2400" dirty="0">
                <a:solidFill>
                  <a:schemeClr val="bg1"/>
                </a:solidFill>
              </a:rPr>
              <a:t>Thomas Wider, FPRE</a:t>
            </a:r>
          </a:p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11506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E88CBB-0242-19CB-B151-191F94D2B4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D9A1B41-8865-F349-B5C3-15A353A1778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CH" sz="1800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D3F6CC98-6254-E8D2-D24D-844BC53E304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DE" sz="1900" dirty="0"/>
              <a:t>2026 führt FPRE im Auftrag des BAFU das Modul Immobilien und Hypotheken für den PACTA Klimatest 2026 durch.</a:t>
            </a:r>
            <a:endParaRPr lang="de-CH" sz="1900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32E467DD-100B-E017-73A5-3B4450BE8FB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sz="1900" dirty="0"/>
              <a:t>FPRE hat 2024 das Modell des </a:t>
            </a:r>
            <a:r>
              <a:rPr lang="de-DE" sz="1800" dirty="0"/>
              <a:t>PACTA</a:t>
            </a:r>
            <a:r>
              <a:rPr lang="de-DE" sz="1900" dirty="0"/>
              <a:t> CO2-Rechners für Immobilien weiterentwickelt und im Klimatest 2024 angewendet.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0EDB611-CA74-C49B-686B-838EBCF572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sz="1800" dirty="0"/>
              <a:t>Fahrländer Partner Raumentwicklung</a:t>
            </a:r>
          </a:p>
          <a:p>
            <a:r>
              <a:rPr lang="de-DE" sz="1800" b="0" dirty="0"/>
              <a:t>(FPRE) ist ein privates Beratungs- und Forschungsunternehmen mit Hauptsitz in Zürich und Niederlassungen in Bern und Frankfurt am Main.</a:t>
            </a:r>
          </a:p>
          <a:p>
            <a:r>
              <a:rPr lang="de-DE" sz="1800" b="0" dirty="0"/>
              <a:t>Mit einem interdisziplinären Team von rund 40 Mitarbeitenden beschäftigt sich FPRE mit Fragestellungen zur wirtschaftlichen und demographischen Entwicklung des Raums, u.a. mit einem Fokus auf den Immobilienmarkt.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BE63F4F-838A-680B-3A80-D0244128B6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dirty="0"/>
              <a:t>Fahrländer Partner Raumentwicklung (FPRE)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12EF299-CF55-C81E-DAEA-C761325F90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dirty="0"/>
              <a:t>Portrait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AC2CDEB2-853E-26C8-11CF-96913F078C8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935114" y="5536014"/>
            <a:ext cx="432000" cy="432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52BB6AE-390D-D846-2C64-656333CF736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986994" y="3408880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6239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CA3D161-3191-0242-4233-684C21EAFF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669" y="2060848"/>
            <a:ext cx="10752667" cy="4238642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de-DE" b="1" dirty="0"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de-DE" sz="1800" b="1" dirty="0"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1900" b="1" dirty="0">
                <a:sym typeface="Wingdings" panose="05000000000000000000" pitchFamily="2" charset="2"/>
              </a:rPr>
              <a:t>Zusätzlicher Nutzen für </a:t>
            </a:r>
            <a:r>
              <a:rPr lang="de-DE" sz="1900" b="1" dirty="0">
                <a:solidFill>
                  <a:schemeClr val="tx1"/>
                </a:solidFill>
                <a:sym typeface="Wingdings" panose="05000000000000000000" pitchFamily="2" charset="2"/>
              </a:rPr>
              <a:t>teilnehmende Finanzinstitute</a:t>
            </a:r>
            <a:r>
              <a:rPr lang="de-DE" sz="1900" b="1" dirty="0">
                <a:sym typeface="Wingdings" panose="05000000000000000000" pitchFamily="2" charset="2"/>
              </a:rPr>
              <a:t>: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de-DE" sz="1900" dirty="0">
                <a:sym typeface="Wingdings" panose="05000000000000000000" pitchFamily="2" charset="2"/>
              </a:rPr>
              <a:t>Neben dem </a:t>
            </a:r>
            <a:r>
              <a:rPr lang="de-DE" sz="1900" b="1" dirty="0">
                <a:sym typeface="Wingdings" panose="05000000000000000000" pitchFamily="2" charset="2"/>
              </a:rPr>
              <a:t>Vergleich mit dem Klimaziel </a:t>
            </a:r>
            <a:r>
              <a:rPr lang="de-DE" sz="1900" dirty="0">
                <a:sym typeface="Wingdings" panose="05000000000000000000" pitchFamily="2" charset="2"/>
              </a:rPr>
              <a:t>und dem </a:t>
            </a:r>
            <a:r>
              <a:rPr lang="de-DE" sz="1900" b="1" dirty="0">
                <a:sym typeface="Wingdings" panose="05000000000000000000" pitchFamily="2" charset="2"/>
              </a:rPr>
              <a:t>Stand in der Branche </a:t>
            </a:r>
            <a:r>
              <a:rPr lang="de-DE" sz="1900" dirty="0">
                <a:sym typeface="Wingdings" panose="05000000000000000000" pitchFamily="2" charset="2"/>
              </a:rPr>
              <a:t>erhalten Sie auch detaillierte Ergebnisse und KPIs zu Ihren eingereichten Portfolios, u.a. zu</a:t>
            </a:r>
          </a:p>
          <a:p>
            <a:pPr marL="465750" lvl="1" indent="-285750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de-DE" sz="1900" b="1" dirty="0" err="1">
                <a:sym typeface="Wingdings" panose="05000000000000000000" pitchFamily="2" charset="2"/>
              </a:rPr>
              <a:t>Scope</a:t>
            </a:r>
            <a:r>
              <a:rPr lang="de-DE" sz="1900" b="1" dirty="0">
                <a:sym typeface="Wingdings" panose="05000000000000000000" pitchFamily="2" charset="2"/>
              </a:rPr>
              <a:t> 1 Emissionen aus fossilen Heizsystemen;</a:t>
            </a:r>
          </a:p>
          <a:p>
            <a:pPr marL="465750" lvl="1" indent="-285750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de-DE" sz="1900" b="1" dirty="0" err="1">
                <a:sym typeface="Wingdings" panose="05000000000000000000" pitchFamily="2" charset="2"/>
              </a:rPr>
              <a:t>Scope</a:t>
            </a:r>
            <a:r>
              <a:rPr lang="de-DE" sz="1900" b="1" dirty="0">
                <a:sym typeface="Wingdings" panose="05000000000000000000" pitchFamily="2" charset="2"/>
              </a:rPr>
              <a:t> 2 Emissionen aus Strom und Fernwärme;</a:t>
            </a:r>
          </a:p>
          <a:p>
            <a:pPr marL="465750" lvl="1" indent="-285750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de-DE" sz="1900" dirty="0">
                <a:sym typeface="Wingdings" panose="05000000000000000000" pitchFamily="2" charset="2"/>
              </a:rPr>
              <a:t>Erkenntnisse zu </a:t>
            </a:r>
            <a:r>
              <a:rPr lang="de-DE" sz="1900" b="1" dirty="0" err="1">
                <a:sym typeface="Wingdings" panose="05000000000000000000" pitchFamily="2" charset="2"/>
              </a:rPr>
              <a:t>Scope</a:t>
            </a:r>
            <a:r>
              <a:rPr lang="de-DE" sz="1900" b="1" dirty="0">
                <a:sym typeface="Wingdings" panose="05000000000000000000" pitchFamily="2" charset="2"/>
              </a:rPr>
              <a:t> 3 Emissionen aus der Gebäudeerstellung (Graue Energie)</a:t>
            </a:r>
            <a:r>
              <a:rPr lang="de-DE" sz="1900" dirty="0">
                <a:sym typeface="Wingdings" panose="05000000000000000000" pitchFamily="2" charset="2"/>
              </a:rPr>
              <a:t>.</a:t>
            </a:r>
            <a:endParaRPr lang="de-DE" sz="19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Die Ergebnisse sind soweit möglich mit den Anforderungen </a:t>
            </a:r>
            <a:r>
              <a:rPr lang="de-DE" sz="19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gemäss</a:t>
            </a:r>
            <a:r>
              <a:rPr lang="de-DE" sz="1900" dirty="0">
                <a:sym typeface="Wingdings" panose="05000000000000000000" pitchFamily="2" charset="2"/>
              </a:rPr>
              <a:t> </a:t>
            </a:r>
            <a:r>
              <a:rPr lang="de-DE" sz="19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ASIP-, AMAS- und KGAST-Empfehlungen</a:t>
            </a: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bzw. Selbstregulierung der Branchen abgestimmt.</a:t>
            </a:r>
            <a:endParaRPr kumimoji="0" lang="de-DE" sz="1900" b="0" i="0" u="none" strike="noStrike" kern="1200" cap="none" spc="0" normalizeH="0" baseline="0" noProof="0" dirty="0">
              <a:ln>
                <a:noFill/>
              </a:ln>
              <a:solidFill>
                <a:srgbClr val="03254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B83D997-2941-BE57-2B63-CA942AB2D2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dirty="0"/>
              <a:t>Modul Immobilien und Hypotheken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38A3260-1DA1-0A68-E492-A22075EC3A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dirty="0"/>
              <a:t>Einleitung</a:t>
            </a:r>
          </a:p>
        </p:txBody>
      </p:sp>
      <p:sp>
        <p:nvSpPr>
          <p:cNvPr id="4" name="Textplatzhalter 9">
            <a:extLst>
              <a:ext uri="{FF2B5EF4-FFF2-40B4-BE49-F238E27FC236}">
                <a16:creationId xmlns:a16="http://schemas.microsoft.com/office/drawing/2014/main" id="{61B3495D-26F1-A665-B6F9-023569BE2D84}"/>
              </a:ext>
            </a:extLst>
          </p:cNvPr>
          <p:cNvSpPr txBox="1">
            <a:spLocks/>
          </p:cNvSpPr>
          <p:nvPr/>
        </p:nvSpPr>
        <p:spPr>
          <a:xfrm>
            <a:off x="728584" y="1340768"/>
            <a:ext cx="10752000" cy="1440160"/>
          </a:xfrm>
          <a:prstGeom prst="rect">
            <a:avLst/>
          </a:prstGeom>
          <a:solidFill>
            <a:srgbClr val="D2EBFF">
              <a:alpha val="50000"/>
            </a:srgbClr>
          </a:solidFill>
        </p:spPr>
        <p:txBody>
          <a:bodyPr vert="horz" lIns="288000" tIns="288000" rIns="288000" bIns="288000" rtlCol="0" anchor="ctr" anchorCtr="0">
            <a:noAutofit/>
          </a:bodyPr>
          <a:lstStyle>
            <a:lvl1pPr marL="0" indent="0" algn="l" defTabSz="3600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sz="1600" b="1" kern="1200">
                <a:solidFill>
                  <a:srgbClr val="0325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0000" indent="-180000" algn="l" defTabSz="3600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600" kern="1200">
                <a:solidFill>
                  <a:srgbClr val="0325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60000" indent="-180000" algn="l" defTabSz="3600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600" kern="1200">
                <a:solidFill>
                  <a:srgbClr val="0325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40000" indent="-180000" algn="l" defTabSz="3600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600" kern="1200">
                <a:solidFill>
                  <a:srgbClr val="0325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20000" indent="-180000" algn="l" defTabSz="3600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600" kern="1200">
                <a:solidFill>
                  <a:srgbClr val="0325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600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900" b="1" i="0" u="none" strike="noStrike" kern="1200" cap="none" spc="0" normalizeH="0" baseline="0" noProof="0" dirty="0">
                <a:ln>
                  <a:noFill/>
                </a:ln>
                <a:solidFill>
                  <a:srgbClr val="02182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Ziel: </a:t>
            </a:r>
            <a:r>
              <a:rPr kumimoji="0" lang="de-DE" sz="1900" b="0" i="0" u="none" strike="noStrike" kern="1200" cap="none" spc="0" normalizeH="0" baseline="0" noProof="0" dirty="0">
                <a:ln>
                  <a:noFill/>
                </a:ln>
                <a:solidFill>
                  <a:srgbClr val="02182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das Modul Immobilien und Hypotheken liefert wertvolle Entscheidungsgrundlagen zur </a:t>
            </a:r>
            <a:r>
              <a:rPr kumimoji="0" lang="de-DE" sz="1900" b="1" i="0" u="none" strike="noStrike" kern="1200" cap="none" spc="0" normalizeH="0" baseline="0" noProof="0" dirty="0">
                <a:ln>
                  <a:noFill/>
                </a:ln>
                <a:solidFill>
                  <a:srgbClr val="02182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Klimaverträglichkeit des Schweizer Gebäudeparks , </a:t>
            </a:r>
            <a:r>
              <a:rPr kumimoji="0" lang="de-DE" sz="1900" b="0" i="0" u="none" strike="noStrike" kern="1200" cap="none" spc="0" normalizeH="0" baseline="0" noProof="0" dirty="0">
                <a:ln>
                  <a:noFill/>
                </a:ln>
                <a:solidFill>
                  <a:srgbClr val="02182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Informationen zur </a:t>
            </a:r>
            <a:r>
              <a:rPr kumimoji="0" lang="de-DE" sz="1900" b="1" i="0" u="none" strike="noStrike" kern="1200" cap="none" spc="0" normalizeH="0" baseline="0" noProof="0" dirty="0">
                <a:ln>
                  <a:noFill/>
                </a:ln>
                <a:solidFill>
                  <a:srgbClr val="02182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Umsetzung von Empfehlungen und Selbstregulierungen </a:t>
            </a:r>
            <a:r>
              <a:rPr kumimoji="0" lang="de-DE" sz="1900" b="0" i="0" u="none" strike="noStrike" kern="1200" cap="none" spc="0" normalizeH="0" baseline="0" noProof="0" dirty="0">
                <a:ln>
                  <a:noFill/>
                </a:ln>
                <a:solidFill>
                  <a:srgbClr val="02182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und schafft </a:t>
            </a:r>
            <a:r>
              <a:rPr kumimoji="0" lang="de-DE" sz="1900" b="1" i="0" u="none" strike="noStrike" kern="1200" cap="none" spc="0" normalizeH="0" baseline="0" noProof="0" dirty="0">
                <a:ln>
                  <a:noFill/>
                </a:ln>
                <a:solidFill>
                  <a:srgbClr val="02182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Transparenz.</a:t>
            </a:r>
          </a:p>
        </p:txBody>
      </p:sp>
    </p:spTree>
    <p:extLst>
      <p:ext uri="{BB962C8B-B14F-4D97-AF65-F5344CB8AC3E}">
        <p14:creationId xmlns:p14="http://schemas.microsoft.com/office/powerpoint/2010/main" val="4245531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EFF9AAB-F060-7C29-B1A8-14119042FD4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de-CH" sz="2400" dirty="0"/>
              <a:t>Begrüssung, Ziele, Neuerungen (BAFU)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de-CH" sz="2400" dirty="0"/>
              <a:t>Registrieren, Transition Monitor Plattform (Theia)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de-CH" sz="2400" dirty="0"/>
              <a:t>Modul Fragebogen (BAFU)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de-CH" sz="2400" dirty="0"/>
              <a:t>Modul Immobilien und Hypotheken (FPRE)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de-CH" sz="2400" dirty="0"/>
              <a:t>Modul Aktien und Unternehmensanleihen (Theia)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de-CH" sz="2400" dirty="0"/>
              <a:t>Abschluss (BAFU)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endParaRPr lang="de-CH" sz="2400" dirty="0"/>
          </a:p>
          <a:p>
            <a:pPr marL="0" indent="0">
              <a:lnSpc>
                <a:spcPct val="100000"/>
              </a:lnSpc>
              <a:spcAft>
                <a:spcPts val="1800"/>
              </a:spcAft>
              <a:buNone/>
            </a:pPr>
            <a:endParaRPr lang="de-CH" sz="2400" dirty="0"/>
          </a:p>
          <a:p>
            <a:pPr>
              <a:lnSpc>
                <a:spcPct val="100000"/>
              </a:lnSpc>
              <a:spcAft>
                <a:spcPts val="1800"/>
              </a:spcAft>
            </a:pPr>
            <a:endParaRPr lang="de-CH" sz="2400" dirty="0"/>
          </a:p>
          <a:p>
            <a:pPr>
              <a:lnSpc>
                <a:spcPct val="100000"/>
              </a:lnSpc>
              <a:spcAft>
                <a:spcPts val="1800"/>
              </a:spcAft>
            </a:pPr>
            <a:endParaRPr lang="de-CH" sz="2400" dirty="0"/>
          </a:p>
          <a:p>
            <a:pPr marL="0" lvl="0" indent="0">
              <a:spcAft>
                <a:spcPts val="1200"/>
              </a:spcAft>
              <a:buNone/>
            </a:pPr>
            <a:r>
              <a:rPr lang="de-CH" dirty="0"/>
              <a:t>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8CCDD86-8DD2-3109-FD72-BE065D321A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3</a:t>
            </a:fld>
            <a:endParaRPr lang="de-CH" dirty="0"/>
          </a:p>
        </p:txBody>
      </p:sp>
      <p:sp>
        <p:nvSpPr>
          <p:cNvPr id="5" name="Titel 22">
            <a:extLst>
              <a:ext uri="{FF2B5EF4-FFF2-40B4-BE49-F238E27FC236}">
                <a16:creationId xmlns:a16="http://schemas.microsoft.com/office/drawing/2014/main" id="{73D3CC06-CE14-ACAF-808A-1E509C08E399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1727200" y="279400"/>
            <a:ext cx="9972675" cy="5550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CH" sz="3200" b="0" kern="1200" dirty="0">
                <a:solidFill>
                  <a:srgbClr val="375172"/>
                </a:solidFill>
                <a:latin typeface="+mn-lt"/>
                <a:ea typeface="+mn-ea"/>
                <a:cs typeface="+mn-cs"/>
              </a:rPr>
              <a:t>Agenda </a:t>
            </a:r>
            <a:r>
              <a:rPr lang="de-CH" sz="3200" b="0" kern="1200" dirty="0" err="1">
                <a:solidFill>
                  <a:srgbClr val="375172"/>
                </a:solidFill>
                <a:latin typeface="+mn-lt"/>
                <a:ea typeface="+mn-ea"/>
                <a:cs typeface="+mn-cs"/>
              </a:rPr>
              <a:t>Einführungswebinar</a:t>
            </a:r>
            <a:endParaRPr lang="de-CH" sz="3200" b="0" kern="1200" dirty="0">
              <a:solidFill>
                <a:srgbClr val="375172"/>
              </a:solidFill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536219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297FF0-FDA0-5E09-3CE5-C0BA090C9E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85DB7DF8-0996-F110-F0A2-F0CA01F772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D5FCCAF2-4D0F-3A30-28D0-F95E1BE5BDA4}"/>
              </a:ext>
            </a:extLst>
          </p:cNvPr>
          <p:cNvSpPr txBox="1">
            <a:spLocks/>
          </p:cNvSpPr>
          <p:nvPr/>
        </p:nvSpPr>
        <p:spPr>
          <a:xfrm>
            <a:off x="719664" y="2204864"/>
            <a:ext cx="3288099" cy="4077135"/>
          </a:xfrm>
          <a:prstGeom prst="rect">
            <a:avLst/>
          </a:prstGeom>
          <a:solidFill>
            <a:srgbClr val="D2EBFF">
              <a:alpha val="50000"/>
            </a:srgbClr>
          </a:solidFill>
        </p:spPr>
        <p:txBody>
          <a:bodyPr vert="horz" lIns="288000" tIns="288000" rIns="288000" bIns="288000" rtlCol="0" anchor="t" anchorCtr="0">
            <a:noAutofit/>
          </a:bodyPr>
          <a:lstStyle>
            <a:lvl1pPr marL="0" indent="0" algn="l" defTabSz="3600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sz="1600" b="1" kern="1200">
                <a:solidFill>
                  <a:srgbClr val="0325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0000" indent="-180000" algn="l" defTabSz="3600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600" kern="1200">
                <a:solidFill>
                  <a:srgbClr val="0325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60000" indent="-180000" algn="l" defTabSz="3600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600" kern="1200">
                <a:solidFill>
                  <a:srgbClr val="0325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40000" indent="-180000" algn="l" defTabSz="3600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600" kern="1200">
                <a:solidFill>
                  <a:srgbClr val="0325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20000" indent="-180000" algn="l" defTabSz="3600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600" kern="1200">
                <a:solidFill>
                  <a:srgbClr val="0325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600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900" b="1" i="0" u="none" strike="noStrike" kern="1200" cap="none" spc="0" normalizeH="0" baseline="0" noProof="0" dirty="0">
                <a:ln>
                  <a:noFill/>
                </a:ln>
                <a:solidFill>
                  <a:srgbClr val="02182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Einreichung Portfolios</a:t>
            </a:r>
          </a:p>
          <a:p>
            <a:pPr marL="342900" marR="0" lvl="0" indent="-342900" algn="l" defTabSz="3600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DE" sz="1900" b="0" i="0" u="none" strike="noStrike" kern="1200" cap="none" spc="0" normalizeH="0" baseline="0" noProof="0" dirty="0">
                <a:ln>
                  <a:noFill/>
                </a:ln>
                <a:solidFill>
                  <a:srgbClr val="02182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Immobilien (direkt)</a:t>
            </a:r>
          </a:p>
          <a:p>
            <a:pPr marL="342900" marR="0" lvl="0" indent="-342900" algn="l" defTabSz="3600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DE" sz="1900" b="0" i="0" u="none" strike="noStrike" kern="1200" cap="none" spc="0" normalizeH="0" baseline="0" noProof="0" dirty="0">
                <a:ln>
                  <a:noFill/>
                </a:ln>
                <a:solidFill>
                  <a:srgbClr val="02182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Hypotheken</a:t>
            </a:r>
          </a:p>
          <a:p>
            <a:pPr marL="0" marR="0" lvl="0" indent="0" algn="l" defTabSz="3600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de-DE" sz="1900" b="0" i="0" u="none" strike="noStrike" kern="1200" cap="none" spc="0" normalizeH="0" baseline="0" noProof="0" dirty="0">
              <a:ln>
                <a:noFill/>
              </a:ln>
              <a:solidFill>
                <a:srgbClr val="02182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3600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900" b="1" i="0" u="none" strike="noStrike" kern="1200" cap="none" spc="0" normalizeH="0" baseline="0" noProof="0" dirty="0">
                <a:ln>
                  <a:noFill/>
                </a:ln>
                <a:solidFill>
                  <a:srgbClr val="02182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Teilnahme Umfrage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16E8C963-744B-784C-2EA8-7F8C584048A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sz="2200" b="1" dirty="0">
                <a:latin typeface="Arial" panose="020B0604020202020204" pitchFamily="34" charset="0"/>
                <a:cs typeface="Arial" panose="020B0604020202020204" pitchFamily="34" charset="0"/>
              </a:rPr>
              <a:t>Ablauf Modul Immobilien und Hypotheken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132DFB7-4E90-E553-EDAC-A6EAA87924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dirty="0"/>
              <a:t>Einleitung</a:t>
            </a:r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2F5BF357-8158-DEBA-25C0-EB3CDB3B4B2F}"/>
              </a:ext>
            </a:extLst>
          </p:cNvPr>
          <p:cNvSpPr txBox="1">
            <a:spLocks/>
          </p:cNvSpPr>
          <p:nvPr/>
        </p:nvSpPr>
        <p:spPr>
          <a:xfrm>
            <a:off x="8184232" y="2204864"/>
            <a:ext cx="3288099" cy="4077135"/>
          </a:xfrm>
          <a:prstGeom prst="rect">
            <a:avLst/>
          </a:prstGeom>
          <a:solidFill>
            <a:srgbClr val="D2EBFF">
              <a:alpha val="50000"/>
            </a:srgbClr>
          </a:solidFill>
        </p:spPr>
        <p:txBody>
          <a:bodyPr vert="horz" lIns="288000" tIns="288000" rIns="288000" bIns="288000" rtlCol="0" anchor="t" anchorCtr="0">
            <a:noAutofit/>
          </a:bodyPr>
          <a:lstStyle>
            <a:lvl1pPr marL="0" indent="0" algn="l" defTabSz="3600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sz="1600" b="1" kern="1200">
                <a:solidFill>
                  <a:srgbClr val="0325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0000" indent="-180000" algn="l" defTabSz="3600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600" kern="1200">
                <a:solidFill>
                  <a:srgbClr val="0325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60000" indent="-180000" algn="l" defTabSz="3600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600" kern="1200">
                <a:solidFill>
                  <a:srgbClr val="0325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40000" indent="-180000" algn="l" defTabSz="3600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600" kern="1200">
                <a:solidFill>
                  <a:srgbClr val="0325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20000" indent="-180000" algn="l" defTabSz="3600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600" kern="1200">
                <a:solidFill>
                  <a:srgbClr val="0325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600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900" b="1" i="0" u="none" strike="noStrike" kern="1200" cap="none" spc="0" normalizeH="0" baseline="0" noProof="0" dirty="0">
                <a:ln>
                  <a:noFill/>
                </a:ln>
                <a:solidFill>
                  <a:srgbClr val="02182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Publikation Resultate</a:t>
            </a:r>
          </a:p>
          <a:p>
            <a:pPr marL="0" marR="0" lvl="0" indent="0" algn="l" defTabSz="3600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900" b="1" i="0" u="none" strike="noStrike" kern="1200" cap="none" spc="0" normalizeH="0" baseline="0" noProof="0" dirty="0">
                <a:ln>
                  <a:noFill/>
                </a:ln>
                <a:solidFill>
                  <a:srgbClr val="02182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Teilnehmende</a:t>
            </a:r>
          </a:p>
          <a:p>
            <a:pPr marL="342900" marR="0" lvl="0" indent="-342900" algn="l" defTabSz="3600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DE" sz="1900" b="0" i="0" u="none" strike="noStrike" kern="1200" cap="none" spc="0" normalizeH="0" baseline="0" noProof="0" dirty="0">
                <a:ln>
                  <a:noFill/>
                </a:ln>
                <a:solidFill>
                  <a:srgbClr val="02182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Berichte pro Institut und Portfolio</a:t>
            </a:r>
          </a:p>
          <a:p>
            <a:pPr marL="342900" marR="0" lvl="0" indent="-342900" algn="l" defTabSz="3600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endParaRPr kumimoji="0" lang="de-DE" sz="1900" b="0" i="0" u="none" strike="noStrike" kern="1200" cap="none" spc="0" normalizeH="0" baseline="0" noProof="0" dirty="0">
              <a:ln>
                <a:noFill/>
              </a:ln>
              <a:solidFill>
                <a:srgbClr val="02182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3600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900" b="1" i="0" u="none" strike="noStrike" kern="1200" cap="none" spc="0" normalizeH="0" baseline="0" noProof="0" dirty="0">
                <a:ln>
                  <a:noFill/>
                </a:ln>
                <a:solidFill>
                  <a:srgbClr val="02182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Publikation BAFU</a:t>
            </a:r>
          </a:p>
          <a:p>
            <a:pPr marL="342900" marR="0" lvl="0" indent="-342900" algn="l" defTabSz="3600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DE" sz="1900" b="0" i="0" u="none" strike="noStrike" kern="1200" cap="none" spc="0" normalizeH="0" baseline="0" noProof="0" dirty="0">
                <a:ln>
                  <a:noFill/>
                </a:ln>
                <a:solidFill>
                  <a:srgbClr val="02182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Branchenberichte</a:t>
            </a:r>
          </a:p>
          <a:p>
            <a:pPr marL="342900" marR="0" lvl="0" indent="-342900" algn="l" defTabSz="3600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DE" sz="1900" b="0" i="0" u="none" strike="noStrike" kern="1200" cap="none" spc="0" normalizeH="0" baseline="0" noProof="0" dirty="0">
                <a:ln>
                  <a:noFill/>
                </a:ln>
                <a:solidFill>
                  <a:srgbClr val="02182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Gesamtbericht</a:t>
            </a:r>
          </a:p>
        </p:txBody>
      </p:sp>
      <p:sp>
        <p:nvSpPr>
          <p:cNvPr id="15" name="Textplatzhalter 9">
            <a:extLst>
              <a:ext uri="{FF2B5EF4-FFF2-40B4-BE49-F238E27FC236}">
                <a16:creationId xmlns:a16="http://schemas.microsoft.com/office/drawing/2014/main" id="{8513AECC-BA7D-96DD-A80C-767E9B37AD13}"/>
              </a:ext>
            </a:extLst>
          </p:cNvPr>
          <p:cNvSpPr txBox="1">
            <a:spLocks/>
          </p:cNvSpPr>
          <p:nvPr/>
        </p:nvSpPr>
        <p:spPr>
          <a:xfrm>
            <a:off x="4449667" y="2204864"/>
            <a:ext cx="3288099" cy="4077135"/>
          </a:xfrm>
          <a:prstGeom prst="rect">
            <a:avLst/>
          </a:prstGeom>
          <a:solidFill>
            <a:srgbClr val="D2EBFF">
              <a:alpha val="50000"/>
            </a:srgbClr>
          </a:solidFill>
        </p:spPr>
        <p:txBody>
          <a:bodyPr vert="horz" lIns="288000" tIns="288000" rIns="288000" bIns="288000" rtlCol="0" anchor="t" anchorCtr="0">
            <a:noAutofit/>
          </a:bodyPr>
          <a:lstStyle>
            <a:lvl1pPr marL="0" indent="0" algn="l" defTabSz="3600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sz="1600" b="1" kern="1200">
                <a:solidFill>
                  <a:srgbClr val="0325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0000" indent="-180000" algn="l" defTabSz="3600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600" kern="1200">
                <a:solidFill>
                  <a:srgbClr val="0325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60000" indent="-180000" algn="l" defTabSz="3600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600" kern="1200">
                <a:solidFill>
                  <a:srgbClr val="0325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40000" indent="-180000" algn="l" defTabSz="3600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600" kern="1200">
                <a:solidFill>
                  <a:srgbClr val="0325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20000" indent="-180000" algn="l" defTabSz="3600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600" kern="1200">
                <a:solidFill>
                  <a:srgbClr val="0325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600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900" b="1" i="0" u="none" strike="noStrike" kern="1200" cap="none" spc="0" normalizeH="0" baseline="0" noProof="0" dirty="0">
                <a:ln>
                  <a:noFill/>
                </a:ln>
                <a:solidFill>
                  <a:srgbClr val="02182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Datenanalyse</a:t>
            </a:r>
            <a:br>
              <a:rPr kumimoji="0" lang="de-DE" sz="1900" b="1" i="0" u="none" strike="noStrike" kern="1200" cap="none" spc="0" normalizeH="0" baseline="0" noProof="0" dirty="0">
                <a:ln>
                  <a:noFill/>
                </a:ln>
                <a:solidFill>
                  <a:srgbClr val="02182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kumimoji="0" lang="de-DE" sz="1900" b="1" i="0" u="none" strike="noStrike" kern="1200" cap="none" spc="0" normalizeH="0" baseline="0" noProof="0" dirty="0">
                <a:ln>
                  <a:noFill/>
                </a:ln>
                <a:solidFill>
                  <a:srgbClr val="02182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PACTA CO2-Rechner</a:t>
            </a:r>
          </a:p>
          <a:p>
            <a:pPr marL="342900" marR="0" lvl="0" indent="-342900" algn="l" defTabSz="3600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DE" sz="1900" b="0" i="0" u="none" strike="noStrike" kern="1200" cap="none" spc="0" normalizeH="0" baseline="0" noProof="0" dirty="0" err="1">
                <a:ln>
                  <a:noFill/>
                </a:ln>
                <a:solidFill>
                  <a:srgbClr val="02182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Scope</a:t>
            </a:r>
            <a:r>
              <a:rPr kumimoji="0" lang="de-DE" sz="1900" b="0" i="0" u="none" strike="noStrike" kern="1200" cap="none" spc="0" normalizeH="0" baseline="0" noProof="0" dirty="0">
                <a:ln>
                  <a:noFill/>
                </a:ln>
                <a:solidFill>
                  <a:srgbClr val="02182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1, 2 und 3</a:t>
            </a:r>
          </a:p>
          <a:p>
            <a:pPr marL="342900" marR="0" lvl="0" indent="-342900" algn="l" defTabSz="3600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DE" sz="1900" b="0" i="0" u="none" strike="noStrike" kern="1200" cap="none" spc="0" normalizeH="0" baseline="0" noProof="0" dirty="0">
                <a:ln>
                  <a:noFill/>
                </a:ln>
                <a:solidFill>
                  <a:srgbClr val="02182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KPIs</a:t>
            </a:r>
          </a:p>
          <a:p>
            <a:pPr marL="342900" marR="0" lvl="0" indent="-342900" algn="l" defTabSz="3600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DE" sz="1900" b="0" i="0" u="none" strike="noStrike" kern="1200" cap="none" spc="0" normalizeH="0" baseline="0" noProof="0" dirty="0">
                <a:ln>
                  <a:noFill/>
                </a:ln>
                <a:solidFill>
                  <a:srgbClr val="02182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Auswertungen pro Institut und Portfolio</a:t>
            </a:r>
          </a:p>
          <a:p>
            <a:pPr marL="342900" marR="0" lvl="0" indent="-342900" algn="l" defTabSz="3600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DE" sz="1900" b="0" i="0" u="none" strike="noStrike" kern="1200" cap="none" spc="0" normalizeH="0" baseline="0" noProof="0" dirty="0">
                <a:ln>
                  <a:noFill/>
                </a:ln>
                <a:solidFill>
                  <a:srgbClr val="02182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Branchenauswertung</a:t>
            </a:r>
          </a:p>
        </p:txBody>
      </p:sp>
      <p:sp>
        <p:nvSpPr>
          <p:cNvPr id="18" name="Pfeil: nach rechts 17">
            <a:extLst>
              <a:ext uri="{FF2B5EF4-FFF2-40B4-BE49-F238E27FC236}">
                <a16:creationId xmlns:a16="http://schemas.microsoft.com/office/drawing/2014/main" id="{1CBDEC8B-E975-F54A-DAB0-EE069F850CC7}"/>
              </a:ext>
            </a:extLst>
          </p:cNvPr>
          <p:cNvSpPr/>
          <p:nvPr/>
        </p:nvSpPr>
        <p:spPr>
          <a:xfrm>
            <a:off x="3902396" y="4005064"/>
            <a:ext cx="648077" cy="558128"/>
          </a:xfrm>
          <a:prstGeom prst="rightArrow">
            <a:avLst/>
          </a:prstGeom>
          <a:solidFill>
            <a:srgbClr val="576F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Pfeil: nach rechts 18">
            <a:extLst>
              <a:ext uri="{FF2B5EF4-FFF2-40B4-BE49-F238E27FC236}">
                <a16:creationId xmlns:a16="http://schemas.microsoft.com/office/drawing/2014/main" id="{A678AB78-79F7-01FD-4B7F-7A7DF0AA35D5}"/>
              </a:ext>
            </a:extLst>
          </p:cNvPr>
          <p:cNvSpPr/>
          <p:nvPr/>
        </p:nvSpPr>
        <p:spPr>
          <a:xfrm>
            <a:off x="7636961" y="4005064"/>
            <a:ext cx="648077" cy="558128"/>
          </a:xfrm>
          <a:prstGeom prst="rightArrow">
            <a:avLst/>
          </a:prstGeom>
          <a:solidFill>
            <a:srgbClr val="576F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platzhalter 9">
            <a:extLst>
              <a:ext uri="{FF2B5EF4-FFF2-40B4-BE49-F238E27FC236}">
                <a16:creationId xmlns:a16="http://schemas.microsoft.com/office/drawing/2014/main" id="{6A417D08-86CA-A747-F060-A992378782B5}"/>
              </a:ext>
            </a:extLst>
          </p:cNvPr>
          <p:cNvSpPr txBox="1">
            <a:spLocks/>
          </p:cNvSpPr>
          <p:nvPr/>
        </p:nvSpPr>
        <p:spPr>
          <a:xfrm>
            <a:off x="719664" y="1765887"/>
            <a:ext cx="3288099" cy="438977"/>
          </a:xfrm>
          <a:prstGeom prst="rect">
            <a:avLst/>
          </a:prstGeom>
          <a:solidFill>
            <a:srgbClr val="576F85"/>
          </a:solidFill>
          <a:ln>
            <a:noFill/>
          </a:ln>
        </p:spPr>
        <p:txBody>
          <a:bodyPr vert="horz" lIns="36000" tIns="36000" rIns="36000" bIns="36000" rtlCol="0" anchor="t" anchorCtr="0">
            <a:noAutofit/>
          </a:bodyPr>
          <a:lstStyle>
            <a:lvl1pPr marL="0" indent="0" algn="l" defTabSz="3600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sz="1600" b="1" kern="1200">
                <a:solidFill>
                  <a:srgbClr val="0325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0000" indent="-180000" algn="l" defTabSz="3600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600" kern="1200">
                <a:solidFill>
                  <a:srgbClr val="0325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60000" indent="-180000" algn="l" defTabSz="3600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600" kern="1200">
                <a:solidFill>
                  <a:srgbClr val="0325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40000" indent="-180000" algn="l" defTabSz="3600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600" kern="1200">
                <a:solidFill>
                  <a:srgbClr val="0325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20000" indent="-180000" algn="l" defTabSz="3600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600" kern="1200">
                <a:solidFill>
                  <a:srgbClr val="0325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00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Mai bis August</a:t>
            </a:r>
          </a:p>
        </p:txBody>
      </p:sp>
      <p:sp>
        <p:nvSpPr>
          <p:cNvPr id="21" name="Textplatzhalter 9">
            <a:extLst>
              <a:ext uri="{FF2B5EF4-FFF2-40B4-BE49-F238E27FC236}">
                <a16:creationId xmlns:a16="http://schemas.microsoft.com/office/drawing/2014/main" id="{E31F8321-FB1D-DF0A-8BC0-479B664C1C49}"/>
              </a:ext>
            </a:extLst>
          </p:cNvPr>
          <p:cNvSpPr txBox="1">
            <a:spLocks/>
          </p:cNvSpPr>
          <p:nvPr/>
        </p:nvSpPr>
        <p:spPr>
          <a:xfrm>
            <a:off x="4449667" y="1765887"/>
            <a:ext cx="3288099" cy="438977"/>
          </a:xfrm>
          <a:prstGeom prst="rect">
            <a:avLst/>
          </a:prstGeom>
          <a:solidFill>
            <a:srgbClr val="576F85"/>
          </a:solidFill>
          <a:ln>
            <a:noFill/>
          </a:ln>
        </p:spPr>
        <p:txBody>
          <a:bodyPr vert="horz" lIns="36000" tIns="36000" rIns="36000" bIns="36000" rtlCol="0" anchor="t" anchorCtr="0">
            <a:noAutofit/>
          </a:bodyPr>
          <a:lstStyle>
            <a:lvl1pPr marL="0" indent="0" algn="l" defTabSz="3600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sz="1600" b="1" kern="1200">
                <a:solidFill>
                  <a:srgbClr val="0325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0000" indent="-180000" algn="l" defTabSz="3600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600" kern="1200">
                <a:solidFill>
                  <a:srgbClr val="0325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60000" indent="-180000" algn="l" defTabSz="3600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600" kern="1200">
                <a:solidFill>
                  <a:srgbClr val="0325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40000" indent="-180000" algn="l" defTabSz="3600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600" kern="1200">
                <a:solidFill>
                  <a:srgbClr val="0325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20000" indent="-180000" algn="l" defTabSz="3600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600" kern="1200">
                <a:solidFill>
                  <a:srgbClr val="0325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00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ab September</a:t>
            </a:r>
          </a:p>
        </p:txBody>
      </p:sp>
      <p:sp>
        <p:nvSpPr>
          <p:cNvPr id="22" name="Textplatzhalter 9">
            <a:extLst>
              <a:ext uri="{FF2B5EF4-FFF2-40B4-BE49-F238E27FC236}">
                <a16:creationId xmlns:a16="http://schemas.microsoft.com/office/drawing/2014/main" id="{BE0D810E-12A8-6CE3-0644-091A2C0581FA}"/>
              </a:ext>
            </a:extLst>
          </p:cNvPr>
          <p:cNvSpPr txBox="1">
            <a:spLocks/>
          </p:cNvSpPr>
          <p:nvPr/>
        </p:nvSpPr>
        <p:spPr>
          <a:xfrm>
            <a:off x="8179670" y="1765887"/>
            <a:ext cx="3288099" cy="438977"/>
          </a:xfrm>
          <a:prstGeom prst="rect">
            <a:avLst/>
          </a:prstGeom>
          <a:solidFill>
            <a:srgbClr val="576F85"/>
          </a:solidFill>
          <a:ln>
            <a:noFill/>
          </a:ln>
        </p:spPr>
        <p:txBody>
          <a:bodyPr vert="horz" lIns="36000" tIns="36000" rIns="36000" bIns="36000" rtlCol="0" anchor="t" anchorCtr="0">
            <a:noAutofit/>
          </a:bodyPr>
          <a:lstStyle>
            <a:lvl1pPr marL="0" indent="0" algn="l" defTabSz="3600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sz="1600" b="1" kern="1200">
                <a:solidFill>
                  <a:srgbClr val="0325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0000" indent="-180000" algn="l" defTabSz="3600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600" kern="1200">
                <a:solidFill>
                  <a:srgbClr val="0325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60000" indent="-180000" algn="l" defTabSz="3600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600" kern="1200">
                <a:solidFill>
                  <a:srgbClr val="0325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40000" indent="-180000" algn="l" defTabSz="3600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600" kern="1200">
                <a:solidFill>
                  <a:srgbClr val="0325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20000" indent="-180000" algn="l" defTabSz="3600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600" kern="1200">
                <a:solidFill>
                  <a:srgbClr val="0325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00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ab Anfang 2027</a:t>
            </a:r>
          </a:p>
        </p:txBody>
      </p:sp>
    </p:spTree>
    <p:extLst>
      <p:ext uri="{BB962C8B-B14F-4D97-AF65-F5344CB8AC3E}">
        <p14:creationId xmlns:p14="http://schemas.microsoft.com/office/powerpoint/2010/main" val="42928322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72AB1C-E11C-9ED8-E878-AFB64BF4D7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4F7E866-B864-8C1D-0BAD-B96C498CCA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1900" dirty="0">
                <a:sym typeface="Wingdings" panose="05000000000000000000" pitchFamily="2" charset="2"/>
              </a:rPr>
              <a:t>Das Modul Immobilien und Hypotheken </a:t>
            </a:r>
            <a:r>
              <a:rPr lang="de-DE" sz="1900" b="1" dirty="0">
                <a:sym typeface="Wingdings" panose="05000000000000000000" pitchFamily="2" charset="2"/>
              </a:rPr>
              <a:t>wurde für den Klimatest 2024 umfassend weiterentwickelt </a:t>
            </a:r>
            <a:r>
              <a:rPr lang="de-DE" sz="1900" dirty="0">
                <a:sym typeface="Wingdings" panose="05000000000000000000" pitchFamily="2" charset="2"/>
              </a:rPr>
              <a:t>und auch beim Klimatest 2026 wieder angewandt.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1900" dirty="0">
                <a:sym typeface="Wingdings" panose="05000000000000000000" pitchFamily="2" charset="2"/>
              </a:rPr>
              <a:t>2024 wurden u.a. folgende Neuerungen eingeführt:</a:t>
            </a:r>
            <a:endParaRPr lang="de-CH" sz="1900" dirty="0">
              <a:sym typeface="Wingdings" panose="05000000000000000000" pitchFamily="2" charset="2"/>
            </a:endParaRP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de-DE" sz="1900" b="1" dirty="0">
                <a:sym typeface="Wingdings" panose="05000000000000000000" pitchFamily="2" charset="2"/>
              </a:rPr>
              <a:t>Erneuerbare Wärmeerzeuger</a:t>
            </a:r>
            <a:r>
              <a:rPr lang="de-DE" sz="1900" dirty="0">
                <a:sym typeface="Wingdings" panose="05000000000000000000" pitchFamily="2" charset="2"/>
              </a:rPr>
              <a:t>, wie z.B. Holzheizungen oder Wärmepumpen werden detaillierter erfasst und ausgewiesen. </a:t>
            </a:r>
            <a:r>
              <a:rPr lang="de-CH" sz="1900" dirty="0">
                <a:sym typeface="Wingdings" panose="05000000000000000000" pitchFamily="2" charset="2"/>
              </a:rPr>
              <a:t>Eigendeklaration von realen Verbrauchsdaten (Wärme und Strom), die im Ergebnis neben den Normdaten ausgewiesen werden.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de-DE" sz="1900" dirty="0">
                <a:sym typeface="Wingdings" panose="05000000000000000000" pitchFamily="2" charset="2"/>
              </a:rPr>
              <a:t>Wenn </a:t>
            </a:r>
            <a:r>
              <a:rPr lang="de-DE" sz="1900" b="1" dirty="0">
                <a:sym typeface="Wingdings" panose="05000000000000000000" pitchFamily="2" charset="2"/>
              </a:rPr>
              <a:t>Verbrauchsdaten</a:t>
            </a:r>
            <a:r>
              <a:rPr lang="de-DE" sz="1900" dirty="0">
                <a:sym typeface="Wingdings" panose="05000000000000000000" pitchFamily="2" charset="2"/>
              </a:rPr>
              <a:t> vorliegen, können diese zur individuellen Veranschaulichung zusätzlich erfasst und genutzt werden.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de-DE" sz="1900" b="1" dirty="0" err="1">
                <a:sym typeface="Wingdings" panose="05000000000000000000" pitchFamily="2" charset="2"/>
              </a:rPr>
              <a:t>Scope</a:t>
            </a:r>
            <a:r>
              <a:rPr lang="de-DE" sz="1900" b="1" dirty="0">
                <a:sym typeface="Wingdings" panose="05000000000000000000" pitchFamily="2" charset="2"/>
              </a:rPr>
              <a:t> 2 Emissionen </a:t>
            </a:r>
            <a:r>
              <a:rPr lang="de-DE" sz="1900" dirty="0">
                <a:sym typeface="Wingdings" panose="05000000000000000000" pitchFamily="2" charset="2"/>
              </a:rPr>
              <a:t>aus Stromverbrauch und aus Fernwärme werden ausgewiesen. Emissionsfaktoren für Strom und Fernwärme können angegeben werden.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de-DE" sz="1900" dirty="0">
                <a:sym typeface="Wingdings" panose="05000000000000000000" pitchFamily="2" charset="2"/>
              </a:rPr>
              <a:t>Erkenntnisse zu </a:t>
            </a:r>
            <a:r>
              <a:rPr lang="de-DE" sz="1900" b="1" dirty="0" err="1">
                <a:sym typeface="Wingdings" panose="05000000000000000000" pitchFamily="2" charset="2"/>
              </a:rPr>
              <a:t>Scope</a:t>
            </a:r>
            <a:r>
              <a:rPr lang="de-DE" sz="1900" b="1" dirty="0">
                <a:sym typeface="Wingdings" panose="05000000000000000000" pitchFamily="2" charset="2"/>
              </a:rPr>
              <a:t> 3 Emissionen aus Baumaterialien</a:t>
            </a:r>
            <a:r>
              <a:rPr lang="de-DE" sz="1900" dirty="0">
                <a:sym typeface="Wingdings" panose="05000000000000000000" pitchFamily="2" charset="2"/>
              </a:rPr>
              <a:t> werden ausgewiesen. Diese fallen primär bei der Herstellung, beim Bau, bei Sanierungen und beim Rückbau an.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endParaRPr lang="de-DE" sz="1900" dirty="0">
              <a:sym typeface="Wingdings" panose="05000000000000000000" pitchFamily="2" charset="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de-DE" sz="1900" dirty="0">
              <a:sym typeface="Wingdings" panose="05000000000000000000" pitchFamily="2" charset="2"/>
            </a:endParaRP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3E792AF-A3BC-84AB-C555-0A0098A627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dirty="0"/>
              <a:t>Neuerungen aus dem Klimatest 2024 (pro memoria)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749699F-112A-DDD6-255A-96201D231D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dirty="0"/>
              <a:t>Neuerungen</a:t>
            </a:r>
          </a:p>
        </p:txBody>
      </p:sp>
    </p:spTree>
    <p:extLst>
      <p:ext uri="{BB962C8B-B14F-4D97-AF65-F5344CB8AC3E}">
        <p14:creationId xmlns:p14="http://schemas.microsoft.com/office/powerpoint/2010/main" val="7181859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3E229F-851A-14FC-5C9A-C58ABE40E5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D97CEA0-BECC-21A8-8318-65B6FDC1D0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de-CH" sz="19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Die </a:t>
            </a:r>
            <a:r>
              <a:rPr lang="de-CH" sz="19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durchschnittlichen</a:t>
            </a:r>
            <a:r>
              <a:rPr lang="de-CH" sz="19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CH" sz="1900" b="1" dirty="0">
                <a:sym typeface="Wingdings" panose="05000000000000000000" pitchFamily="2" charset="2"/>
              </a:rPr>
              <a:t>Emissionsfaktoren</a:t>
            </a:r>
            <a:r>
              <a:rPr lang="de-CH" sz="1900" dirty="0">
                <a:sym typeface="Wingdings" panose="05000000000000000000" pitchFamily="2" charset="2"/>
              </a:rPr>
              <a:t> für Strom (KBOB CH Verbrauchermix) und für Fernwärme (KBOB Durchschnitt Netze CH), können auch mit eigenen Angaben präzisiert werden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de-CH" sz="1900" dirty="0">
                <a:sym typeface="Wingdings" panose="05000000000000000000" pitchFamily="2" charset="2"/>
              </a:rPr>
              <a:t>Angabe der Stromproduktion aus einer </a:t>
            </a:r>
            <a:r>
              <a:rPr lang="de-CH" sz="1900" b="1" dirty="0">
                <a:sym typeface="Wingdings" panose="05000000000000000000" pitchFamily="2" charset="2"/>
              </a:rPr>
              <a:t>Photovoltaik-Anlage</a:t>
            </a:r>
            <a:r>
              <a:rPr lang="de-CH" sz="1900" dirty="0">
                <a:sym typeface="Wingdings" panose="05000000000000000000" pitchFamily="2" charset="2"/>
              </a:rPr>
              <a:t> möglich, Daten BFE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de-CH" sz="1900" dirty="0">
                <a:sym typeface="Wingdings" panose="05000000000000000000" pitchFamily="2" charset="2"/>
              </a:rPr>
              <a:t>Normverbrauch im Modell hinterlegt, </a:t>
            </a:r>
            <a:r>
              <a:rPr lang="de-CH" sz="1900" b="1" dirty="0">
                <a:sym typeface="Wingdings" panose="05000000000000000000" pitchFamily="2" charset="2"/>
              </a:rPr>
              <a:t>Deklaration Gesamtstrombedarf möglich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de-CH" sz="1900" dirty="0">
                <a:sym typeface="Wingdings" panose="05000000000000000000" pitchFamily="2" charset="2"/>
              </a:rPr>
              <a:t>Angabe des Mieterstrom (als Teil des Gesamtstrombedarfs) möglich, Berücksichtigung anteilig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de-CH" sz="1900" dirty="0">
                <a:sym typeface="Wingdings" panose="05000000000000000000" pitchFamily="2" charset="2"/>
              </a:rPr>
              <a:t>Normgrundlagen: SIA 384/3, SIA 2024, SIA 2028, SIA 2056, </a:t>
            </a:r>
            <a:r>
              <a:rPr lang="de-DE" sz="1900" dirty="0">
                <a:sym typeface="Wingdings" panose="05000000000000000000" pitchFamily="2" charset="2"/>
              </a:rPr>
              <a:t>Ökobilanzdaten KBOB</a:t>
            </a:r>
            <a:endParaRPr lang="de-CH" sz="1900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76CDBE8-A406-126E-C240-B5B23515A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dirty="0" err="1"/>
              <a:t>Scope</a:t>
            </a:r>
            <a:r>
              <a:rPr lang="de-CH" dirty="0"/>
              <a:t> 2: Emissionen aus Strom und Fernwärme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8E8A12C-4821-20FD-EDD7-FBEBE7CEBC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dirty="0"/>
              <a:t>Neuerungen</a:t>
            </a:r>
          </a:p>
        </p:txBody>
      </p:sp>
      <p:sp>
        <p:nvSpPr>
          <p:cNvPr id="2" name="Textplatzhalter 9">
            <a:extLst>
              <a:ext uri="{FF2B5EF4-FFF2-40B4-BE49-F238E27FC236}">
                <a16:creationId xmlns:a16="http://schemas.microsoft.com/office/drawing/2014/main" id="{31BF8AA9-2874-81B3-D695-B90C32984A7E}"/>
              </a:ext>
            </a:extLst>
          </p:cNvPr>
          <p:cNvSpPr txBox="1">
            <a:spLocks/>
          </p:cNvSpPr>
          <p:nvPr/>
        </p:nvSpPr>
        <p:spPr>
          <a:xfrm>
            <a:off x="720331" y="4653136"/>
            <a:ext cx="10752000" cy="1588366"/>
          </a:xfrm>
          <a:prstGeom prst="rect">
            <a:avLst/>
          </a:prstGeom>
          <a:solidFill>
            <a:srgbClr val="D2EBFF">
              <a:alpha val="50000"/>
            </a:srgbClr>
          </a:solidFill>
        </p:spPr>
        <p:txBody>
          <a:bodyPr vert="horz" lIns="288000" tIns="288000" rIns="288000" bIns="288000" rtlCol="0" anchor="t" anchorCtr="0">
            <a:noAutofit/>
          </a:bodyPr>
          <a:lstStyle>
            <a:lvl1pPr marL="0" indent="0" algn="l" defTabSz="3600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sz="1600" b="1" kern="1200">
                <a:solidFill>
                  <a:srgbClr val="0325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0000" indent="-180000" algn="l" defTabSz="3600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600" kern="1200">
                <a:solidFill>
                  <a:srgbClr val="0325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60000" indent="-180000" algn="l" defTabSz="3600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600" kern="1200">
                <a:solidFill>
                  <a:srgbClr val="0325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40000" indent="-180000" algn="l" defTabSz="3600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600" kern="1200">
                <a:solidFill>
                  <a:srgbClr val="0325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20000" indent="-180000" algn="l" defTabSz="3600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600" kern="1200">
                <a:solidFill>
                  <a:srgbClr val="0325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600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900" b="1" i="0" u="none" strike="noStrike" kern="1200" cap="none" spc="0" normalizeH="0" baseline="0" noProof="0" dirty="0">
                <a:ln>
                  <a:noFill/>
                </a:ln>
                <a:solidFill>
                  <a:srgbClr val="0325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Für die Klimaverträglichkeit des Gebäudeparks bleibt </a:t>
            </a:r>
            <a:r>
              <a:rPr kumimoji="0" lang="de-DE" sz="1900" b="1" i="0" u="none" strike="noStrike" kern="1200" cap="none" spc="0" normalizeH="0" baseline="0" noProof="0" dirty="0" err="1">
                <a:ln>
                  <a:noFill/>
                </a:ln>
                <a:solidFill>
                  <a:srgbClr val="0325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Scope</a:t>
            </a:r>
            <a:r>
              <a:rPr kumimoji="0" lang="de-DE" sz="1900" b="1" i="0" u="none" strike="noStrike" kern="1200" cap="none" spc="0" normalizeH="0" baseline="0" noProof="0" dirty="0">
                <a:ln>
                  <a:noFill/>
                </a:ln>
                <a:solidFill>
                  <a:srgbClr val="0325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1 am relevantesten</a:t>
            </a:r>
            <a:r>
              <a:rPr kumimoji="0" lang="de-DE" sz="1900" b="0" i="0" u="none" strike="noStrike" kern="1200" cap="none" spc="0" normalizeH="0" baseline="0" noProof="0" dirty="0">
                <a:ln>
                  <a:noFill/>
                </a:ln>
                <a:solidFill>
                  <a:srgbClr val="0325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, insb. der Ersatz von fossilen mit erneuerbaren Heizsystemen. </a:t>
            </a:r>
            <a:r>
              <a:rPr kumimoji="0" lang="de-DE" sz="1900" b="1" i="0" u="none" strike="noStrike" kern="1200" cap="none" spc="0" normalizeH="0" baseline="0" noProof="0" dirty="0" err="1">
                <a:ln>
                  <a:noFill/>
                </a:ln>
                <a:solidFill>
                  <a:srgbClr val="0325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Scope</a:t>
            </a:r>
            <a:r>
              <a:rPr kumimoji="0" lang="de-DE" sz="1900" b="1" i="0" u="none" strike="noStrike" kern="1200" cap="none" spc="0" normalizeH="0" baseline="0" noProof="0" dirty="0">
                <a:ln>
                  <a:noFill/>
                </a:ln>
                <a:solidFill>
                  <a:srgbClr val="0325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2</a:t>
            </a:r>
            <a:r>
              <a:rPr kumimoji="0" lang="de-DE" sz="1900" b="0" i="0" u="none" strike="noStrike" kern="1200" cap="none" spc="0" normalizeH="0" baseline="0" noProof="0" dirty="0">
                <a:ln>
                  <a:noFill/>
                </a:ln>
                <a:solidFill>
                  <a:srgbClr val="0325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ermöglicht, weiteres Potenzial zu </a:t>
            </a:r>
            <a:r>
              <a:rPr kumimoji="0" lang="de-DE" sz="1900" b="0" i="0" u="none" strike="noStrike" kern="1200" cap="none" spc="0" normalizeH="0" baseline="0" noProof="0" dirty="0" err="1">
                <a:ln>
                  <a:noFill/>
                </a:ln>
                <a:solidFill>
                  <a:srgbClr val="0325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erschliessen</a:t>
            </a:r>
            <a:r>
              <a:rPr kumimoji="0" lang="de-DE" sz="1900" b="0" i="0" u="none" strike="noStrike" kern="1200" cap="none" spc="0" normalizeH="0" baseline="0" noProof="0" dirty="0">
                <a:ln>
                  <a:noFill/>
                </a:ln>
                <a:solidFill>
                  <a:srgbClr val="0325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, insb. mit PV-Anlagen und über Dialog mit Fernwärmebetreibern.</a:t>
            </a:r>
          </a:p>
        </p:txBody>
      </p:sp>
    </p:spTree>
    <p:extLst>
      <p:ext uri="{BB962C8B-B14F-4D97-AF65-F5344CB8AC3E}">
        <p14:creationId xmlns:p14="http://schemas.microsoft.com/office/powerpoint/2010/main" val="22352243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D0A554-BD8A-6E7E-6557-1F9A597DB0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E8E0A693-074B-EE80-0897-E2408587B1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002" y="1577821"/>
            <a:ext cx="10752667" cy="4889568"/>
          </a:xfrm>
        </p:spPr>
        <p:txBody>
          <a:bodyPr/>
          <a:lstStyle/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de-CH" sz="1900" dirty="0">
                <a:sym typeface="Wingdings" panose="05000000000000000000" pitchFamily="2" charset="2"/>
              </a:rPr>
              <a:t>Diese indirekten </a:t>
            </a:r>
            <a:r>
              <a:rPr lang="de-CH" sz="1900" dirty="0" err="1">
                <a:sym typeface="Wingdings" panose="05000000000000000000" pitchFamily="2" charset="2"/>
              </a:rPr>
              <a:t>Scope</a:t>
            </a:r>
            <a:r>
              <a:rPr lang="de-CH" sz="1900" dirty="0">
                <a:sym typeface="Wingdings" panose="05000000000000000000" pitchFamily="2" charset="2"/>
              </a:rPr>
              <a:t> 3 Emissionen werden relevant </a:t>
            </a:r>
            <a:r>
              <a:rPr lang="de-CH" sz="1900" b="1" dirty="0">
                <a:sym typeface="Wingdings" panose="05000000000000000000" pitchFamily="2" charset="2"/>
              </a:rPr>
              <a:t>bei Neubauten sowie dem Entscheid zu Abriss vs. Sanierung. </a:t>
            </a:r>
            <a:r>
              <a:rPr lang="de-CH" sz="1900" dirty="0">
                <a:sym typeface="Wingdings" panose="05000000000000000000" pitchFamily="2" charset="2"/>
              </a:rPr>
              <a:t>Sie fallen primär bei der Herstellung (z.B. von Zement), beim Bau eines Gebäudes, bei Sanierungen und beim Rückbau an.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de-CH" sz="19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Das PACTA </a:t>
            </a:r>
            <a:r>
              <a:rPr lang="de-CH" sz="19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Scope</a:t>
            </a:r>
            <a:r>
              <a:rPr lang="de-CH" sz="19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3 Modell wurde von einer </a:t>
            </a:r>
            <a:r>
              <a:rPr lang="de-CH" sz="19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externen Validierungsstudie </a:t>
            </a:r>
            <a:r>
              <a:rPr lang="de-CH" sz="19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am IFZ der HSLU (Fister </a:t>
            </a:r>
            <a:r>
              <a:rPr lang="de-CH" sz="19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etal</a:t>
            </a:r>
            <a:r>
              <a:rPr lang="de-CH" sz="1900" dirty="0">
                <a:sym typeface="Wingdings" panose="05000000000000000000" pitchFamily="2" charset="2"/>
              </a:rPr>
              <a:t>., 2023) begleitet. Die Studie attestiert dem Modell eine gute Robustheit. Sie wird vom BAFU publiziert.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de-CH" sz="1900" dirty="0">
                <a:sym typeface="Wingdings" panose="05000000000000000000" pitchFamily="2" charset="2"/>
              </a:rPr>
              <a:t>Normgrundlagen: SIA 2032, </a:t>
            </a:r>
            <a:r>
              <a:rPr lang="de-DE" sz="1900" dirty="0">
                <a:sym typeface="Wingdings" panose="05000000000000000000" pitchFamily="2" charset="2"/>
              </a:rPr>
              <a:t>Ökobilanzdaten KBOB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de-DE" sz="1900" dirty="0">
                <a:sym typeface="Wingdings" panose="05000000000000000000" pitchFamily="2" charset="2"/>
              </a:rPr>
              <a:t>Hinweis: weitere </a:t>
            </a:r>
            <a:r>
              <a:rPr lang="de-DE" sz="1900" dirty="0" err="1">
                <a:sym typeface="Wingdings" panose="05000000000000000000" pitchFamily="2" charset="2"/>
              </a:rPr>
              <a:t>Scope</a:t>
            </a:r>
            <a:r>
              <a:rPr lang="de-DE" sz="1900" dirty="0">
                <a:sym typeface="Wingdings" panose="05000000000000000000" pitchFamily="2" charset="2"/>
              </a:rPr>
              <a:t> 3 Emissionen (z.B. Mobilität, Dienstleistungen) sind nicht berücksichtigt.</a:t>
            </a:r>
            <a:endParaRPr lang="de-CH" sz="1900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B1B624F-33FB-DD71-325B-250E1427FD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Scope</a:t>
            </a:r>
            <a:r>
              <a:rPr lang="de-CH" sz="2200" b="1" dirty="0">
                <a:latin typeface="Arial" panose="020B0604020202020204" pitchFamily="34" charset="0"/>
                <a:cs typeface="Arial" panose="020B0604020202020204" pitchFamily="34" charset="0"/>
              </a:rPr>
              <a:t> 3: «Graue Energie» aus Baumaterialien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F075D51-BC06-5EAB-0F1E-186594A2D4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dirty="0"/>
              <a:t>Neuerungen</a:t>
            </a:r>
          </a:p>
        </p:txBody>
      </p:sp>
      <p:sp>
        <p:nvSpPr>
          <p:cNvPr id="2" name="Textplatzhalter 9">
            <a:extLst>
              <a:ext uri="{FF2B5EF4-FFF2-40B4-BE49-F238E27FC236}">
                <a16:creationId xmlns:a16="http://schemas.microsoft.com/office/drawing/2014/main" id="{BC7DCF45-28CD-91F0-8A0A-42E9CA593846}"/>
              </a:ext>
            </a:extLst>
          </p:cNvPr>
          <p:cNvSpPr txBox="1">
            <a:spLocks/>
          </p:cNvSpPr>
          <p:nvPr/>
        </p:nvSpPr>
        <p:spPr>
          <a:xfrm>
            <a:off x="719002" y="4951031"/>
            <a:ext cx="10752000" cy="1516358"/>
          </a:xfrm>
          <a:prstGeom prst="rect">
            <a:avLst/>
          </a:prstGeom>
          <a:solidFill>
            <a:srgbClr val="D2EBFF">
              <a:alpha val="50000"/>
            </a:srgbClr>
          </a:solidFill>
        </p:spPr>
        <p:txBody>
          <a:bodyPr vert="horz" lIns="288000" tIns="288000" rIns="288000" bIns="288000" rtlCol="0" anchor="ctr" anchorCtr="0">
            <a:noAutofit/>
          </a:bodyPr>
          <a:lstStyle>
            <a:lvl1pPr marL="0" indent="0" algn="l" defTabSz="3600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sz="1600" b="1" kern="1200">
                <a:solidFill>
                  <a:srgbClr val="0325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0000" indent="-180000" algn="l" defTabSz="3600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600" kern="1200">
                <a:solidFill>
                  <a:srgbClr val="0325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60000" indent="-180000" algn="l" defTabSz="3600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600" kern="1200">
                <a:solidFill>
                  <a:srgbClr val="0325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40000" indent="-180000" algn="l" defTabSz="3600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600" kern="1200">
                <a:solidFill>
                  <a:srgbClr val="0325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20000" indent="-180000" algn="l" defTabSz="3600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600" kern="1200">
                <a:solidFill>
                  <a:srgbClr val="0325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600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900" b="0" i="0" u="none" strike="noStrike" kern="1200" cap="none" spc="0" normalizeH="0" baseline="0" noProof="0" dirty="0">
                <a:ln>
                  <a:noFill/>
                </a:ln>
                <a:solidFill>
                  <a:srgbClr val="0325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Das </a:t>
            </a:r>
            <a:r>
              <a:rPr kumimoji="0" lang="de-DE" sz="1900" b="1" i="0" u="none" strike="noStrike" kern="1200" cap="none" spc="0" normalizeH="0" baseline="0" noProof="0" dirty="0" err="1">
                <a:ln>
                  <a:noFill/>
                </a:ln>
                <a:solidFill>
                  <a:srgbClr val="0325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Scope</a:t>
            </a:r>
            <a:r>
              <a:rPr kumimoji="0" lang="de-DE" sz="1900" b="1" i="0" u="none" strike="noStrike" kern="1200" cap="none" spc="0" normalizeH="0" baseline="0" noProof="0" dirty="0">
                <a:ln>
                  <a:noFill/>
                </a:ln>
                <a:solidFill>
                  <a:srgbClr val="0325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3</a:t>
            </a:r>
            <a:r>
              <a:rPr kumimoji="0" lang="de-DE" sz="1900" b="0" i="0" u="none" strike="noStrike" kern="1200" cap="none" spc="0" normalizeH="0" baseline="0" noProof="0" dirty="0">
                <a:ln>
                  <a:noFill/>
                </a:ln>
                <a:solidFill>
                  <a:srgbClr val="0325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Modul ermöglicht </a:t>
            </a:r>
            <a:r>
              <a:rPr kumimoji="0" lang="de-DE" sz="1900" b="1" i="0" u="none" strike="noStrike" kern="1200" cap="none" spc="0" normalizeH="0" baseline="0" noProof="0" dirty="0">
                <a:ln>
                  <a:noFill/>
                </a:ln>
                <a:solidFill>
                  <a:srgbClr val="0325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Erkenntnisse </a:t>
            </a:r>
            <a:r>
              <a:rPr kumimoji="0" lang="de-DE" sz="1900" b="0" i="0" u="none" strike="noStrike" kern="1200" cap="none" spc="0" normalizeH="0" baseline="0" noProof="0" dirty="0">
                <a:ln>
                  <a:noFill/>
                </a:ln>
                <a:solidFill>
                  <a:srgbClr val="0325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zur grauen Energie von Gebäuden. So sind indikative Aussagen zum Restwert per Stichtag und zu Weiterentwicklungsszenarien möglich. </a:t>
            </a:r>
            <a:r>
              <a:rPr kumimoji="0" lang="de-DE" sz="1900" b="1" i="0" u="none" strike="noStrike" kern="1200" cap="none" spc="0" normalizeH="0" baseline="0" noProof="0" dirty="0">
                <a:ln>
                  <a:noFill/>
                </a:ln>
                <a:solidFill>
                  <a:srgbClr val="0325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Hinweis: </a:t>
            </a:r>
            <a:r>
              <a:rPr kumimoji="0" lang="de-DE" sz="1900" b="0" i="0" u="none" strike="noStrike" kern="1200" cap="none" spc="0" normalizeH="0" baseline="0" noProof="0" dirty="0" err="1">
                <a:ln>
                  <a:noFill/>
                </a:ln>
                <a:solidFill>
                  <a:srgbClr val="0325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Scope</a:t>
            </a:r>
            <a:r>
              <a:rPr kumimoji="0" lang="de-DE" sz="1900" b="0" i="0" u="none" strike="noStrike" kern="1200" cap="none" spc="0" normalizeH="0" baseline="0" noProof="0" dirty="0">
                <a:ln>
                  <a:noFill/>
                </a:ln>
                <a:solidFill>
                  <a:srgbClr val="0325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3 Emissionen werden </a:t>
            </a:r>
            <a:r>
              <a:rPr kumimoji="0" lang="de-DE" sz="1900" b="1" i="0" u="none" strike="noStrike" kern="1200" cap="none" spc="0" normalizeH="0" baseline="0" noProof="0" dirty="0">
                <a:ln>
                  <a:noFill/>
                </a:ln>
                <a:solidFill>
                  <a:srgbClr val="0325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nicht </a:t>
            </a:r>
            <a:r>
              <a:rPr kumimoji="0" lang="de-DE" sz="1900" b="0" i="0" u="none" strike="noStrike" kern="1200" cap="none" spc="0" normalizeH="0" baseline="0" noProof="0" dirty="0">
                <a:ln>
                  <a:noFill/>
                </a:ln>
                <a:solidFill>
                  <a:srgbClr val="0325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direkt zu den </a:t>
            </a:r>
            <a:r>
              <a:rPr kumimoji="0" lang="de-DE" sz="1900" b="0" i="0" u="none" strike="noStrike" kern="1200" cap="none" spc="0" normalizeH="0" baseline="0" noProof="0" dirty="0" err="1">
                <a:ln>
                  <a:noFill/>
                </a:ln>
                <a:solidFill>
                  <a:srgbClr val="0325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Scope</a:t>
            </a:r>
            <a:r>
              <a:rPr kumimoji="0" lang="de-DE" sz="1900" b="0" i="0" u="none" strike="noStrike" kern="1200" cap="none" spc="0" normalizeH="0" baseline="0" noProof="0" dirty="0">
                <a:ln>
                  <a:noFill/>
                </a:ln>
                <a:solidFill>
                  <a:srgbClr val="0325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1 und 2 Emissionen addiert!</a:t>
            </a:r>
          </a:p>
        </p:txBody>
      </p:sp>
    </p:spTree>
    <p:extLst>
      <p:ext uri="{BB962C8B-B14F-4D97-AF65-F5344CB8AC3E}">
        <p14:creationId xmlns:p14="http://schemas.microsoft.com/office/powerpoint/2010/main" val="28804841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E747C9-79E8-489E-5314-BED1C73E8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C838F11-4252-803F-6B70-0FB9C2E7B7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1900" dirty="0">
                <a:sym typeface="Wingdings" panose="05000000000000000000" pitchFamily="2" charset="2"/>
              </a:rPr>
              <a:t>Für den Klimatest 2026 gibt es folgende Neuerungen:</a:t>
            </a:r>
            <a:endParaRPr lang="de-CH" sz="1900" dirty="0">
              <a:sym typeface="Wingdings" panose="05000000000000000000" pitchFamily="2" charset="2"/>
            </a:endParaRP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de-CH" sz="1900" dirty="0">
                <a:sym typeface="Wingdings" panose="05000000000000000000" pitchFamily="2" charset="2"/>
              </a:rPr>
              <a:t>Die </a:t>
            </a:r>
            <a:r>
              <a:rPr lang="de-CH" sz="1900" b="1" dirty="0">
                <a:sym typeface="Wingdings" panose="05000000000000000000" pitchFamily="2" charset="2"/>
              </a:rPr>
              <a:t>verbesserte Datenvalidierung </a:t>
            </a:r>
            <a:r>
              <a:rPr lang="de-CH" sz="1900" dirty="0">
                <a:sym typeface="Wingdings" panose="05000000000000000000" pitchFamily="2" charset="2"/>
              </a:rPr>
              <a:t>in der Eingabevorlage unterstützt die Teilnehmenden noch mehr bei der korrekten Eingabe der Portfoliodaten.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de-CH" sz="1900" dirty="0">
                <a:sym typeface="Wingdings" panose="05000000000000000000" pitchFamily="2" charset="2"/>
              </a:rPr>
              <a:t>Für Stockwerkeigentum (STWE) in </a:t>
            </a:r>
            <a:r>
              <a:rPr lang="de-CH" sz="1900" dirty="0" err="1">
                <a:sym typeface="Wingdings" panose="05000000000000000000" pitchFamily="2" charset="2"/>
              </a:rPr>
              <a:t>Hypothekarportofolios</a:t>
            </a:r>
            <a:r>
              <a:rPr lang="de-CH" sz="1900" dirty="0">
                <a:sym typeface="Wingdings" panose="05000000000000000000" pitchFamily="2" charset="2"/>
              </a:rPr>
              <a:t> kann statt der Hauptnutzfläche (HNF) des STWE alternativ auch eine </a:t>
            </a:r>
            <a:r>
              <a:rPr lang="de-CH" sz="1900" b="1" dirty="0">
                <a:sym typeface="Wingdings" panose="05000000000000000000" pitchFamily="2" charset="2"/>
              </a:rPr>
              <a:t>Wertquote erfasst </a:t>
            </a:r>
            <a:r>
              <a:rPr lang="de-CH" sz="1900" dirty="0">
                <a:sym typeface="Wingdings" panose="05000000000000000000" pitchFamily="2" charset="2"/>
              </a:rPr>
              <a:t>werden, falls die HNF nicht bekannt ist.</a:t>
            </a:r>
            <a:endParaRPr lang="de-DE" sz="1900" dirty="0">
              <a:sym typeface="Wingdings" panose="05000000000000000000" pitchFamily="2" charset="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endParaRPr lang="de-DE" sz="1900" dirty="0">
              <a:sym typeface="Wingdings" panose="05000000000000000000" pitchFamily="2" charset="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de-DE" sz="1900" dirty="0">
              <a:sym typeface="Wingdings" panose="05000000000000000000" pitchFamily="2" charset="2"/>
            </a:endParaRP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7D29448-C28B-D1A3-783E-E98004F71E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dirty="0"/>
              <a:t>Neuerungen Klimatest 2026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617F813-1DDB-AA63-D439-F74670D52F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dirty="0"/>
              <a:t>Neuerungen</a:t>
            </a:r>
          </a:p>
        </p:txBody>
      </p:sp>
    </p:spTree>
    <p:extLst>
      <p:ext uri="{BB962C8B-B14F-4D97-AF65-F5344CB8AC3E}">
        <p14:creationId xmlns:p14="http://schemas.microsoft.com/office/powerpoint/2010/main" val="7649692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AC4498-2D3D-BBE0-EEF6-EF4E7D8064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EFE849FD-EB5C-BCB8-C28B-DD97AEF52E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1422513"/>
            <a:ext cx="10752667" cy="4535487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CH" sz="19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Für jedes eingereichte Gebäude werden </a:t>
            </a:r>
            <a:r>
              <a:rPr lang="de-CH" sz="19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der Norm-Energiebedarf </a:t>
            </a:r>
            <a:r>
              <a:rPr lang="de-CH" sz="19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und </a:t>
            </a:r>
            <a:r>
              <a:rPr lang="de-CH" sz="19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die Treibhausgas-emissionen</a:t>
            </a:r>
            <a:r>
              <a:rPr lang="de-CH" sz="19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</a:t>
            </a:r>
            <a:r>
              <a:rPr lang="de-CH" sz="19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Scope</a:t>
            </a:r>
            <a:r>
              <a:rPr lang="de-CH" sz="19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1 und </a:t>
            </a:r>
            <a:r>
              <a:rPr lang="de-CH" sz="19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Scope</a:t>
            </a:r>
            <a:r>
              <a:rPr lang="de-CH" sz="19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2 separat) </a:t>
            </a:r>
            <a:r>
              <a:rPr lang="de-CH" sz="1900" dirty="0">
                <a:sym typeface="Wingdings" panose="05000000000000000000" pitchFamily="2" charset="2"/>
              </a:rPr>
              <a:t>berechnet, zudem </a:t>
            </a:r>
            <a:r>
              <a:rPr lang="de-CH" sz="19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Hinweise zur Grauen Energie.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de-CH" sz="1900" dirty="0">
                <a:sym typeface="Wingdings" panose="05000000000000000000" pitchFamily="2" charset="2"/>
              </a:rPr>
              <a:t>Für die Berechnung </a:t>
            </a:r>
            <a:r>
              <a:rPr lang="de-CH" sz="1900" b="1" dirty="0">
                <a:sym typeface="Wingdings" panose="05000000000000000000" pitchFamily="2" charset="2"/>
              </a:rPr>
              <a:t>zwingend erforderlich</a:t>
            </a:r>
            <a:r>
              <a:rPr lang="de-CH" sz="1900" dirty="0">
                <a:sym typeface="Wingdings" panose="05000000000000000000" pitchFamily="2" charset="2"/>
              </a:rPr>
              <a:t> sind folgende Merkmale:</a:t>
            </a:r>
          </a:p>
          <a:p>
            <a:pPr marL="465750" lvl="1" indent="-285750">
              <a:spcBef>
                <a:spcPts val="0"/>
              </a:spcBef>
              <a:buFontTx/>
              <a:buChar char="-"/>
            </a:pPr>
            <a:r>
              <a:rPr lang="de-CH" sz="1900" dirty="0">
                <a:sym typeface="Wingdings" panose="05000000000000000000" pitchFamily="2" charset="2"/>
              </a:rPr>
              <a:t>Adresse oder EGID</a:t>
            </a:r>
          </a:p>
          <a:p>
            <a:pPr marL="465750" lvl="1" indent="-285750">
              <a:spcBef>
                <a:spcPts val="0"/>
              </a:spcBef>
              <a:buFontTx/>
              <a:buChar char="-"/>
            </a:pPr>
            <a:r>
              <a:rPr lang="de-CH" sz="1900" dirty="0">
                <a:sym typeface="Wingdings" panose="05000000000000000000" pitchFamily="2" charset="2"/>
              </a:rPr>
              <a:t>Energiebezugsfläche</a:t>
            </a:r>
          </a:p>
          <a:p>
            <a:pPr marL="465750" lvl="1" indent="-285750">
              <a:spcBef>
                <a:spcPts val="0"/>
              </a:spcBef>
              <a:buFontTx/>
              <a:buChar char="-"/>
            </a:pPr>
            <a:r>
              <a:rPr lang="de-CH" sz="1900" dirty="0">
                <a:sym typeface="Wingdings" panose="05000000000000000000" pitchFamily="2" charset="2"/>
              </a:rPr>
              <a:t>Anzahl oberirdische Geschosse</a:t>
            </a:r>
          </a:p>
          <a:p>
            <a:pPr marL="465750" lvl="1" indent="-285750">
              <a:spcBef>
                <a:spcPts val="0"/>
              </a:spcBef>
              <a:buFontTx/>
              <a:buChar char="-"/>
            </a:pPr>
            <a:r>
              <a:rPr lang="de-CH" sz="1900" dirty="0">
                <a:sym typeface="Wingdings" panose="05000000000000000000" pitchFamily="2" charset="2"/>
              </a:rPr>
              <a:t>Hauptnutzung</a:t>
            </a:r>
          </a:p>
          <a:p>
            <a:pPr marL="465750" lvl="1" indent="-285750">
              <a:spcBef>
                <a:spcPts val="0"/>
              </a:spcBef>
              <a:buFontTx/>
              <a:buChar char="-"/>
            </a:pPr>
            <a:r>
              <a:rPr lang="de-CH" sz="1900" dirty="0">
                <a:sym typeface="Wingdings" panose="05000000000000000000" pitchFamily="2" charset="2"/>
              </a:rPr>
              <a:t>Hauptenergieträger der Wärmeerzeugung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de-CH" sz="1900" b="1" dirty="0">
                <a:sym typeface="Wingdings" panose="05000000000000000000" pitchFamily="2" charset="2"/>
              </a:rPr>
              <a:t>Im Minimum: </a:t>
            </a:r>
            <a:r>
              <a:rPr lang="de-CH" sz="1900" dirty="0">
                <a:sym typeface="Wingdings" panose="05000000000000000000" pitchFamily="2" charset="2"/>
              </a:rPr>
              <a:t>Geben Sie entweder eine </a:t>
            </a:r>
            <a:r>
              <a:rPr lang="de-CH" sz="1900" b="1" dirty="0">
                <a:sym typeface="Wingdings" panose="05000000000000000000" pitchFamily="2" charset="2"/>
              </a:rPr>
              <a:t>exakt </a:t>
            </a:r>
            <a:r>
              <a:rPr lang="de-CH" sz="1900" b="1" dirty="0" err="1">
                <a:sym typeface="Wingdings" panose="05000000000000000000" pitchFamily="2" charset="2"/>
              </a:rPr>
              <a:t>geokodierbare</a:t>
            </a:r>
            <a:r>
              <a:rPr lang="de-CH" sz="1900" b="1" dirty="0">
                <a:sym typeface="Wingdings" panose="05000000000000000000" pitchFamily="2" charset="2"/>
              </a:rPr>
              <a:t> Adresse</a:t>
            </a:r>
            <a:r>
              <a:rPr lang="de-CH" sz="1900" dirty="0">
                <a:sym typeface="Wingdings" panose="05000000000000000000" pitchFamily="2" charset="2"/>
              </a:rPr>
              <a:t> oder einen </a:t>
            </a:r>
            <a:r>
              <a:rPr lang="de-CH" sz="1900" b="1" dirty="0">
                <a:sym typeface="Wingdings" panose="05000000000000000000" pitchFamily="2" charset="2"/>
              </a:rPr>
              <a:t>Eidgenössischen </a:t>
            </a:r>
            <a:r>
              <a:rPr lang="de-CH" sz="1900" b="1" dirty="0" err="1">
                <a:sym typeface="Wingdings" panose="05000000000000000000" pitchFamily="2" charset="2"/>
              </a:rPr>
              <a:t>Gebäudeidentifikator</a:t>
            </a:r>
            <a:r>
              <a:rPr lang="de-CH" sz="1900" b="1" dirty="0">
                <a:sym typeface="Wingdings" panose="05000000000000000000" pitchFamily="2" charset="2"/>
              </a:rPr>
              <a:t> </a:t>
            </a:r>
            <a:r>
              <a:rPr lang="de-CH" sz="1900" dirty="0">
                <a:sym typeface="Wingdings" panose="05000000000000000000" pitchFamily="2" charset="2"/>
              </a:rPr>
              <a:t>(</a:t>
            </a:r>
            <a:r>
              <a:rPr lang="de-CH" sz="1900" b="1" dirty="0">
                <a:sym typeface="Wingdings" panose="05000000000000000000" pitchFamily="2" charset="2"/>
              </a:rPr>
              <a:t>EGID</a:t>
            </a:r>
            <a:r>
              <a:rPr lang="de-CH" sz="1900" dirty="0">
                <a:sym typeface="Wingdings" panose="05000000000000000000" pitchFamily="2" charset="2"/>
              </a:rPr>
              <a:t>) je Gebäude an.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de-CH" sz="1900" dirty="0">
                <a:sym typeface="Wingdings" panose="05000000000000000000" pitchFamily="2" charset="2"/>
              </a:rPr>
              <a:t>Die weiteren Angaben können aus dem GWR übernommen werden. Jedoch wird </a:t>
            </a:r>
            <a:r>
              <a:rPr lang="de-CH" sz="1900" b="1" dirty="0">
                <a:sym typeface="Wingdings" panose="05000000000000000000" pitchFamily="2" charset="2"/>
              </a:rPr>
              <a:t>empfohlen, eigene und überprüfte Eingabedaten zu verwenden – </a:t>
            </a:r>
            <a:r>
              <a:rPr lang="de-CH" sz="1900" dirty="0">
                <a:sym typeface="Wingdings" panose="05000000000000000000" pitchFamily="2" charset="2"/>
              </a:rPr>
              <a:t>und diese auch im GWR nachführen zu lassen.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endParaRPr lang="de-DE" sz="19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3FE535A-FB52-FA85-F651-877FC24CB1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sz="2200" b="1" dirty="0">
                <a:latin typeface="Arial" panose="020B0604020202020204" pitchFamily="34" charset="0"/>
                <a:cs typeface="Arial" panose="020B0604020202020204" pitchFamily="34" charset="0"/>
              </a:rPr>
              <a:t>Zwingende Inputdaten Immobilien und Hypotheken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670F36B-BDD4-CB46-DD1D-6C6DF33A44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dirty="0"/>
              <a:t>Methodik</a:t>
            </a:r>
          </a:p>
        </p:txBody>
      </p:sp>
    </p:spTree>
    <p:extLst>
      <p:ext uri="{BB962C8B-B14F-4D97-AF65-F5344CB8AC3E}">
        <p14:creationId xmlns:p14="http://schemas.microsoft.com/office/powerpoint/2010/main" val="38134545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C717E9-8A7B-DC5F-9CB0-DCD8F73086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1490FE45-C4AC-E33F-D775-99CDAD9945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666" y="1444021"/>
            <a:ext cx="10752667" cy="4535487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1900" b="1" dirty="0">
                <a:sym typeface="Wingdings" panose="05000000000000000000" pitchFamily="2" charset="2"/>
              </a:rPr>
              <a:t>Folgende Angaben </a:t>
            </a:r>
            <a:r>
              <a:rPr lang="de-DE" sz="1900" dirty="0">
                <a:sym typeface="Wingdings" panose="05000000000000000000" pitchFamily="2" charset="2"/>
              </a:rPr>
              <a:t>sind </a:t>
            </a:r>
            <a:r>
              <a:rPr lang="de-DE" sz="1900" b="1" dirty="0">
                <a:sym typeface="Wingdings" panose="05000000000000000000" pitchFamily="2" charset="2"/>
              </a:rPr>
              <a:t>für die </a:t>
            </a:r>
            <a:r>
              <a:rPr lang="de-DE" sz="1900" b="1" dirty="0" err="1">
                <a:sym typeface="Wingdings" panose="05000000000000000000" pitchFamily="2" charset="2"/>
              </a:rPr>
              <a:t>Scope</a:t>
            </a:r>
            <a:r>
              <a:rPr lang="de-DE" sz="1900" b="1" dirty="0">
                <a:sym typeface="Wingdings" panose="05000000000000000000" pitchFamily="2" charset="2"/>
              </a:rPr>
              <a:t> 1 und 2 </a:t>
            </a:r>
            <a:r>
              <a:rPr lang="de-DE" sz="1900" dirty="0">
                <a:sym typeface="Wingdings" panose="05000000000000000000" pitchFamily="2" charset="2"/>
              </a:rPr>
              <a:t>Berechnungen </a:t>
            </a:r>
            <a:r>
              <a:rPr lang="de-DE" sz="1900" b="1" dirty="0">
                <a:sym typeface="Wingdings" panose="05000000000000000000" pitchFamily="2" charset="2"/>
              </a:rPr>
              <a:t>optional, aber empfohlen:</a:t>
            </a:r>
          </a:p>
          <a:p>
            <a:pPr marL="465750" lvl="1" indent="-285750">
              <a:spcBef>
                <a:spcPts val="0"/>
              </a:spcBef>
              <a:buFontTx/>
              <a:buChar char="-"/>
            </a:pPr>
            <a:r>
              <a:rPr lang="de-CH" sz="1900" dirty="0">
                <a:sym typeface="Wingdings" panose="05000000000000000000" pitchFamily="2" charset="2"/>
              </a:rPr>
              <a:t>(für STWE bei Hypothekenportfolios): </a:t>
            </a:r>
            <a:r>
              <a:rPr lang="de-CH" sz="1900" b="1" dirty="0">
                <a:sym typeface="Wingdings" panose="05000000000000000000" pitchFamily="2" charset="2"/>
              </a:rPr>
              <a:t>Hauptnutzfläche des STWE</a:t>
            </a:r>
            <a:r>
              <a:rPr lang="de-CH" sz="1900" dirty="0">
                <a:sym typeface="Wingdings" panose="05000000000000000000" pitchFamily="2" charset="2"/>
              </a:rPr>
              <a:t> oder </a:t>
            </a:r>
            <a:r>
              <a:rPr lang="de-CH" sz="1900" b="1" dirty="0">
                <a:sym typeface="Wingdings" panose="05000000000000000000" pitchFamily="2" charset="2"/>
              </a:rPr>
              <a:t>Wertquote</a:t>
            </a:r>
          </a:p>
          <a:p>
            <a:pPr marL="465750" lvl="1" indent="-285750">
              <a:spcBef>
                <a:spcPts val="0"/>
              </a:spcBef>
              <a:buFontTx/>
              <a:buChar char="-"/>
            </a:pPr>
            <a:r>
              <a:rPr lang="de-DE" sz="1900" dirty="0">
                <a:sym typeface="Wingdings" panose="05000000000000000000" pitchFamily="2" charset="2"/>
              </a:rPr>
              <a:t>Details zu </a:t>
            </a:r>
            <a:r>
              <a:rPr lang="de-DE" sz="1900" b="1" dirty="0">
                <a:sym typeface="Wingdings" panose="05000000000000000000" pitchFamily="2" charset="2"/>
              </a:rPr>
              <a:t>Sanierungsjahren</a:t>
            </a:r>
            <a:r>
              <a:rPr lang="de-DE" sz="1900" dirty="0">
                <a:sym typeface="Wingdings" panose="05000000000000000000" pitchFamily="2" charset="2"/>
              </a:rPr>
              <a:t> von Dach, Fenster, Fassade, Kellerdecke</a:t>
            </a:r>
            <a:endParaRPr lang="de-CH" sz="1900" dirty="0">
              <a:sym typeface="Wingdings" panose="05000000000000000000" pitchFamily="2" charset="2"/>
            </a:endParaRPr>
          </a:p>
          <a:p>
            <a:pPr marL="465750" lvl="1" indent="-285750">
              <a:spcBef>
                <a:spcPts val="0"/>
              </a:spcBef>
              <a:buFontTx/>
              <a:buChar char="-"/>
            </a:pPr>
            <a:r>
              <a:rPr lang="de-DE" sz="1900" b="1" dirty="0">
                <a:sym typeface="Wingdings" panose="05000000000000000000" pitchFamily="2" charset="2"/>
              </a:rPr>
              <a:t>Installationsjahr</a:t>
            </a:r>
            <a:r>
              <a:rPr lang="de-DE" sz="1900" dirty="0">
                <a:sym typeface="Wingdings" panose="05000000000000000000" pitchFamily="2" charset="2"/>
              </a:rPr>
              <a:t> der Heizung (relevant für Öl- und Gasheizungen)</a:t>
            </a:r>
            <a:endParaRPr lang="de-CH" sz="1900" dirty="0">
              <a:sym typeface="Wingdings" panose="05000000000000000000" pitchFamily="2" charset="2"/>
            </a:endParaRPr>
          </a:p>
          <a:p>
            <a:pPr marL="465750" lvl="1" indent="-285750">
              <a:spcBef>
                <a:spcPts val="0"/>
              </a:spcBef>
              <a:buFontTx/>
              <a:buChar char="-"/>
            </a:pPr>
            <a:r>
              <a:rPr lang="de-DE" sz="1900" dirty="0">
                <a:sym typeface="Wingdings" panose="05000000000000000000" pitchFamily="2" charset="2"/>
              </a:rPr>
              <a:t>Vorhandensein eines</a:t>
            </a:r>
            <a:r>
              <a:rPr lang="de-DE" sz="1900" b="1" dirty="0">
                <a:sym typeface="Wingdings" panose="05000000000000000000" pitchFamily="2" charset="2"/>
              </a:rPr>
              <a:t> Energiezertifikats </a:t>
            </a:r>
            <a:r>
              <a:rPr lang="de-DE" sz="1900" dirty="0">
                <a:sym typeface="Wingdings" panose="05000000000000000000" pitchFamily="2" charset="2"/>
              </a:rPr>
              <a:t>(Minergie oder vergleichbar)</a:t>
            </a:r>
            <a:endParaRPr lang="de-CH" sz="1900" dirty="0">
              <a:sym typeface="Wingdings" panose="05000000000000000000" pitchFamily="2" charset="2"/>
            </a:endParaRPr>
          </a:p>
          <a:p>
            <a:pPr marL="465750" lvl="1" indent="-285750"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de-DE" sz="1900" dirty="0">
                <a:sym typeface="Wingdings" panose="05000000000000000000" pitchFamily="2" charset="2"/>
              </a:rPr>
              <a:t>Angaben zur </a:t>
            </a:r>
            <a:r>
              <a:rPr lang="de-DE" sz="1900" b="1" dirty="0">
                <a:sym typeface="Wingdings" panose="05000000000000000000" pitchFamily="2" charset="2"/>
              </a:rPr>
              <a:t>Photovoltaik-Anlage</a:t>
            </a:r>
            <a:r>
              <a:rPr lang="de-DE" sz="1900" dirty="0">
                <a:sym typeface="Wingdings" panose="05000000000000000000" pitchFamily="2" charset="2"/>
              </a:rPr>
              <a:t> (installierte Leistung oder Fläche)</a:t>
            </a:r>
            <a:endParaRPr lang="de-CH" sz="1900" dirty="0">
              <a:sym typeface="Wingdings" panose="05000000000000000000" pitchFamily="2" charset="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de-CH" sz="1900" dirty="0">
                <a:sym typeface="Wingdings" panose="05000000000000000000" pitchFamily="2" charset="2"/>
              </a:rPr>
              <a:t>Falls vorhanden, können für </a:t>
            </a:r>
            <a:r>
              <a:rPr lang="de-CH" sz="1900" b="1" dirty="0">
                <a:sym typeface="Wingdings" panose="05000000000000000000" pitchFamily="2" charset="2"/>
              </a:rPr>
              <a:t>Strom und Fernwärme </a:t>
            </a:r>
            <a:r>
              <a:rPr lang="de-CH" sz="1900" dirty="0">
                <a:sym typeface="Wingdings" panose="05000000000000000000" pitchFamily="2" charset="2"/>
              </a:rPr>
              <a:t>(</a:t>
            </a:r>
            <a:r>
              <a:rPr lang="de-CH" sz="1900" dirty="0" err="1">
                <a:sym typeface="Wingdings" panose="05000000000000000000" pitchFamily="2" charset="2"/>
              </a:rPr>
              <a:t>Scope</a:t>
            </a:r>
            <a:r>
              <a:rPr lang="de-CH" sz="1900" dirty="0">
                <a:sym typeface="Wingdings" panose="05000000000000000000" pitchFamily="2" charset="2"/>
              </a:rPr>
              <a:t> 2) </a:t>
            </a:r>
            <a:r>
              <a:rPr lang="de-CH" sz="1900" b="1" dirty="0">
                <a:sym typeface="Wingdings" panose="05000000000000000000" pitchFamily="2" charset="2"/>
              </a:rPr>
              <a:t>eigene Emissionsfaktoren </a:t>
            </a:r>
            <a:r>
              <a:rPr lang="de-CH" sz="1900" dirty="0">
                <a:sym typeface="Wingdings" panose="05000000000000000000" pitchFamily="2" charset="2"/>
              </a:rPr>
              <a:t>angegeben werden.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de-CH" sz="1900" dirty="0">
                <a:sym typeface="Wingdings" panose="05000000000000000000" pitchFamily="2" charset="2"/>
              </a:rPr>
              <a:t>Für </a:t>
            </a:r>
            <a:r>
              <a:rPr lang="de-CH" sz="1900" b="1" dirty="0" err="1">
                <a:sym typeface="Wingdings" panose="05000000000000000000" pitchFamily="2" charset="2"/>
              </a:rPr>
              <a:t>Scope</a:t>
            </a:r>
            <a:r>
              <a:rPr lang="de-CH" sz="1900" b="1" dirty="0">
                <a:sym typeface="Wingdings" panose="05000000000000000000" pitchFamily="2" charset="2"/>
              </a:rPr>
              <a:t> 3 können die bereits genannten Gebäudemerkmale verwendet </a:t>
            </a:r>
            <a:r>
              <a:rPr lang="de-CH" sz="1900" dirty="0">
                <a:sym typeface="Wingdings" panose="05000000000000000000" pitchFamily="2" charset="2"/>
              </a:rPr>
              <a:t>werden. Weitere optionale Angaben können die Aussagekraft erhöhen, wie:</a:t>
            </a:r>
          </a:p>
          <a:p>
            <a:pPr marL="465750" lvl="1" indent="-285750">
              <a:spcBef>
                <a:spcPts val="0"/>
              </a:spcBef>
              <a:buFontTx/>
              <a:buChar char="-"/>
            </a:pPr>
            <a:r>
              <a:rPr lang="de-DE" sz="1900" dirty="0">
                <a:sym typeface="Wingdings" panose="05000000000000000000" pitchFamily="2" charset="2"/>
              </a:rPr>
              <a:t>Anzahl unterirdische Geschosse (exkl. Tiefgarage)</a:t>
            </a:r>
            <a:endParaRPr lang="de-CH" sz="1900" dirty="0">
              <a:sym typeface="Wingdings" panose="05000000000000000000" pitchFamily="2" charset="2"/>
            </a:endParaRPr>
          </a:p>
          <a:p>
            <a:pPr marL="465750" lvl="1" indent="-285750">
              <a:spcBef>
                <a:spcPts val="0"/>
              </a:spcBef>
              <a:buFontTx/>
              <a:buChar char="-"/>
            </a:pPr>
            <a:r>
              <a:rPr lang="de-DE" sz="1900" dirty="0">
                <a:sym typeface="Wingdings" panose="05000000000000000000" pitchFamily="2" charset="2"/>
              </a:rPr>
              <a:t>Vorhandensein einer Tiefgarage</a:t>
            </a:r>
            <a:endParaRPr lang="de-CH" sz="1900" dirty="0">
              <a:sym typeface="Wingdings" panose="05000000000000000000" pitchFamily="2" charset="2"/>
            </a:endParaRPr>
          </a:p>
          <a:p>
            <a:pPr marL="465750" lvl="1" indent="-285750">
              <a:spcBef>
                <a:spcPts val="0"/>
              </a:spcBef>
              <a:buFontTx/>
              <a:buChar char="-"/>
            </a:pPr>
            <a:r>
              <a:rPr lang="de-DE" sz="1900" dirty="0">
                <a:sym typeface="Wingdings" panose="05000000000000000000" pitchFamily="2" charset="2"/>
              </a:rPr>
              <a:t>Art der Fundierung und Baugrubensicherung</a:t>
            </a:r>
          </a:p>
          <a:p>
            <a:pPr>
              <a:spcBef>
                <a:spcPts val="0"/>
              </a:spcBef>
            </a:pPr>
            <a:endParaRPr lang="de-DE" sz="1900" dirty="0">
              <a:sym typeface="Wingdings" panose="05000000000000000000" pitchFamily="2" charset="2"/>
            </a:endParaRP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7DD4032-BEA2-1E57-6564-72F22D695C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sz="2200" b="1" dirty="0">
                <a:latin typeface="Arial" panose="020B0604020202020204" pitchFamily="34" charset="0"/>
                <a:cs typeface="Arial" panose="020B0604020202020204" pitchFamily="34" charset="0"/>
              </a:rPr>
              <a:t>Optionale, empfohlene Inputdaten Immobilien und Hypotheken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329ADCF-B9B0-8B47-4381-2D9233D80C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dirty="0"/>
              <a:t>Methodik</a:t>
            </a:r>
          </a:p>
        </p:txBody>
      </p:sp>
    </p:spTree>
    <p:extLst>
      <p:ext uri="{BB962C8B-B14F-4D97-AF65-F5344CB8AC3E}">
        <p14:creationId xmlns:p14="http://schemas.microsoft.com/office/powerpoint/2010/main" val="18953125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0CC39D-9317-1ECB-19A8-A811F95DC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7A0D6DE-EF5C-8B0A-6C63-0672005730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Registrierung auf Transition Monitor Plattform</a:t>
            </a:r>
            <a:br>
              <a:rPr lang="de-DE" sz="19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  <a:hlinkClick r:id="rId3"/>
              </a:rPr>
              <a:t>https://platform.transitionmonitor.com/suisse/</a:t>
            </a:r>
            <a:endParaRPr lang="de-DE" sz="1900" b="1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Optional: Vertraulichkeitserklärung (NDA) ausfüllen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Eingabevorlage (Excel) für Immobilien- und Hypothekenportfolios herunterladen auf </a:t>
            </a: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  <a:hlinkClick r:id="rId4"/>
              </a:rPr>
              <a:t>http://www.bafu.admin.ch/pacta-klimatest</a:t>
            </a: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&gt;&gt; Weiterführende Informationen &gt;&gt; Dokumente</a:t>
            </a:r>
            <a:endParaRPr lang="de-DE" sz="1900" b="1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de-DE" sz="19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Eingabevorlage </a:t>
            </a:r>
            <a:r>
              <a:rPr lang="de-DE" sz="1900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gemäss</a:t>
            </a:r>
            <a:r>
              <a:rPr lang="de-DE" sz="19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Anleitung im Excel ausfüllen</a:t>
            </a: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 pro Portfolio </a:t>
            </a:r>
            <a:r>
              <a:rPr lang="de-DE" sz="1900" dirty="0">
                <a:sym typeface="Wingdings" panose="05000000000000000000" pitchFamily="2" charset="2"/>
              </a:rPr>
              <a:t>eine ausgefüllte Vorlage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de-DE" sz="19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Übermittlung </a:t>
            </a: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der a</a:t>
            </a:r>
            <a:r>
              <a:rPr lang="de-DE" sz="1900" dirty="0">
                <a:sym typeface="Wingdings" panose="05000000000000000000" pitchFamily="2" charset="2"/>
              </a:rPr>
              <a:t>usgefüllten Eingabevorlagen (Einreichung mehrerer Portfolios möglich) über den </a:t>
            </a:r>
            <a:r>
              <a:rPr lang="de-DE" sz="1900" b="1" dirty="0">
                <a:sym typeface="Wingdings" panose="05000000000000000000" pitchFamily="2" charset="2"/>
              </a:rPr>
              <a:t>persönlichen Link auf der Transition Monitor Plattform direkt an FPRE.</a:t>
            </a:r>
            <a:endParaRPr lang="de-DE" sz="19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Registrierung und Übermittlung der Portfolios </a:t>
            </a:r>
            <a:r>
              <a:rPr lang="de-DE" sz="19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bis spätestens 23.08.2026!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Veröffentlichung der individuellen Testberichte und Publikation Gesamtbericht </a:t>
            </a:r>
            <a:r>
              <a:rPr lang="de-DE" sz="19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Anfang 2027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AF9142A-F616-96A9-5193-8BA069CD60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sz="2200" b="1" dirty="0">
                <a:latin typeface="Arial" panose="020B0604020202020204" pitchFamily="34" charset="0"/>
                <a:cs typeface="Arial" panose="020B0604020202020204" pitchFamily="34" charset="0"/>
              </a:rPr>
              <a:t>Teilnahme am Klimatest Modul Immobilien und Hypotheken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92C13D9-8EDE-C9FD-24E7-F2B52970F5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dirty="0"/>
              <a:t>Teilnahme</a:t>
            </a:r>
          </a:p>
        </p:txBody>
      </p:sp>
    </p:spTree>
    <p:extLst>
      <p:ext uri="{BB962C8B-B14F-4D97-AF65-F5344CB8AC3E}">
        <p14:creationId xmlns:p14="http://schemas.microsoft.com/office/powerpoint/2010/main" val="17237882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38CD90-EFC5-BD5B-1189-A1DD246C7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963D725-DF23-7104-DFC6-8782A60BD9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666" y="1628800"/>
            <a:ext cx="10752667" cy="4535487"/>
          </a:xfrm>
        </p:spPr>
        <p:txBody>
          <a:bodyPr/>
          <a:lstStyle/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de-CH" sz="19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Die eingereichten Portfoliodaten im Modul Immobilien und Hypotheken werden von FPRE </a:t>
            </a:r>
            <a:r>
              <a:rPr lang="de-CH" sz="19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vertraulich</a:t>
            </a:r>
            <a:r>
              <a:rPr lang="de-CH" sz="19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behandelt. Theia Finance Labs und das BAFU haben keinen Zugriff auf die Daten.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de-CH" sz="1900" dirty="0">
                <a:sym typeface="Wingdings" panose="05000000000000000000" pitchFamily="2" charset="2"/>
              </a:rPr>
              <a:t>FPRE hat ein nach </a:t>
            </a:r>
            <a:r>
              <a:rPr lang="de-CH" sz="1900" b="1" dirty="0">
                <a:sym typeface="Wingdings" panose="05000000000000000000" pitchFamily="2" charset="2"/>
              </a:rPr>
              <a:t>ISO 27001 zertifiziertes Informationssicherheitsmanagementsystem</a:t>
            </a:r>
            <a:r>
              <a:rPr lang="de-CH" sz="1900" dirty="0">
                <a:sym typeface="Wingdings" panose="05000000000000000000" pitchFamily="2" charset="2"/>
              </a:rPr>
              <a:t>.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de-CH" sz="19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Bei der Einreichung werden Ihre Portfoliodaten direkt in ein </a:t>
            </a:r>
            <a:r>
              <a:rPr lang="de-CH" sz="19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  <a:hlinkClick r:id="rId3"/>
              </a:rPr>
              <a:t>Finma-konformes Rechenzentrum</a:t>
            </a:r>
            <a:r>
              <a:rPr lang="de-CH" sz="19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mit Standort in der Schweiz übertragen. Der Zugriff ist ausschliesslich den dafür autorisierten Mitarbeitenden von FPRE in der Schweiz möglich.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de-CH" sz="1900" dirty="0">
                <a:sym typeface="Wingdings" panose="05000000000000000000" pitchFamily="2" charset="2"/>
              </a:rPr>
              <a:t>Die Daten werden ausschliesslich für die Analyse im Rahmen des Klimatests 2026 verwendet. Bei </a:t>
            </a:r>
            <a:r>
              <a:rPr lang="de-CH" sz="1900" b="1" dirty="0">
                <a:sym typeface="Wingdings" panose="05000000000000000000" pitchFamily="2" charset="2"/>
              </a:rPr>
              <a:t>Projektschluss werden die Daten gelöscht</a:t>
            </a:r>
            <a:r>
              <a:rPr lang="de-CH" sz="1900" dirty="0">
                <a:sym typeface="Wingdings" panose="05000000000000000000" pitchFamily="2" charset="2"/>
              </a:rPr>
              <a:t>.</a:t>
            </a:r>
            <a:endParaRPr lang="de-CH" sz="19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de-CH" sz="19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Optional werden den Teilnehmenden vorunterzeichnete Vertraulichkeitserklärungen (NDA) zur Verfügung gestellt. </a:t>
            </a:r>
            <a:r>
              <a:rPr lang="de-CH" sz="19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Für Hypothekarportfolios steht ein separates NDA zur Verfügung.</a:t>
            </a:r>
            <a:r>
              <a:rPr lang="de-CH" sz="19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Die NDA finden Sie auf der Transition Monitor </a:t>
            </a:r>
            <a:r>
              <a:rPr lang="de-CH" sz="19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Platform</a:t>
            </a:r>
            <a:r>
              <a:rPr lang="de-CH" sz="19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unter </a:t>
            </a:r>
            <a:r>
              <a:rPr lang="de-CH" sz="19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  <a:hlinkClick r:id="rId4"/>
              </a:rPr>
              <a:t>https://platform.transitionmonitor.com/suisse/</a:t>
            </a:r>
            <a:r>
              <a:rPr lang="de-CH" sz="19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endParaRPr lang="de-CH" sz="1900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4F4DBA6-172F-AE13-5436-6929122C7F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sz="2200" b="1" dirty="0">
                <a:latin typeface="Arial" panose="020B0604020202020204" pitchFamily="34" charset="0"/>
                <a:cs typeface="Arial" panose="020B0604020202020204" pitchFamily="34" charset="0"/>
              </a:rPr>
              <a:t>Vertraulichkeit und Datensicherheit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EA3D4D7-9DBF-F326-5529-37626625D2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dirty="0"/>
              <a:t>Teilnahme</a:t>
            </a:r>
          </a:p>
        </p:txBody>
      </p:sp>
    </p:spTree>
    <p:extLst>
      <p:ext uri="{BB962C8B-B14F-4D97-AF65-F5344CB8AC3E}">
        <p14:creationId xmlns:p14="http://schemas.microsoft.com/office/powerpoint/2010/main" val="13544050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14AAC9-546A-37A1-713D-24CBF3B8A4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D32CCBC-E33F-ECA3-29C5-4A283D765D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416" y="1628800"/>
            <a:ext cx="10752667" cy="4535487"/>
          </a:xfrm>
        </p:spPr>
        <p:txBody>
          <a:bodyPr/>
          <a:lstStyle/>
          <a:p>
            <a:pPr marR="0" lvl="0" algn="l" defTabSz="3600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de-DE" sz="1900" b="1" dirty="0">
                <a:sym typeface="Wingdings" panose="05000000000000000000" pitchFamily="2" charset="2"/>
              </a:rPr>
              <a:t>Allgemeine Hinweise</a:t>
            </a:r>
          </a:p>
          <a:p>
            <a:pPr marL="285750" marR="0" lvl="0" indent="-285750" algn="l" defTabSz="3600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1900" b="0" i="0" u="none" strike="noStrike" kern="1200" cap="none" spc="0" normalizeH="0" baseline="0" noProof="0" dirty="0">
                <a:ln>
                  <a:noFill/>
                </a:ln>
                <a:solidFill>
                  <a:srgbClr val="0325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Es ist möglich mehrere Immobilienportfolios zu übermitteln (</a:t>
            </a:r>
            <a:r>
              <a:rPr lang="de-DE" sz="1900" dirty="0">
                <a:sym typeface="Wingdings" panose="05000000000000000000" pitchFamily="2" charset="2"/>
              </a:rPr>
              <a:t>wichtig</a:t>
            </a:r>
            <a:r>
              <a:rPr kumimoji="0" lang="de-DE" sz="1900" b="0" i="0" u="none" strike="noStrike" kern="1200" cap="none" spc="0" normalizeH="0" baseline="0" noProof="0" dirty="0">
                <a:ln>
                  <a:noFill/>
                </a:ln>
                <a:solidFill>
                  <a:srgbClr val="0325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: </a:t>
            </a:r>
            <a:r>
              <a:rPr kumimoji="0" lang="de-DE" sz="1900" b="1" i="0" u="none" strike="noStrike" kern="1200" cap="none" spc="0" normalizeH="0" baseline="0" noProof="0" dirty="0">
                <a:ln>
                  <a:noFill/>
                </a:ln>
                <a:solidFill>
                  <a:srgbClr val="0325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1 Portfolio = 1 Exceldatei</a:t>
            </a:r>
            <a:r>
              <a:rPr kumimoji="0" lang="de-DE" sz="1900" b="0" i="0" u="none" strike="noStrike" kern="1200" cap="none" spc="0" normalizeH="0" baseline="0" noProof="0" dirty="0">
                <a:ln>
                  <a:noFill/>
                </a:ln>
                <a:solidFill>
                  <a:srgbClr val="0325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</a:p>
          <a:p>
            <a:pPr marL="285750" marR="0" lvl="0" indent="-285750" algn="l" defTabSz="3600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1900" b="0" i="0" u="none" strike="noStrike" kern="1200" cap="none" spc="0" normalizeH="0" baseline="0" noProof="0" dirty="0">
                <a:ln>
                  <a:noFill/>
                </a:ln>
                <a:solidFill>
                  <a:srgbClr val="0325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Immobilien (z.B. eigene Liegenschaften) und Hypotheken müssen in getrennten Portfolios eingereicht werden</a:t>
            </a:r>
          </a:p>
          <a:p>
            <a:pPr marL="285750" marR="0" lvl="0" indent="-285750" algn="l" defTabSz="3600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1900" b="0" i="0" u="none" strike="noStrike" kern="1200" cap="none" spc="0" normalizeH="0" baseline="0" noProof="0" dirty="0">
                <a:ln>
                  <a:noFill/>
                </a:ln>
                <a:solidFill>
                  <a:srgbClr val="0325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Ein Gebäude soll nur in jeweils einem einzigen Portfolio eingereicht werden</a:t>
            </a:r>
          </a:p>
          <a:p>
            <a:pPr marL="285750" marR="0" lvl="0" indent="-285750" algn="l" defTabSz="3600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lang="de-DE" sz="1900" dirty="0">
                <a:sym typeface="Wingdings" panose="05000000000000000000" pitchFamily="2" charset="2"/>
              </a:rPr>
              <a:t>Das Excel-Tabellenblatt „</a:t>
            </a:r>
            <a:r>
              <a:rPr lang="de-DE" sz="1900" dirty="0" err="1">
                <a:sym typeface="Wingdings" panose="05000000000000000000" pitchFamily="2" charset="2"/>
              </a:rPr>
              <a:t>Instructions</a:t>
            </a:r>
            <a:r>
              <a:rPr lang="de-DE" sz="1900" dirty="0">
                <a:sym typeface="Wingdings" panose="05000000000000000000" pitchFamily="2" charset="2"/>
              </a:rPr>
              <a:t>“ liefert detaillierte Hinweise zum Ausfüllen der Vorlage</a:t>
            </a:r>
          </a:p>
          <a:p>
            <a:pPr marL="285750" marR="0" lvl="0" indent="-285750" algn="l" defTabSz="3600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1900" b="0" i="0" u="none" strike="noStrike" kern="1200" cap="none" spc="0" normalizeH="0" baseline="0" noProof="0" dirty="0">
                <a:ln>
                  <a:noFill/>
                </a:ln>
                <a:solidFill>
                  <a:srgbClr val="0325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Auf dem Tabellenblatt „Portfolio“ werden die Daten des P</a:t>
            </a:r>
            <a:r>
              <a:rPr lang="de-DE" sz="1900" dirty="0" err="1">
                <a:sym typeface="Wingdings" panose="05000000000000000000" pitchFamily="2" charset="2"/>
              </a:rPr>
              <a:t>ortfolios</a:t>
            </a:r>
            <a:r>
              <a:rPr lang="de-DE" sz="1900" dirty="0">
                <a:sym typeface="Wingdings" panose="05000000000000000000" pitchFamily="2" charset="2"/>
              </a:rPr>
              <a:t> erfasst</a:t>
            </a:r>
          </a:p>
          <a:p>
            <a:pPr marL="285750" marR="0" lvl="0" indent="-285750" algn="l" defTabSz="3600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1900" b="1" i="0" u="none" strike="noStrike" kern="1200" cap="none" spc="0" normalizeH="0" baseline="0" noProof="0" dirty="0">
                <a:ln>
                  <a:noFill/>
                </a:ln>
                <a:solidFill>
                  <a:srgbClr val="0325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Bitte halten Sie sich an die Formularvorgabe und verwenden diese unverändert für die Übermittlung</a:t>
            </a:r>
          </a:p>
          <a:p>
            <a:pPr marL="285750" marR="0" lvl="0" indent="-285750" algn="l" defTabSz="3600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lang="de-DE" sz="1900" dirty="0">
                <a:sym typeface="Wingdings" panose="05000000000000000000" pitchFamily="2" charset="2"/>
              </a:rPr>
              <a:t>Stichtag für die Erfassung der Gebäudeangaben: </a:t>
            </a:r>
            <a:r>
              <a:rPr lang="de-DE" sz="1900" b="1" dirty="0">
                <a:sym typeface="Wingdings" panose="05000000000000000000" pitchFamily="2" charset="2"/>
              </a:rPr>
              <a:t>31.12.2025</a:t>
            </a:r>
            <a:endParaRPr kumimoji="0" lang="de-DE" sz="1900" b="1" i="0" u="none" strike="noStrike" kern="1200" cap="none" spc="0" normalizeH="0" baseline="0" noProof="0" dirty="0">
              <a:ln>
                <a:noFill/>
              </a:ln>
              <a:solidFill>
                <a:srgbClr val="03254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marR="0" lvl="0" indent="-285750" algn="l" defTabSz="3600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endParaRPr kumimoji="0" lang="de-DE" sz="1900" b="0" i="0" u="none" strike="noStrike" kern="1200" cap="none" spc="0" normalizeH="0" baseline="0" noProof="0" dirty="0">
              <a:ln>
                <a:noFill/>
              </a:ln>
              <a:solidFill>
                <a:srgbClr val="03254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R="0" lvl="0" algn="l" defTabSz="3600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endParaRPr lang="de-DE" sz="1900" dirty="0">
              <a:sym typeface="Wingdings" panose="05000000000000000000" pitchFamily="2" charset="2"/>
            </a:endParaRP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CB79F96-2AE7-B79E-FB23-4D6B8E2A9F1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dirty="0"/>
              <a:t>Eingabevorlage ausfüllen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3C2F3638-22D9-3A76-547A-3F43256EDA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dirty="0"/>
              <a:t>Erfassung Portfoliodaten</a:t>
            </a:r>
          </a:p>
        </p:txBody>
      </p:sp>
    </p:spTree>
    <p:extLst>
      <p:ext uri="{BB962C8B-B14F-4D97-AF65-F5344CB8AC3E}">
        <p14:creationId xmlns:p14="http://schemas.microsoft.com/office/powerpoint/2010/main" val="2679943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9F25650-0BF4-B931-8262-E1FEB905265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727200" y="1141937"/>
            <a:ext cx="10244667" cy="5198561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de-CH" sz="2400" noProof="0" dirty="0">
                <a:cs typeface="Arial" panose="020B0604020202020204" pitchFamily="34" charset="0"/>
                <a:hlinkClick r:id="rId3"/>
              </a:rPr>
              <a:t>Klima- und Innovationsgesetz</a:t>
            </a:r>
            <a:r>
              <a:rPr lang="de-CH" sz="2400" noProof="0" dirty="0">
                <a:cs typeface="Arial" panose="020B0604020202020204" pitchFamily="34" charset="0"/>
              </a:rPr>
              <a:t> </a:t>
            </a:r>
            <a:r>
              <a:rPr lang="de-CH" sz="2400" noProof="0" dirty="0" err="1">
                <a:cs typeface="Arial" panose="020B0604020202020204" pitchFamily="34" charset="0"/>
              </a:rPr>
              <a:t>KlG</a:t>
            </a:r>
            <a:r>
              <a:rPr lang="de-CH" sz="2400" noProof="0" dirty="0">
                <a:cs typeface="Arial" panose="020B0604020202020204" pitchFamily="34" charset="0"/>
              </a:rPr>
              <a:t>, in Kraft seit 01.01.2025</a:t>
            </a:r>
            <a:endParaRPr lang="de-CH" sz="2400" dirty="0">
              <a:cs typeface="Arial" panose="020B0604020202020204" pitchFamily="34" charset="0"/>
            </a:endParaRPr>
          </a:p>
          <a:p>
            <a:pPr marL="360363" indent="-360363">
              <a:lnSpc>
                <a:spcPct val="100000"/>
              </a:lnSpc>
              <a:spcAft>
                <a:spcPts val="600"/>
              </a:spcAft>
            </a:pPr>
            <a:r>
              <a:rPr lang="de-CH" sz="2400" noProof="0" dirty="0">
                <a:cs typeface="Arial" panose="020B0604020202020204" pitchFamily="34" charset="0"/>
              </a:rPr>
              <a:t>Netto null Emissionen bis spätestens 2050 (Art. </a:t>
            </a:r>
            <a:r>
              <a:rPr lang="de-CH" sz="2400" dirty="0">
                <a:cs typeface="Arial" panose="020B0604020202020204" pitchFamily="34" charset="0"/>
              </a:rPr>
              <a:t>3</a:t>
            </a:r>
            <a:r>
              <a:rPr lang="de-CH" sz="2400" noProof="0" dirty="0">
                <a:cs typeface="Arial" panose="020B0604020202020204" pitchFamily="34" charset="0"/>
              </a:rPr>
              <a:t>)</a:t>
            </a:r>
          </a:p>
          <a:p>
            <a:pPr marL="352432" indent="-349250">
              <a:lnSpc>
                <a:spcPct val="100000"/>
              </a:lnSpc>
              <a:spcAft>
                <a:spcPts val="600"/>
              </a:spcAft>
            </a:pPr>
            <a:r>
              <a:rPr lang="de-CH" sz="2400" noProof="0" dirty="0">
                <a:cs typeface="Arial" panose="020B0604020202020204" pitchFamily="34" charset="0"/>
              </a:rPr>
              <a:t>Klimaverträgliche Ausrichtung der Finanzflüsse (Art. 1, Bst. c)</a:t>
            </a:r>
          </a:p>
          <a:p>
            <a:pPr marL="352432" indent="-349250">
              <a:lnSpc>
                <a:spcPct val="100000"/>
              </a:lnSpc>
              <a:spcAft>
                <a:spcPts val="600"/>
              </a:spcAft>
            </a:pPr>
            <a:r>
              <a:rPr lang="de-CH" sz="2400" noProof="0" dirty="0">
                <a:cs typeface="Arial" panose="020B0604020202020204" pitchFamily="34" charset="0"/>
              </a:rPr>
              <a:t>Effektiver Klimazielbeitrag des Finanzmarkts (Art. 9) </a:t>
            </a:r>
          </a:p>
          <a:p>
            <a:pPr marL="352432" indent="-349250">
              <a:lnSpc>
                <a:spcPct val="100000"/>
              </a:lnSpc>
              <a:spcAft>
                <a:spcPts val="600"/>
              </a:spcAft>
            </a:pPr>
            <a:r>
              <a:rPr lang="de-CH" sz="2400" noProof="0" dirty="0">
                <a:cs typeface="Arial" panose="020B0604020202020204" pitchFamily="34" charset="0"/>
              </a:rPr>
              <a:t>Alle Unternehmen bis 2050 Netto-Null, </a:t>
            </a:r>
            <a:r>
              <a:rPr lang="de-CH" sz="2400" noProof="0" dirty="0" err="1">
                <a:cs typeface="Arial" panose="020B0604020202020204" pitchFamily="34" charset="0"/>
              </a:rPr>
              <a:t>Transitionsplan</a:t>
            </a:r>
            <a:r>
              <a:rPr lang="de-CH" sz="2400" noProof="0" dirty="0">
                <a:cs typeface="Arial" panose="020B0604020202020204" pitchFamily="34" charset="0"/>
              </a:rPr>
              <a:t> empfohlen </a:t>
            </a:r>
            <a:r>
              <a:rPr lang="en-US" sz="2400" dirty="0">
                <a:cs typeface="Arial" panose="020B0604020202020204" pitchFamily="34" charset="0"/>
              </a:rPr>
              <a:t>(Art. 5) </a:t>
            </a:r>
          </a:p>
          <a:p>
            <a:pPr marL="622300" lvl="1" indent="-349250">
              <a:lnSpc>
                <a:spcPct val="100000"/>
              </a:lnSpc>
              <a:spcAft>
                <a:spcPts val="600"/>
              </a:spcAft>
              <a:buNone/>
            </a:pPr>
            <a:endParaRPr lang="en-US" sz="2400" dirty="0"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de-CH" sz="2400" noProof="0" dirty="0">
                <a:cs typeface="Arial" panose="020B0604020202020204" pitchFamily="34" charset="0"/>
                <a:hlinkClick r:id="rId4"/>
              </a:rPr>
              <a:t>Klimaschutzverordnung</a:t>
            </a:r>
            <a:r>
              <a:rPr lang="de-CH" sz="2400" noProof="0" dirty="0">
                <a:cs typeface="Arial" panose="020B0604020202020204" pitchFamily="34" charset="0"/>
              </a:rPr>
              <a:t> (</a:t>
            </a:r>
            <a:r>
              <a:rPr lang="de-CH" sz="2400" noProof="0" dirty="0" err="1">
                <a:cs typeface="Arial" panose="020B0604020202020204" pitchFamily="34" charset="0"/>
              </a:rPr>
              <a:t>KlV</a:t>
            </a:r>
            <a:r>
              <a:rPr lang="de-CH" sz="2400" noProof="0" dirty="0">
                <a:cs typeface="Arial" panose="020B0604020202020204" pitchFamily="34" charset="0"/>
              </a:rPr>
              <a:t>): </a:t>
            </a:r>
          </a:p>
          <a:p>
            <a:pPr marL="346082" indent="-342900">
              <a:lnSpc>
                <a:spcPct val="100000"/>
              </a:lnSpc>
              <a:spcAft>
                <a:spcPts val="600"/>
              </a:spcAft>
            </a:pPr>
            <a:r>
              <a:rPr lang="de-CH" sz="2400" noProof="0" dirty="0">
                <a:cs typeface="Arial" panose="020B0604020202020204" pitchFamily="34" charset="0"/>
              </a:rPr>
              <a:t>Regelmässiger Klimatest </a:t>
            </a:r>
            <a:r>
              <a:rPr lang="en-US" sz="2400" dirty="0">
                <a:cs typeface="Arial" panose="020B0604020202020204" pitchFamily="34" charset="0"/>
              </a:rPr>
              <a:t>(Art. 30)</a:t>
            </a:r>
          </a:p>
          <a:p>
            <a:pPr marL="346082" indent="-342900">
              <a:lnSpc>
                <a:spcPct val="100000"/>
              </a:lnSpc>
              <a:spcAft>
                <a:spcPts val="600"/>
              </a:spcAft>
            </a:pPr>
            <a:endParaRPr lang="en-US" sz="2400" dirty="0">
              <a:cs typeface="Arial" panose="020B0604020202020204" pitchFamily="34" charset="0"/>
            </a:endParaRPr>
          </a:p>
          <a:p>
            <a:pPr marL="346082" indent="-3429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CH" sz="2400" b="1" kern="1200" dirty="0">
                <a:solidFill>
                  <a:srgbClr val="375172"/>
                </a:solidFill>
                <a:ea typeface="+mn-ea"/>
                <a:cs typeface="+mn-cs"/>
              </a:rPr>
              <a:t>Mit dem freiwilligen Klimatest setzt der Bund diesen Auftrag um</a:t>
            </a:r>
            <a:endParaRPr lang="de-CH" sz="2400" dirty="0"/>
          </a:p>
          <a:p>
            <a:pPr marL="346082" indent="-342900">
              <a:lnSpc>
                <a:spcPct val="100000"/>
              </a:lnSpc>
              <a:spcAft>
                <a:spcPts val="600"/>
              </a:spcAft>
            </a:pPr>
            <a:r>
              <a:rPr lang="de-CH" sz="2400" dirty="0">
                <a:cs typeface="Arial" panose="020B0604020202020204" pitchFamily="34" charset="0"/>
              </a:rPr>
              <a:t>Bundesrat strebt 2030 eine verbindliche Teilnahme an </a:t>
            </a:r>
            <a:endParaRPr lang="de-CH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FDC6C80-F569-53B9-7650-C824EFD3AE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4</a:t>
            </a:fld>
            <a:endParaRPr lang="de-CH" dirty="0"/>
          </a:p>
        </p:txBody>
      </p:sp>
      <p:sp>
        <p:nvSpPr>
          <p:cNvPr id="5" name="Titel 22">
            <a:extLst>
              <a:ext uri="{FF2B5EF4-FFF2-40B4-BE49-F238E27FC236}">
                <a16:creationId xmlns:a16="http://schemas.microsoft.com/office/drawing/2014/main" id="{7F63D35A-3CF7-7CE2-86CC-549E011AFC52}"/>
              </a:ext>
            </a:extLst>
          </p:cNvPr>
          <p:cNvSpPr txBox="1">
            <a:spLocks/>
          </p:cNvSpPr>
          <p:nvPr/>
        </p:nvSpPr>
        <p:spPr bwMode="auto">
          <a:xfrm>
            <a:off x="1727200" y="237835"/>
            <a:ext cx="9972675" cy="5550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ts val="4800"/>
              </a:lnSpc>
              <a:spcBef>
                <a:spcPct val="0"/>
              </a:spcBef>
              <a:spcAft>
                <a:spcPct val="0"/>
              </a:spcAft>
              <a:defRPr sz="4267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CH" sz="3200" b="0" dirty="0">
                <a:solidFill>
                  <a:srgbClr val="375172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Warum ein Klimatest?</a:t>
            </a:r>
            <a:endParaRPr lang="de-CH" sz="3200" b="0" kern="1200" dirty="0">
              <a:solidFill>
                <a:srgbClr val="375172"/>
              </a:solidFill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</p:txBody>
      </p:sp>
      <p:pic>
        <p:nvPicPr>
          <p:cNvPr id="4" name="Grafik 7">
            <a:extLst>
              <a:ext uri="{FF2B5EF4-FFF2-40B4-BE49-F238E27FC236}">
                <a16:creationId xmlns:a16="http://schemas.microsoft.com/office/drawing/2014/main" id="{09EDE441-8B0F-A226-CBD3-91D8651BF9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08" t="48484" r="-1" b="-1"/>
          <a:stretch>
            <a:fillRect/>
          </a:stretch>
        </p:blipFill>
        <p:spPr bwMode="auto">
          <a:xfrm>
            <a:off x="7461156" y="3310468"/>
            <a:ext cx="4237299" cy="177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70812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2EE6F5-2BAF-5D22-1CF9-4F0F386651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4368FE9-6927-363B-9617-20F00EC7A4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2393" y="4259032"/>
            <a:ext cx="8157341" cy="2370103"/>
          </a:xfrm>
          <a:prstGeom prst="rect">
            <a:avLst/>
          </a:prstGeo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7A55358-F162-8BA8-9951-37ED2930C8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R="0" lvl="0" algn="l" defTabSz="3600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de-DE" sz="1900" b="1" dirty="0">
                <a:sym typeface="Wingdings" panose="05000000000000000000" pitchFamily="2" charset="2"/>
              </a:rPr>
              <a:t>Metadaten erfassen</a:t>
            </a:r>
          </a:p>
          <a:p>
            <a:pPr marR="0" lvl="0" algn="l" defTabSz="3600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de-DE" sz="1900" dirty="0">
                <a:sym typeface="Wingdings" panose="05000000000000000000" pitchFamily="2" charset="2"/>
              </a:rPr>
              <a:t>Bitte erfassen Sie die Angaben zum Portfolio vollständig: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kumimoji="0" lang="de-DE" sz="1900" b="0" i="0" u="none" strike="noStrike" kern="1200" cap="none" spc="0" normalizeH="0" baseline="0" noProof="0" dirty="0">
                <a:ln>
                  <a:noFill/>
                </a:ln>
                <a:solidFill>
                  <a:srgbClr val="0325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Erforderlich: </a:t>
            </a:r>
            <a:r>
              <a:rPr kumimoji="0" lang="de-DE" sz="1900" b="1" i="0" u="none" strike="noStrike" kern="1200" cap="none" spc="0" normalizeH="0" baseline="0" noProof="0" dirty="0">
                <a:ln>
                  <a:noFill/>
                </a:ln>
                <a:solidFill>
                  <a:srgbClr val="0325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Portfolio Name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de-DE" sz="1900" dirty="0">
                <a:sym typeface="Wingdings" panose="05000000000000000000" pitchFamily="2" charset="2"/>
              </a:rPr>
              <a:t>Erforderlich: </a:t>
            </a:r>
            <a:r>
              <a:rPr lang="de-DE" sz="1900" b="1" dirty="0">
                <a:sym typeface="Wingdings" panose="05000000000000000000" pitchFamily="2" charset="2"/>
              </a:rPr>
              <a:t>Portfolio Art</a:t>
            </a:r>
            <a:r>
              <a:rPr lang="de-DE" sz="1900" dirty="0">
                <a:sym typeface="Wingdings" panose="05000000000000000000" pitchFamily="2" charset="2"/>
              </a:rPr>
              <a:t> (Liegenschaften direkt gehalten oder Hypotheken)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de-DE" sz="1900" dirty="0">
                <a:sym typeface="Wingdings" panose="05000000000000000000" pitchFamily="2" charset="2"/>
              </a:rPr>
              <a:t>Optional: Angaben zur Kontaktperson des Portfolios</a:t>
            </a:r>
            <a:endParaRPr kumimoji="0" lang="de-DE" sz="1900" b="0" i="0" u="none" strike="noStrike" kern="1200" cap="none" spc="0" normalizeH="0" baseline="0" noProof="0" dirty="0">
              <a:ln>
                <a:noFill/>
              </a:ln>
              <a:solidFill>
                <a:srgbClr val="03254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R="0" lvl="0" algn="l" defTabSz="3600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endParaRPr lang="de-DE" sz="1900" dirty="0">
              <a:sym typeface="Wingdings" panose="05000000000000000000" pitchFamily="2" charset="2"/>
            </a:endParaRP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69EA4553-8EB8-99C0-DD79-744321C1EB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dirty="0"/>
              <a:t>Eingabevorlage ausfüllen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C562DB3-6D8A-6691-74D5-7C486254F7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dirty="0"/>
              <a:t>Erfassung Portfoliodaten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4478F218-A322-EA7E-73D8-53712FE888D9}"/>
              </a:ext>
            </a:extLst>
          </p:cNvPr>
          <p:cNvSpPr/>
          <p:nvPr/>
        </p:nvSpPr>
        <p:spPr>
          <a:xfrm>
            <a:off x="3143672" y="5929498"/>
            <a:ext cx="3024336" cy="8118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01050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243CC9-D1F5-004D-BD6F-034E56FAC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DC669230-2EA6-63EE-6EC1-66CF5C2E1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7118" y="3788943"/>
            <a:ext cx="11637764" cy="2520280"/>
          </a:xfrm>
          <a:prstGeom prst="rect">
            <a:avLst/>
          </a:prstGeo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85F4941-741E-5DBC-3645-C7E9D42F65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669" y="1764003"/>
            <a:ext cx="11136971" cy="2385077"/>
          </a:xfrm>
        </p:spPr>
        <p:txBody>
          <a:bodyPr/>
          <a:lstStyle/>
          <a:p>
            <a:pPr marR="0" lvl="0" algn="l" defTabSz="3600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de-DE" sz="1900" b="1" dirty="0">
                <a:sym typeface="Wingdings" panose="05000000000000000000" pitchFamily="2" charset="2"/>
              </a:rPr>
              <a:t>Lokalisierung erfassen (Angabe zwingend erforderlich) :</a:t>
            </a:r>
          </a:p>
          <a:p>
            <a:pPr marR="0" lvl="0" algn="l" defTabSz="3600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de-DE" sz="1900" dirty="0">
                <a:sym typeface="Wingdings" panose="05000000000000000000" pitchFamily="2" charset="2"/>
              </a:rPr>
              <a:t>Bitte erfassen Sie pro Zeile ein (1) Gebäude: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de-DE" sz="1900" b="1" dirty="0">
                <a:sym typeface="Wingdings" panose="05000000000000000000" pitchFamily="2" charset="2"/>
              </a:rPr>
              <a:t>EGID oder eindeutige Adresse</a:t>
            </a:r>
            <a:r>
              <a:rPr lang="de-DE" sz="1900" dirty="0">
                <a:sym typeface="Wingdings" panose="05000000000000000000" pitchFamily="2" charset="2"/>
              </a:rPr>
              <a:t>  Anreicherung aus GWR möglich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kumimoji="0" lang="de-DE" sz="1900" b="0" i="0" u="none" strike="noStrike" kern="1200" cap="none" spc="0" normalizeH="0" baseline="0" noProof="0" dirty="0">
                <a:ln>
                  <a:noFill/>
                </a:ln>
                <a:solidFill>
                  <a:srgbClr val="0325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Bitte </a:t>
            </a:r>
            <a:r>
              <a:rPr kumimoji="0" lang="de-DE" sz="1900" b="1" i="0" u="none" strike="noStrike" kern="1200" cap="none" spc="0" normalizeH="0" baseline="0" noProof="0" dirty="0">
                <a:ln>
                  <a:noFill/>
                </a:ln>
                <a:solidFill>
                  <a:srgbClr val="0325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keine Mehrfachadressen</a:t>
            </a:r>
            <a:r>
              <a:rPr kumimoji="0" lang="de-DE" sz="1900" b="0" i="0" u="none" strike="noStrike" kern="1200" cap="none" spc="0" normalizeH="0" baseline="0" noProof="0" dirty="0">
                <a:ln>
                  <a:noFill/>
                </a:ln>
                <a:solidFill>
                  <a:srgbClr val="0325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erfassen (</a:t>
            </a:r>
            <a:r>
              <a:rPr kumimoji="0" lang="de-DE" sz="1900" b="0" i="0" u="none" strike="noStrike" kern="1200" cap="none" spc="0" normalizeH="0" baseline="0" noProof="0" dirty="0" err="1">
                <a:ln>
                  <a:noFill/>
                </a:ln>
                <a:solidFill>
                  <a:srgbClr val="0325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z.B</a:t>
            </a:r>
            <a:r>
              <a:rPr lang="de-DE" sz="1900" dirty="0">
                <a:sym typeface="Wingdings" panose="05000000000000000000" pitchFamily="2" charset="2"/>
              </a:rPr>
              <a:t>. </a:t>
            </a:r>
            <a:r>
              <a:rPr lang="de-DE" sz="1900" dirty="0" err="1">
                <a:sym typeface="Wingdings" panose="05000000000000000000" pitchFamily="2" charset="2"/>
              </a:rPr>
              <a:t>Musterstrasse</a:t>
            </a:r>
            <a:r>
              <a:rPr lang="de-DE" sz="1900" dirty="0">
                <a:sym typeface="Wingdings" panose="05000000000000000000" pitchFamily="2" charset="2"/>
              </a:rPr>
              <a:t> 7-15)  als Einzelgebäude erfassen</a:t>
            </a:r>
            <a:endParaRPr kumimoji="0" lang="de-DE" sz="1900" b="0" i="0" u="none" strike="noStrike" kern="1200" cap="none" spc="0" normalizeH="0" baseline="0" noProof="0" dirty="0">
              <a:ln>
                <a:noFill/>
              </a:ln>
              <a:solidFill>
                <a:srgbClr val="03254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R="0" lvl="0" algn="l" defTabSz="3600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endParaRPr lang="de-DE" sz="1900" dirty="0">
              <a:sym typeface="Wingdings" panose="05000000000000000000" pitchFamily="2" charset="2"/>
            </a:endParaRP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BD83354F-2C04-BDC6-5D87-5826576DF6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dirty="0"/>
              <a:t>Eingabevorlage ausfüllen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04F87723-D8CF-02ED-577F-B86727EC16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dirty="0"/>
              <a:t>Erfassung Portfoliodaten</a:t>
            </a:r>
          </a:p>
        </p:txBody>
      </p:sp>
    </p:spTree>
    <p:extLst>
      <p:ext uri="{BB962C8B-B14F-4D97-AF65-F5344CB8AC3E}">
        <p14:creationId xmlns:p14="http://schemas.microsoft.com/office/powerpoint/2010/main" val="21752041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4F32E2-534E-15E5-FD73-07CD22320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ADFDC0B-4A54-547B-9EB7-4DD47D8919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4802" y="1422513"/>
            <a:ext cx="10752667" cy="4535487"/>
          </a:xfrm>
        </p:spPr>
        <p:txBody>
          <a:bodyPr/>
          <a:lstStyle/>
          <a:p>
            <a:pPr marR="0" lvl="0" algn="l" defTabSz="3600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de-DE" sz="1900" b="1" dirty="0">
                <a:sym typeface="Wingdings" panose="05000000000000000000" pitchFamily="2" charset="2"/>
              </a:rPr>
              <a:t>Gebäudemerkmale erfassen: Angabe empfohlen, falls vorhanden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de-DE" sz="1900" dirty="0">
                <a:sym typeface="Wingdings" panose="05000000000000000000" pitchFamily="2" charset="2"/>
              </a:rPr>
              <a:t>Flächen Gesamtgebäude:</a:t>
            </a:r>
          </a:p>
          <a:p>
            <a:pPr marL="465750" lvl="1" indent="-285750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de-DE" sz="1900" b="1" dirty="0">
                <a:sym typeface="Wingdings" panose="05000000000000000000" pitchFamily="2" charset="2"/>
              </a:rPr>
              <a:t>Energiebezugsfläche</a:t>
            </a:r>
            <a:r>
              <a:rPr lang="de-DE" sz="1900" dirty="0">
                <a:sym typeface="Wingdings" panose="05000000000000000000" pitchFamily="2" charset="2"/>
              </a:rPr>
              <a:t> oder</a:t>
            </a:r>
          </a:p>
          <a:p>
            <a:pPr marL="465750" lvl="1" indent="-285750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de-DE" sz="1900" b="1" dirty="0">
                <a:sym typeface="Wingdings" panose="05000000000000000000" pitchFamily="2" charset="2"/>
              </a:rPr>
              <a:t>Hauptnutzfläche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endParaRPr kumimoji="0" lang="de-DE" sz="1900" b="0" i="0" u="none" strike="noStrike" kern="1200" cap="none" spc="0" normalizeH="0" baseline="0" noProof="0" dirty="0">
              <a:ln>
                <a:noFill/>
              </a:ln>
              <a:solidFill>
                <a:srgbClr val="03254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0C8C1D88-B356-4997-EEAD-917454E6DB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dirty="0"/>
              <a:t>Eingabevorlage ausfüllen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814F5E75-0733-5B6C-3218-963461D819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dirty="0"/>
              <a:t>Erfassung Portfoliodaten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C6DB848-3C4E-FD17-D0E2-A285A9ED1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5035" y="3691050"/>
            <a:ext cx="6172200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0122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2C0F96-6D78-7ABB-1960-78E9DFD3DD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9EA4E47-852E-A5F1-B0F4-2CB4A55627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4802" y="1422513"/>
            <a:ext cx="10752667" cy="4535487"/>
          </a:xfrm>
        </p:spPr>
        <p:txBody>
          <a:bodyPr/>
          <a:lstStyle/>
          <a:p>
            <a:pPr marR="0" lvl="0" algn="l" defTabSz="3600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de-DE" sz="1900" b="1" dirty="0">
                <a:sym typeface="Wingdings" panose="05000000000000000000" pitchFamily="2" charset="2"/>
              </a:rPr>
              <a:t>Gebäudemerkmale erfassen: Angabe empfohlen, falls vorhanden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de-DE" sz="1900" dirty="0">
                <a:sym typeface="Wingdings" panose="05000000000000000000" pitchFamily="2" charset="2"/>
              </a:rPr>
              <a:t>Bei </a:t>
            </a:r>
            <a:r>
              <a:rPr lang="de-DE" sz="1900" b="1" dirty="0">
                <a:sym typeface="Wingdings" panose="05000000000000000000" pitchFamily="2" charset="2"/>
              </a:rPr>
              <a:t>Stockwerkeigentum in Hypothekarportfolios</a:t>
            </a:r>
            <a:r>
              <a:rPr lang="de-DE" sz="1900" dirty="0">
                <a:sym typeface="Wingdings" panose="05000000000000000000" pitchFamily="2" charset="2"/>
              </a:rPr>
              <a:t> wichtig:</a:t>
            </a:r>
          </a:p>
          <a:p>
            <a:pPr marL="465750" lvl="1" indent="-285750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de-DE" sz="1900" dirty="0">
                <a:sym typeface="Wingdings" panose="05000000000000000000" pitchFamily="2" charset="2"/>
              </a:rPr>
              <a:t>Wird nur eine Wohnung (STWE) oder das gesamte Gebäude oder beurteilt?</a:t>
            </a:r>
          </a:p>
          <a:p>
            <a:pPr marL="465750" lvl="1" indent="-285750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de-DE" sz="1900" b="1" dirty="0">
                <a:sym typeface="Wingdings" panose="05000000000000000000" pitchFamily="2" charset="2"/>
              </a:rPr>
              <a:t>Hauptnutzfläche der Wohnung</a:t>
            </a:r>
            <a:r>
              <a:rPr lang="de-DE" sz="1900" dirty="0">
                <a:sym typeface="Wingdings" panose="05000000000000000000" pitchFamily="2" charset="2"/>
              </a:rPr>
              <a:t> (STWE) oder alternativ</a:t>
            </a:r>
          </a:p>
          <a:p>
            <a:pPr marL="465750" lvl="1" indent="-285750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de-DE" sz="1900" b="1" dirty="0">
                <a:sym typeface="Wingdings" panose="05000000000000000000" pitchFamily="2" charset="2"/>
              </a:rPr>
              <a:t>Wertquote</a:t>
            </a:r>
            <a:r>
              <a:rPr lang="de-DE" sz="1900" dirty="0">
                <a:sym typeface="Wingdings" panose="05000000000000000000" pitchFamily="2" charset="2"/>
              </a:rPr>
              <a:t> (Zähler und Nenner in separaten Spalten)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endParaRPr kumimoji="0" lang="de-DE" sz="1900" b="0" i="0" u="none" strike="noStrike" kern="1200" cap="none" spc="0" normalizeH="0" baseline="0" noProof="0" dirty="0">
              <a:ln>
                <a:noFill/>
              </a:ln>
              <a:solidFill>
                <a:srgbClr val="03254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C66391BB-0355-E6E2-A037-17DD081737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dirty="0"/>
              <a:t>Eingabevorlage ausfüllen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A8ED15EA-1FD2-950B-9735-871D05A9B8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dirty="0"/>
              <a:t>Erfassung Portfoliodaten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510CC81-B512-85ED-6BD0-6F28E5845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16005"/>
            <a:ext cx="12192000" cy="223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6909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2FBB17-B9CD-C3D0-05B8-4C95E5F12C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BE9C871-FD01-CFB3-72A5-DE1DCC2557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4802" y="1422513"/>
            <a:ext cx="10752667" cy="4535487"/>
          </a:xfrm>
        </p:spPr>
        <p:txBody>
          <a:bodyPr/>
          <a:lstStyle/>
          <a:p>
            <a:pPr marR="0" lvl="0" algn="l" defTabSz="3600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de-DE" sz="1900" b="1" dirty="0">
                <a:sym typeface="Wingdings" panose="05000000000000000000" pitchFamily="2" charset="2"/>
              </a:rPr>
              <a:t>Gebäudemerkmale erfassen: Angabe empfohlen, falls vorhanden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de-DE" sz="1900" dirty="0">
                <a:sym typeface="Wingdings" panose="05000000000000000000" pitchFamily="2" charset="2"/>
              </a:rPr>
              <a:t>Anzahl Geschosse oberirdisch (beheizt)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de-DE" sz="1900" dirty="0">
                <a:sym typeface="Wingdings" panose="05000000000000000000" pitchFamily="2" charset="2"/>
              </a:rPr>
              <a:t>Anzahl Geschosse unterirdisch (exkl. Tiefgarage)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de-DE" sz="1900" dirty="0">
                <a:sym typeface="Wingdings" panose="05000000000000000000" pitchFamily="2" charset="2"/>
              </a:rPr>
              <a:t>Tiefgarage vorhanden?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de-DE" sz="1900" dirty="0">
                <a:sym typeface="Wingdings" panose="05000000000000000000" pitchFamily="2" charset="2"/>
              </a:rPr>
              <a:t>Gebäude </a:t>
            </a:r>
            <a:r>
              <a:rPr kumimoji="0" lang="de-DE" sz="1900" b="0" i="0" u="none" strike="noStrike" kern="1200" cap="none" spc="0" normalizeH="0" baseline="0" noProof="0" dirty="0">
                <a:ln>
                  <a:noFill/>
                </a:ln>
                <a:solidFill>
                  <a:srgbClr val="0325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Bau</a:t>
            </a:r>
            <a:r>
              <a:rPr lang="de-DE" sz="1900" dirty="0" err="1">
                <a:sym typeface="Wingdings" panose="05000000000000000000" pitchFamily="2" charset="2"/>
              </a:rPr>
              <a:t>jahr</a:t>
            </a:r>
            <a:endParaRPr lang="de-DE" sz="1900" dirty="0">
              <a:sym typeface="Wingdings" panose="05000000000000000000" pitchFamily="2" charset="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kumimoji="0" lang="de-DE" sz="1900" b="0" i="0" u="none" strike="noStrike" kern="1200" cap="none" spc="0" normalizeH="0" baseline="0" noProof="0" dirty="0">
                <a:ln>
                  <a:noFill/>
                </a:ln>
                <a:solidFill>
                  <a:srgbClr val="0325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Hauptnutzung, z.B. Verwaltung (= Büro) oder Wohnen MFH</a:t>
            </a:r>
            <a:endParaRPr lang="de-DE" sz="1900" dirty="0">
              <a:sym typeface="Wingdings" panose="05000000000000000000" pitchFamily="2" charset="2"/>
            </a:endParaRP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62C3793E-7B33-0C2B-EAE2-303CF87F10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dirty="0"/>
              <a:t>Eingabevorlage ausfüllen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1B612FB2-6C91-60E7-DAA4-23F57830BA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dirty="0"/>
              <a:t>Erfassung Portfoliodaten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5773B87-FCAA-BD9D-2DA2-1F8E98256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650" y="4435362"/>
            <a:ext cx="94107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0399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91E32C-891F-2EDE-BEB2-3D98CE0C29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5816D2F-652A-CB3D-B1B4-BD92C138BC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4802" y="1422513"/>
            <a:ext cx="10752667" cy="4535487"/>
          </a:xfrm>
        </p:spPr>
        <p:txBody>
          <a:bodyPr/>
          <a:lstStyle/>
          <a:p>
            <a:pPr marR="0" lvl="0" algn="l" defTabSz="3600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de-DE" sz="1900" b="1" dirty="0">
                <a:sym typeface="Wingdings" panose="05000000000000000000" pitchFamily="2" charset="2"/>
              </a:rPr>
              <a:t>Gebäudemerkmale erfassen: Angabe empfohlen, falls vorhanden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kumimoji="0" lang="de-DE" sz="1900" b="0" i="0" u="none" strike="noStrike" kern="1200" cap="none" spc="0" normalizeH="0" baseline="0" noProof="0" dirty="0">
                <a:ln>
                  <a:noFill/>
                </a:ln>
                <a:solidFill>
                  <a:srgbClr val="0325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Hauptwärmeträger, z</a:t>
            </a:r>
            <a:r>
              <a:rPr lang="de-DE" sz="1900" dirty="0">
                <a:sym typeface="Wingdings" panose="05000000000000000000" pitchFamily="2" charset="2"/>
              </a:rPr>
              <a:t>.B Gasheizung oder Fernwärme</a:t>
            </a:r>
            <a:endParaRPr kumimoji="0" lang="de-DE" sz="1900" b="0" i="0" u="none" strike="noStrike" kern="1200" cap="none" spc="0" normalizeH="0" baseline="0" noProof="0" dirty="0">
              <a:ln>
                <a:noFill/>
              </a:ln>
              <a:solidFill>
                <a:srgbClr val="03254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de-DE" sz="1900" dirty="0">
                <a:sym typeface="Wingdings" panose="05000000000000000000" pitchFamily="2" charset="2"/>
              </a:rPr>
              <a:t>Energiezertifikat vorhanden (</a:t>
            </a:r>
            <a:r>
              <a:rPr lang="de-DE" sz="1900" b="1" dirty="0">
                <a:sym typeface="Wingdings" panose="05000000000000000000" pitchFamily="2" charset="2"/>
              </a:rPr>
              <a:t>ja nur wenn Minergie, GEAK „A“, oder vergleichbar</a:t>
            </a:r>
            <a:r>
              <a:rPr lang="de-DE" sz="1900" dirty="0">
                <a:sym typeface="Wingdings" panose="05000000000000000000" pitchFamily="2" charset="2"/>
              </a:rPr>
              <a:t>)</a:t>
            </a:r>
            <a:endParaRPr kumimoji="0" lang="de-DE" sz="1900" b="0" i="0" u="none" strike="noStrike" kern="1200" cap="none" spc="0" normalizeH="0" baseline="0" noProof="0" dirty="0">
              <a:ln>
                <a:noFill/>
              </a:ln>
              <a:solidFill>
                <a:srgbClr val="03254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962F9B3-E670-47E8-FD80-3BA11550CB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dirty="0"/>
              <a:t>Eingabevorlage ausfüllen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05AF11A4-14EA-F805-516D-40F177F105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dirty="0"/>
              <a:t>Erfassung Portfoliodaten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3DAFA9E6-55CE-4AB0-9C67-A4787DF23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7925" y="3356992"/>
            <a:ext cx="729615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6208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D58D58-5B2F-752A-8F34-252B8E19A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25B2C9B-2C26-DF00-5685-EA54EB3E43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0176" y="1393947"/>
            <a:ext cx="10752667" cy="4535487"/>
          </a:xfrm>
        </p:spPr>
        <p:txBody>
          <a:bodyPr/>
          <a:lstStyle/>
          <a:p>
            <a:pPr marR="0" lvl="0" algn="l" defTabSz="3600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de-DE" sz="1900" b="1" dirty="0">
                <a:sym typeface="Wingdings" panose="05000000000000000000" pitchFamily="2" charset="2"/>
              </a:rPr>
              <a:t>Historische Sanierungen erfassen: Angabe empfohlen, falls vorhanden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de-DE" sz="1900" b="1" dirty="0">
                <a:sym typeface="Wingdings" panose="05000000000000000000" pitchFamily="2" charset="2"/>
              </a:rPr>
              <a:t>Historische </a:t>
            </a:r>
            <a:r>
              <a:rPr lang="de-DE" sz="1900" b="1" dirty="0" err="1">
                <a:sym typeface="Wingdings" panose="05000000000000000000" pitchFamily="2" charset="2"/>
              </a:rPr>
              <a:t>Sanierungsmassnahmen</a:t>
            </a:r>
            <a:r>
              <a:rPr lang="de-DE" sz="1900" b="1" dirty="0">
                <a:sym typeface="Wingdings" panose="05000000000000000000" pitchFamily="2" charset="2"/>
              </a:rPr>
              <a:t> bis 31.12.2025 </a:t>
            </a:r>
            <a:r>
              <a:rPr lang="de-DE" sz="1900" dirty="0">
                <a:sym typeface="Wingdings" panose="05000000000000000000" pitchFamily="2" charset="2"/>
              </a:rPr>
              <a:t>(jeweils das Jahr der letzten Sanierung)</a:t>
            </a:r>
          </a:p>
          <a:p>
            <a:pPr marL="465750" lvl="1" indent="-285750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de-DE" sz="1900" dirty="0">
                <a:sym typeface="Wingdings" panose="05000000000000000000" pitchFamily="2" charset="2"/>
              </a:rPr>
              <a:t>Fassade, Dach, Fenster, Kellerdecke, Heizung</a:t>
            </a:r>
          </a:p>
          <a:p>
            <a:pPr marL="465750" lvl="1" indent="-285750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de-DE" sz="1900" dirty="0">
                <a:sym typeface="Wingdings" panose="05000000000000000000" pitchFamily="2" charset="2"/>
              </a:rPr>
              <a:t>Ohne Angabe von Sanierungen wird das Baujahr des Gebäudes angenommen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de-DE" sz="1900" b="1" dirty="0">
                <a:sym typeface="Wingdings" panose="05000000000000000000" pitchFamily="2" charset="2"/>
              </a:rPr>
              <a:t>Achtung</a:t>
            </a:r>
            <a:r>
              <a:rPr lang="de-DE" sz="1900" dirty="0">
                <a:sym typeface="Wingdings" panose="05000000000000000000" pitchFamily="2" charset="2"/>
              </a:rPr>
              <a:t>: Erfassung von Sanierungen mit energetischem Impact, keine „Pinselsanierungen“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2F87502-4A9F-C4EC-F1E4-6A69FEEE99E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dirty="0"/>
              <a:t>Eingabevorlage ausfüllen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93ED794-B16D-910F-2793-E6387E0E79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dirty="0"/>
              <a:t>Erfassung Portfoliodaten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8A751D7-DE4D-D6DD-3D2B-4A4D63446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087" y="4077981"/>
            <a:ext cx="1002982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1074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0510A0-D7BF-1A6D-7E48-267BAB4438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C6028F6-B57A-D48F-B59A-E04128B0C9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0176" y="1393947"/>
            <a:ext cx="10752667" cy="4535487"/>
          </a:xfrm>
        </p:spPr>
        <p:txBody>
          <a:bodyPr/>
          <a:lstStyle/>
          <a:p>
            <a:pPr marR="0" lvl="0" algn="l" defTabSz="3600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de-DE" sz="1900" b="1" dirty="0">
                <a:sym typeface="Wingdings" panose="05000000000000000000" pitchFamily="2" charset="2"/>
              </a:rPr>
              <a:t>Sanierungsplan erfassen: Angabe empfohlen, falls vorhanden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de-DE" sz="1900" b="1" dirty="0">
                <a:sym typeface="Wingdings" panose="05000000000000000000" pitchFamily="2" charset="2"/>
              </a:rPr>
              <a:t>Geplante </a:t>
            </a:r>
            <a:r>
              <a:rPr lang="de-DE" sz="1900" b="1" dirty="0" err="1">
                <a:sym typeface="Wingdings" panose="05000000000000000000" pitchFamily="2" charset="2"/>
              </a:rPr>
              <a:t>Sanierungsmassnahmen</a:t>
            </a:r>
            <a:r>
              <a:rPr lang="de-DE" sz="1900" b="1" dirty="0">
                <a:sym typeface="Wingdings" panose="05000000000000000000" pitchFamily="2" charset="2"/>
              </a:rPr>
              <a:t> ab 1.1.2026 bis 2050</a:t>
            </a:r>
          </a:p>
          <a:p>
            <a:pPr marL="465750" lvl="1" indent="-285750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de-DE" sz="1900" dirty="0">
                <a:sym typeface="Wingdings" panose="05000000000000000000" pitchFamily="2" charset="2"/>
              </a:rPr>
              <a:t>Wechsel des Hauptwärmeträgers (z.B. Umstellung Öl zu Fernwärme) kann angegeben werden</a:t>
            </a:r>
          </a:p>
          <a:p>
            <a:pPr marL="465750" lvl="1" indent="-285750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de-DE" sz="1900" dirty="0">
                <a:sym typeface="Wingdings" panose="05000000000000000000" pitchFamily="2" charset="2"/>
              </a:rPr>
              <a:t>Die Angabe ist wichtig für die politische Beurteilung der </a:t>
            </a:r>
            <a:r>
              <a:rPr lang="de-DE" sz="1900" b="1" dirty="0" err="1">
                <a:sym typeface="Wingdings" panose="05000000000000000000" pitchFamily="2" charset="2"/>
              </a:rPr>
              <a:t>Transitionsplanung</a:t>
            </a:r>
            <a:r>
              <a:rPr lang="de-DE" sz="1900" b="1" dirty="0">
                <a:sym typeface="Wingdings" panose="05000000000000000000" pitchFamily="2" charset="2"/>
              </a:rPr>
              <a:t> für </a:t>
            </a:r>
            <a:r>
              <a:rPr lang="de-DE" sz="1900" b="1" dirty="0" err="1">
                <a:sym typeface="Wingdings" panose="05000000000000000000" pitchFamily="2" charset="2"/>
              </a:rPr>
              <a:t>Gebäudeportofolios</a:t>
            </a:r>
            <a:r>
              <a:rPr lang="de-DE" sz="1900" dirty="0">
                <a:sym typeface="Wingdings" panose="05000000000000000000" pitchFamily="2" charset="2"/>
              </a:rPr>
              <a:t> auf Branchenebene!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147CE42-9310-06EF-7D0C-3C07F7AA57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dirty="0"/>
              <a:t>Eingabevorlage ausfüllen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CA5772EC-2F35-8739-43FE-D457DB7256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dirty="0"/>
              <a:t>Erfassung Portfoliodaten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3CC2B0F-2B6F-AF20-8E8B-60FD37A5C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12" y="3789040"/>
            <a:ext cx="1168717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7694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BE80CC-8B58-E831-1E47-3141968298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7275FC9-4310-23A8-5210-A0CDA29FB2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1422513"/>
            <a:ext cx="10752667" cy="4535487"/>
          </a:xfrm>
        </p:spPr>
        <p:txBody>
          <a:bodyPr/>
          <a:lstStyle/>
          <a:p>
            <a:pPr marR="0" lvl="0" algn="l" defTabSz="3600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de-DE" sz="1900" b="1" dirty="0">
                <a:sym typeface="Wingdings" panose="05000000000000000000" pitchFamily="2" charset="2"/>
              </a:rPr>
              <a:t>Erweiterte Angaben zum Gebäude „für fortgeschrittene Anwendende“, optional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de-DE" sz="1900" dirty="0">
                <a:sym typeface="Wingdings" panose="05000000000000000000" pitchFamily="2" charset="2"/>
              </a:rPr>
              <a:t>Eigendeklaration von </a:t>
            </a:r>
            <a:r>
              <a:rPr lang="de-DE" sz="1900" b="1" dirty="0">
                <a:sym typeface="Wingdings" panose="05000000000000000000" pitchFamily="2" charset="2"/>
              </a:rPr>
              <a:t>Verbrauchsdaten </a:t>
            </a:r>
            <a:r>
              <a:rPr lang="de-DE" sz="1900" dirty="0">
                <a:sym typeface="Wingdings" panose="05000000000000000000" pitchFamily="2" charset="2"/>
              </a:rPr>
              <a:t>(min. 10 Monate </a:t>
            </a:r>
            <a:r>
              <a:rPr lang="de-DE" sz="1900" dirty="0" err="1">
                <a:sym typeface="Wingdings" panose="05000000000000000000" pitchFamily="2" charset="2"/>
              </a:rPr>
              <a:t>Reportingperiode</a:t>
            </a:r>
            <a:r>
              <a:rPr lang="de-DE" sz="1900" dirty="0">
                <a:sym typeface="Wingdings" panose="05000000000000000000" pitchFamily="2" charset="2"/>
              </a:rPr>
              <a:t>)</a:t>
            </a:r>
          </a:p>
          <a:p>
            <a:pPr marL="465750" lvl="1" indent="-285750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de-DE" sz="1900" dirty="0">
                <a:sym typeface="Wingdings" panose="05000000000000000000" pitchFamily="2" charset="2"/>
              </a:rPr>
              <a:t>Heizwärme, Warmwasser</a:t>
            </a:r>
          </a:p>
          <a:p>
            <a:pPr marL="465750" lvl="1" indent="-285750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de-DE" sz="1900" dirty="0">
                <a:sym typeface="Wingdings" panose="05000000000000000000" pitchFamily="2" charset="2"/>
              </a:rPr>
              <a:t>Gesamtstrom (Summe Allgemein-, Eigentümer- und Mieterstrom!) und davon Mieterstrom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F731696D-6694-07F2-B378-69AD63401E4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dirty="0"/>
              <a:t>Eingabevorlage ausfüllen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81D26781-70C3-AAC5-8E9E-3DB4394143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dirty="0"/>
              <a:t>Erfassung Portfoliodaten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CA7A39F-5506-D3F6-C9D5-75A67B664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73016"/>
            <a:ext cx="12192000" cy="137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8026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C5201A-E277-8D4B-7531-10C58BF8E8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458293D-67E8-C5BE-E4FF-812B5EBEBC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1422513"/>
            <a:ext cx="10752667" cy="4535487"/>
          </a:xfrm>
        </p:spPr>
        <p:txBody>
          <a:bodyPr/>
          <a:lstStyle/>
          <a:p>
            <a:pPr marR="0" lvl="0" algn="l" defTabSz="3600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de-DE" sz="1900" b="1" dirty="0">
                <a:sym typeface="Wingdings" panose="05000000000000000000" pitchFamily="2" charset="2"/>
              </a:rPr>
              <a:t>Erweiterte Angaben zum Gebäude „für fortgeschrittene Anwendende“, optional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de-DE" sz="1900" dirty="0">
                <a:sym typeface="Wingdings" panose="05000000000000000000" pitchFamily="2" charset="2"/>
              </a:rPr>
              <a:t>Eigendeklaration von </a:t>
            </a:r>
            <a:r>
              <a:rPr lang="de-DE" sz="1900" dirty="0" err="1">
                <a:sym typeface="Wingdings" panose="05000000000000000000" pitchFamily="2" charset="2"/>
              </a:rPr>
              <a:t>Scope</a:t>
            </a:r>
            <a:r>
              <a:rPr lang="de-DE" sz="1900" dirty="0">
                <a:sym typeface="Wingdings" panose="05000000000000000000" pitchFamily="2" charset="2"/>
              </a:rPr>
              <a:t> 2</a:t>
            </a:r>
          </a:p>
          <a:p>
            <a:pPr marL="465750" lvl="1" indent="-285750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de-DE" sz="1900" dirty="0">
                <a:sym typeface="Wingdings" panose="05000000000000000000" pitchFamily="2" charset="2"/>
              </a:rPr>
              <a:t>Angaben zur PV-Anlage (vorhanden ja/nein, installierte Leistung, installierte Fläche)</a:t>
            </a:r>
          </a:p>
          <a:p>
            <a:pPr marL="465750" lvl="1" indent="-285750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de-DE" sz="1900" dirty="0">
                <a:sym typeface="Wingdings" panose="05000000000000000000" pitchFamily="2" charset="2"/>
              </a:rPr>
              <a:t>Angabe eigener Emissionsfaktor für Strom und Fernwärme (falls bekannt)</a:t>
            </a:r>
            <a:br>
              <a:rPr lang="de-DE" sz="1900" dirty="0">
                <a:sym typeface="Wingdings" panose="05000000000000000000" pitchFamily="2" charset="2"/>
              </a:rPr>
            </a:br>
            <a:r>
              <a:rPr lang="de-DE" sz="1900" dirty="0">
                <a:sym typeface="Wingdings" panose="05000000000000000000" pitchFamily="2" charset="2"/>
              </a:rPr>
              <a:t>Wichtig: Angabe in </a:t>
            </a:r>
            <a:r>
              <a:rPr lang="de-DE" sz="1900" b="1" dirty="0">
                <a:sym typeface="Wingdings" panose="05000000000000000000" pitchFamily="2" charset="2"/>
              </a:rPr>
              <a:t>kgCO2-eq pro kWh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74D7C592-60E6-24D8-35F3-A99ABC92C5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dirty="0"/>
              <a:t>Eingabevorlage ausfüllen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12D54DB2-EBB8-AE5C-DD2D-C2A8B5C9D0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dirty="0"/>
              <a:t>Erfassung Portfoliodaten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45570FA-AD26-9DF3-7410-881C55014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" y="3850476"/>
            <a:ext cx="121539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461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00C1F0-C436-8CB3-E1FB-B136A53DF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A32A4E2-B3F9-BB0A-26C4-1710F124EE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5</a:t>
            </a:fld>
            <a:endParaRPr lang="de-CH" dirty="0"/>
          </a:p>
        </p:txBody>
      </p:sp>
      <p:sp>
        <p:nvSpPr>
          <p:cNvPr id="5" name="Titel 22">
            <a:extLst>
              <a:ext uri="{FF2B5EF4-FFF2-40B4-BE49-F238E27FC236}">
                <a16:creationId xmlns:a16="http://schemas.microsoft.com/office/drawing/2014/main" id="{1E88DC29-C234-2FAB-DBF7-6A1C37C9A1A8}"/>
              </a:ext>
            </a:extLst>
          </p:cNvPr>
          <p:cNvSpPr txBox="1">
            <a:spLocks/>
          </p:cNvSpPr>
          <p:nvPr/>
        </p:nvSpPr>
        <p:spPr bwMode="auto">
          <a:xfrm>
            <a:off x="1727200" y="223980"/>
            <a:ext cx="9972675" cy="5550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ts val="4800"/>
              </a:lnSpc>
              <a:spcBef>
                <a:spcPct val="0"/>
              </a:spcBef>
              <a:spcAft>
                <a:spcPct val="0"/>
              </a:spcAft>
              <a:defRPr sz="4267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CH" sz="3200" b="0" kern="1200" dirty="0">
                <a:solidFill>
                  <a:srgbClr val="375172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Welche Fragen beantwortet </a:t>
            </a:r>
            <a:r>
              <a:rPr lang="de-CH" sz="3200" b="0" dirty="0">
                <a:solidFill>
                  <a:srgbClr val="375172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der Klimatest?</a:t>
            </a:r>
            <a:endParaRPr lang="de-CH" sz="3200" b="0" kern="1200" dirty="0">
              <a:solidFill>
                <a:srgbClr val="375172"/>
              </a:solidFill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B3C8F04F-A856-E6CF-0BF8-50389B00351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727200" y="1166019"/>
            <a:ext cx="9986963" cy="4525962"/>
          </a:xfrm>
        </p:spPr>
        <p:txBody>
          <a:bodyPr/>
          <a:lstStyle/>
          <a:p>
            <a:pPr marL="457200" indent="-457200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de-CH" sz="2400" dirty="0"/>
              <a:t>Richten die Finanzinstitute </a:t>
            </a:r>
            <a:r>
              <a:rPr lang="de-CH" sz="2400" b="1" dirty="0"/>
              <a:t>ihre Ziele </a:t>
            </a:r>
            <a:r>
              <a:rPr lang="de-CH" sz="2400" dirty="0"/>
              <a:t>und die damit verbundenen </a:t>
            </a:r>
            <a:r>
              <a:rPr lang="de-CH" sz="2400" b="1" dirty="0" err="1"/>
              <a:t>Transitionspläne</a:t>
            </a:r>
            <a:r>
              <a:rPr lang="de-CH" sz="2400" dirty="0"/>
              <a:t> auf Art. 3 (netto null) und Art. 9 (Klimazielbeitrag) </a:t>
            </a:r>
            <a:r>
              <a:rPr lang="de-CH" sz="2400" dirty="0" err="1"/>
              <a:t>KlG</a:t>
            </a:r>
            <a:r>
              <a:rPr lang="de-CH" sz="2400" dirty="0"/>
              <a:t> aus?</a:t>
            </a:r>
          </a:p>
          <a:p>
            <a:pPr marL="457200" indent="-457200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de-CH" sz="2400" dirty="0"/>
              <a:t>Sind die </a:t>
            </a:r>
            <a:r>
              <a:rPr lang="de-CH" sz="2400" b="1" dirty="0"/>
              <a:t>Finanzmittelflüsse</a:t>
            </a:r>
            <a:r>
              <a:rPr lang="de-CH" sz="2400" dirty="0"/>
              <a:t> in den besonders klimarelevanten Anlageklassen und Wirtschaftssektoren </a:t>
            </a:r>
            <a:r>
              <a:rPr lang="de-CH" sz="2400" b="1" dirty="0"/>
              <a:t>heute mit diesen Zielen im Einklang</a:t>
            </a:r>
            <a:r>
              <a:rPr lang="de-CH" sz="2400" dirty="0"/>
              <a:t>? </a:t>
            </a:r>
          </a:p>
          <a:p>
            <a:pPr marL="457200" indent="-457200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de-CH" sz="2400" dirty="0"/>
              <a:t>Inwiefern setzen Finanzinstitute wirksame und überprüfbare</a:t>
            </a:r>
            <a:r>
              <a:rPr lang="de-CH" sz="2400" b="1" dirty="0"/>
              <a:t> Massnahmen </a:t>
            </a:r>
            <a:r>
              <a:rPr lang="de-CH" sz="2400" dirty="0"/>
              <a:t>in genügendem Umfang um, die eine Ausrichtung ihrer Finanzmittelflüsse auf die Klimaziele gemäss (1.) erwarten lassen? Wo gibt es </a:t>
            </a:r>
            <a:r>
              <a:rPr lang="de-CH" sz="2400" b="1" dirty="0"/>
              <a:t>Fortschritte</a:t>
            </a:r>
            <a:r>
              <a:rPr lang="de-CH" sz="2400" dirty="0"/>
              <a:t>, wo besteht </a:t>
            </a:r>
            <a:r>
              <a:rPr lang="de-CH" sz="2400" b="1" dirty="0"/>
              <a:t>Handlungsbedarf</a:t>
            </a:r>
            <a:r>
              <a:rPr lang="de-CH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178851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01C8B4-18EF-1AB6-48B3-DCE4E353F7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915D582-D72A-F20B-C3EC-2A7F0CC5B7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1422513"/>
            <a:ext cx="10752667" cy="4535487"/>
          </a:xfrm>
        </p:spPr>
        <p:txBody>
          <a:bodyPr/>
          <a:lstStyle/>
          <a:p>
            <a:pPr marR="0" lvl="0" algn="l" defTabSz="3600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de-DE" sz="1900" b="1" dirty="0">
                <a:sym typeface="Wingdings" panose="05000000000000000000" pitchFamily="2" charset="2"/>
              </a:rPr>
              <a:t>Erweiterte Angaben zum Gebäude „für fortgeschrittene Anwendende“, optional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de-DE" sz="1900" dirty="0">
                <a:sym typeface="Wingdings" panose="05000000000000000000" pitchFamily="2" charset="2"/>
              </a:rPr>
              <a:t>Vertiefung der Angaben zu </a:t>
            </a:r>
            <a:r>
              <a:rPr lang="de-DE" sz="1900" dirty="0" err="1">
                <a:sym typeface="Wingdings" panose="05000000000000000000" pitchFamily="2" charset="2"/>
              </a:rPr>
              <a:t>Scope</a:t>
            </a:r>
            <a:r>
              <a:rPr lang="de-DE" sz="1900" dirty="0">
                <a:sym typeface="Wingdings" panose="05000000000000000000" pitchFamily="2" charset="2"/>
              </a:rPr>
              <a:t> 3</a:t>
            </a:r>
          </a:p>
          <a:p>
            <a:pPr marL="465750" lvl="1" indent="-285750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de-DE" sz="1900" dirty="0">
                <a:sym typeface="Wingdings" panose="05000000000000000000" pitchFamily="2" charset="2"/>
              </a:rPr>
              <a:t>Fundierung</a:t>
            </a:r>
          </a:p>
          <a:p>
            <a:pPr marL="465750" lvl="1" indent="-285750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de-DE" sz="1900" dirty="0">
                <a:sym typeface="Wingdings" panose="05000000000000000000" pitchFamily="2" charset="2"/>
              </a:rPr>
              <a:t>Baugrubensicherung</a:t>
            </a:r>
          </a:p>
          <a:p>
            <a:pPr marL="465750" lvl="1" indent="-285750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de-DE" sz="1900" dirty="0">
                <a:sym typeface="Wingdings" panose="05000000000000000000" pitchFamily="2" charset="2"/>
              </a:rPr>
              <a:t>Dachform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DB436057-2874-2557-A68C-09AC5FD90E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dirty="0"/>
              <a:t>Eingabevorlage ausfüllen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5D2C068-6971-37CD-125A-97E996BC1D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dirty="0"/>
              <a:t>Erfassung Portfoliodaten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E815AD6-D38C-CCE7-AF40-E0866D79F0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1837" y="3789040"/>
            <a:ext cx="564832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8087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B19B85-0F0E-A4FA-AA08-FB8EBCEFFF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86B0ACCA-DF8F-0838-1D09-970A09526E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70786"/>
            <a:ext cx="12192000" cy="2365612"/>
          </a:xfrm>
          <a:prstGeom prst="rect">
            <a:avLst/>
          </a:prstGeom>
        </p:spPr>
      </p:pic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A6CDFCB-BD25-35E3-CC3A-BE13C1077E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dirty="0"/>
              <a:t>Eingabevorlage ausfüllen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491EE65-73A9-E4F3-C732-94B4F9564E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dirty="0"/>
              <a:t>Erfassung Portfoliodaten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526B7AC-9988-1944-47DE-DA31A9624E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R="0" lvl="0" algn="l" defTabSz="3600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de-DE" sz="1900" b="1" dirty="0">
                <a:sym typeface="Wingdings" panose="05000000000000000000" pitchFamily="2" charset="2"/>
              </a:rPr>
              <a:t>Datenvalidierung im Excel: achten Sie auf die erste Spalte ID und ganz links (rot = Fehler)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de-DE" sz="1900" dirty="0">
                <a:sym typeface="Wingdings" panose="05000000000000000000" pitchFamily="2" charset="2"/>
              </a:rPr>
              <a:t>Beachten Sie bitte die rot eingefärbten Felder in der ersten Spalte „ID“, dies deutet auf einen Erfassungsfehler in der entsprechenden Zeile hin (z.B. Energiebezugsfläche 0 ist ungültig).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de-DE" sz="1900" dirty="0">
                <a:sym typeface="Wingdings" panose="05000000000000000000" pitchFamily="2" charset="2"/>
              </a:rPr>
              <a:t>In der hintersten Spalte ist zudem jeweils pro Zeile eine Fehlermeldung ersichtlich.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de-DE" sz="1900" dirty="0">
                <a:sym typeface="Wingdings" panose="05000000000000000000" pitchFamily="2" charset="2"/>
              </a:rPr>
              <a:t>Blatt „</a:t>
            </a:r>
            <a:r>
              <a:rPr lang="de-DE" sz="1900" dirty="0" err="1">
                <a:sym typeface="Wingdings" panose="05000000000000000000" pitchFamily="2" charset="2"/>
              </a:rPr>
              <a:t>InputReport</a:t>
            </a:r>
            <a:r>
              <a:rPr lang="de-DE" sz="1900" dirty="0">
                <a:sym typeface="Wingdings" panose="05000000000000000000" pitchFamily="2" charset="2"/>
              </a:rPr>
              <a:t>“ zeigt eine Checkliste aller Angaben und etwaige Fehler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4A2FC23E-E3AD-14C1-352A-2BB16A11FCAE}"/>
              </a:ext>
            </a:extLst>
          </p:cNvPr>
          <p:cNvSpPr/>
          <p:nvPr/>
        </p:nvSpPr>
        <p:spPr>
          <a:xfrm>
            <a:off x="0" y="5984386"/>
            <a:ext cx="1559496" cy="8118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2537F5DA-CB2C-FA38-69C5-3B1222D1AF8E}"/>
              </a:ext>
            </a:extLst>
          </p:cNvPr>
          <p:cNvSpPr/>
          <p:nvPr/>
        </p:nvSpPr>
        <p:spPr>
          <a:xfrm>
            <a:off x="10488488" y="4293096"/>
            <a:ext cx="1559496" cy="8118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D2D65C92-7C1A-F216-50D3-189F64125598}"/>
              </a:ext>
            </a:extLst>
          </p:cNvPr>
          <p:cNvSpPr/>
          <p:nvPr/>
        </p:nvSpPr>
        <p:spPr>
          <a:xfrm>
            <a:off x="10176000" y="6012009"/>
            <a:ext cx="2016000" cy="8118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F2E80675-9FD0-8B72-3716-6537E64181AD}"/>
              </a:ext>
            </a:extLst>
          </p:cNvPr>
          <p:cNvSpPr/>
          <p:nvPr/>
        </p:nvSpPr>
        <p:spPr>
          <a:xfrm>
            <a:off x="2207568" y="4005064"/>
            <a:ext cx="3960440" cy="6235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87684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E1A4CF-11CE-06F5-24A4-A04F209A3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27D1D07-582F-D87D-C42A-97232FC9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712" y="3006614"/>
            <a:ext cx="5184576" cy="3207522"/>
          </a:xfrm>
          <a:prstGeom prst="rect">
            <a:avLst/>
          </a:prstGeo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1863E91-0DA5-BC7A-9345-5FBC637037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R="0" lvl="0" algn="l" defTabSz="3600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de-DE" sz="1900" b="1" dirty="0">
                <a:sym typeface="Wingdings" panose="05000000000000000000" pitchFamily="2" charset="2"/>
              </a:rPr>
              <a:t>Datenvalidierung im Excel: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de-DE" sz="1900" dirty="0">
                <a:sym typeface="Wingdings" panose="05000000000000000000" pitchFamily="2" charset="2"/>
              </a:rPr>
              <a:t>Gewisse Eingabefelder mit vordefinierten Wertebereichen (z.B. Hauptnutzung) zeigen einen ungültigen Wert direkt bei der Eingabe an (</a:t>
            </a:r>
            <a:r>
              <a:rPr lang="de-DE" sz="1900" u="sng" dirty="0">
                <a:sym typeface="Wingdings" panose="05000000000000000000" pitchFamily="2" charset="2"/>
              </a:rPr>
              <a:t>Büro</a:t>
            </a:r>
            <a:r>
              <a:rPr lang="de-DE" sz="1900" dirty="0">
                <a:sym typeface="Wingdings" panose="05000000000000000000" pitchFamily="2" charset="2"/>
              </a:rPr>
              <a:t> ist kein gültiger Wert, </a:t>
            </a:r>
            <a:r>
              <a:rPr lang="de-DE" sz="1900" u="sng" dirty="0">
                <a:sym typeface="Wingdings" panose="05000000000000000000" pitchFamily="2" charset="2"/>
              </a:rPr>
              <a:t>Verwaltung</a:t>
            </a:r>
            <a:r>
              <a:rPr lang="de-DE" sz="1900" dirty="0">
                <a:sym typeface="Wingdings" panose="05000000000000000000" pitchFamily="2" charset="2"/>
              </a:rPr>
              <a:t> wäre hier korrekt)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endParaRPr lang="de-DE" sz="1900" dirty="0">
              <a:sym typeface="Wingdings" panose="05000000000000000000" pitchFamily="2" charset="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endParaRPr lang="de-DE" sz="1900" dirty="0">
              <a:sym typeface="Wingdings" panose="05000000000000000000" pitchFamily="2" charset="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endParaRPr lang="de-DE" sz="1900" dirty="0">
              <a:sym typeface="Wingdings" panose="05000000000000000000" pitchFamily="2" charset="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endParaRPr lang="de-DE" sz="1900" dirty="0">
              <a:sym typeface="Wingdings" panose="05000000000000000000" pitchFamily="2" charset="2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de-DE" sz="1900" dirty="0">
              <a:sym typeface="Wingdings" panose="05000000000000000000" pitchFamily="2" charset="2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br>
              <a:rPr lang="de-DE" sz="1900" dirty="0">
                <a:sym typeface="Wingdings" panose="05000000000000000000" pitchFamily="2" charset="2"/>
              </a:rPr>
            </a:br>
            <a:r>
              <a:rPr lang="de-DE" sz="1900" dirty="0">
                <a:sym typeface="Wingdings" panose="05000000000000000000" pitchFamily="2" charset="2"/>
              </a:rPr>
              <a:t>Wichtig: Bereinigen Sie sämtliche </a:t>
            </a:r>
            <a:r>
              <a:rPr lang="de-DE" sz="1900" b="1" dirty="0">
                <a:sym typeface="Wingdings" panose="05000000000000000000" pitchFamily="2" charset="2"/>
              </a:rPr>
              <a:t>Fehler vor der Übermittlung</a:t>
            </a:r>
            <a:r>
              <a:rPr lang="de-DE" sz="1900" dirty="0">
                <a:sym typeface="Wingdings" panose="05000000000000000000" pitchFamily="2" charset="2"/>
              </a:rPr>
              <a:t> an FPRE.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3AD5F6F-EA35-06FE-FB8F-FB68046BBA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dirty="0"/>
              <a:t>Eingabevorlage ausfüllen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DC8BDC0-BE13-737D-34FD-820F2052BA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dirty="0"/>
              <a:t>Erfassung Portfoliodaten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0207D57-7265-591D-0AF6-0FA62745AA94}"/>
              </a:ext>
            </a:extLst>
          </p:cNvPr>
          <p:cNvSpPr/>
          <p:nvPr/>
        </p:nvSpPr>
        <p:spPr>
          <a:xfrm>
            <a:off x="5231905" y="4797152"/>
            <a:ext cx="648072" cy="3735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09117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78F3E7-1230-A0FE-27A5-934D65DF8B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B9BA901-F2AA-7205-5E60-EB25E4B202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9942" y="1459155"/>
            <a:ext cx="10752667" cy="4535487"/>
          </a:xfrm>
        </p:spPr>
        <p:txBody>
          <a:bodyPr/>
          <a:lstStyle/>
          <a:p>
            <a:pPr marR="0" lvl="0" algn="l" defTabSz="3600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de-DE" sz="1900" b="0" i="0" u="none" strike="noStrike" kern="1200" cap="none" spc="0" normalizeH="0" baseline="0" noProof="0" dirty="0">
                <a:ln>
                  <a:noFill/>
                </a:ln>
                <a:solidFill>
                  <a:srgbClr val="0325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Für die Übermittlung der ausgefüllten Eingabevorlage(n) loggen Sie sich auf der </a:t>
            </a:r>
            <a:r>
              <a:rPr kumimoji="0" lang="de-DE" sz="1900" b="0" i="0" u="none" strike="noStrike" kern="1200" cap="none" spc="0" normalizeH="0" baseline="0" noProof="0" dirty="0">
                <a:ln>
                  <a:noFill/>
                </a:ln>
                <a:solidFill>
                  <a:srgbClr val="0325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  <a:hlinkClick r:id="rId4"/>
              </a:rPr>
              <a:t>Transition Monitor Plattform</a:t>
            </a:r>
            <a:r>
              <a:rPr kumimoji="0" lang="de-DE" sz="1900" b="0" i="0" u="none" strike="noStrike" kern="1200" cap="none" spc="0" normalizeH="0" baseline="0" noProof="0" dirty="0">
                <a:ln>
                  <a:noFill/>
                </a:ln>
                <a:solidFill>
                  <a:srgbClr val="0325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ein und öffnen Sie den Reiter „</a:t>
            </a:r>
            <a:r>
              <a:rPr kumimoji="0" lang="de-DE" sz="1900" b="1" i="0" u="none" strike="noStrike" kern="1200" cap="none" spc="0" normalizeH="0" baseline="0" noProof="0" dirty="0">
                <a:ln>
                  <a:noFill/>
                </a:ln>
                <a:solidFill>
                  <a:srgbClr val="0325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Immobilien und Hypotheken</a:t>
            </a:r>
            <a:r>
              <a:rPr kumimoji="0" lang="de-DE" sz="1900" b="0" i="0" u="none" strike="noStrike" kern="1200" cap="none" spc="0" normalizeH="0" baseline="0" noProof="0" dirty="0">
                <a:ln>
                  <a:noFill/>
                </a:ln>
                <a:solidFill>
                  <a:srgbClr val="0325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“: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0B2A4F5-B0FE-48DC-545E-0E85F2704A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dirty="0"/>
              <a:t>Übermittlung der Eingabevorlagen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6F1E918B-65CB-46AB-BCB6-588A82DB20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dirty="0"/>
              <a:t>Übermittlung Portfoliodaten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B381771-9530-3D3D-CDC5-F892104FE3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196" y="2348880"/>
            <a:ext cx="10649608" cy="4351452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9724A091-83DA-2591-4E10-1C6689CFEF34}"/>
              </a:ext>
            </a:extLst>
          </p:cNvPr>
          <p:cNvSpPr/>
          <p:nvPr/>
        </p:nvSpPr>
        <p:spPr>
          <a:xfrm>
            <a:off x="4223792" y="3284984"/>
            <a:ext cx="2160240" cy="5102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C13ED34C-5F2B-5361-BF65-4B3008CE67F9}"/>
              </a:ext>
            </a:extLst>
          </p:cNvPr>
          <p:cNvSpPr/>
          <p:nvPr/>
        </p:nvSpPr>
        <p:spPr>
          <a:xfrm>
            <a:off x="3575720" y="5398845"/>
            <a:ext cx="5040560" cy="5102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042268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B518F6-E659-9EF8-8187-741F3AEDC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DD95E62-6898-1275-DFF4-C8A2C0B897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9942" y="1459155"/>
            <a:ext cx="10752667" cy="4535487"/>
          </a:xfrm>
        </p:spPr>
        <p:txBody>
          <a:bodyPr/>
          <a:lstStyle/>
          <a:p>
            <a:pPr marR="0" lvl="0" algn="l" defTabSz="3600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de-DE" sz="1900" b="0" i="0" u="none" strike="noStrike" kern="1200" cap="none" spc="0" normalizeH="0" baseline="0" noProof="0" dirty="0">
                <a:ln>
                  <a:noFill/>
                </a:ln>
                <a:solidFill>
                  <a:srgbClr val="0325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Beim Öffnen des Links wird per ein 6-stelliger Code (gültig 2min) an die bei der </a:t>
            </a:r>
            <a:r>
              <a:rPr lang="de-DE" sz="1900" dirty="0">
                <a:sym typeface="Wingdings" panose="05000000000000000000" pitchFamily="2" charset="2"/>
              </a:rPr>
              <a:t>Registrierung verwendete E-Mailadresse verschickt (Absender donotreply@fpre.ch):</a:t>
            </a:r>
            <a:endParaRPr kumimoji="0" lang="de-DE" sz="1900" b="0" i="0" u="none" strike="noStrike" kern="1200" cap="none" spc="0" normalizeH="0" baseline="0" noProof="0" dirty="0">
              <a:ln>
                <a:noFill/>
              </a:ln>
              <a:solidFill>
                <a:srgbClr val="03254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60BCC400-B96D-053D-C4D9-77B582ED81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dirty="0"/>
              <a:t>Sicherheit: Eingabe des 6-stelligen Authentifizierungscodes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9199B4A9-A733-C726-7DDD-826D00CFB9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dirty="0"/>
              <a:t>Übermittlung Portfoliodaten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C2B38D2-C125-7C72-5FA0-8894E90DEF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5845" y="5157192"/>
            <a:ext cx="7125694" cy="10920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299E3F6-EDED-BA74-8FF4-23CE15B3A43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51948"/>
          <a:stretch>
            <a:fillRect/>
          </a:stretch>
        </p:blipFill>
        <p:spPr>
          <a:xfrm>
            <a:off x="623392" y="2708920"/>
            <a:ext cx="7515225" cy="17758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Ellipse 15">
            <a:extLst>
              <a:ext uri="{FF2B5EF4-FFF2-40B4-BE49-F238E27FC236}">
                <a16:creationId xmlns:a16="http://schemas.microsoft.com/office/drawing/2014/main" id="{7EDD5209-10A3-29F0-9E2E-823F67F81BD9}"/>
              </a:ext>
            </a:extLst>
          </p:cNvPr>
          <p:cNvSpPr/>
          <p:nvPr/>
        </p:nvSpPr>
        <p:spPr>
          <a:xfrm>
            <a:off x="4367880" y="3600309"/>
            <a:ext cx="792016" cy="5102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6EEC3300-8167-6B55-02E2-76735F98F2B4}"/>
              </a:ext>
            </a:extLst>
          </p:cNvPr>
          <p:cNvCxnSpPr>
            <a:stCxn id="16" idx="5"/>
          </p:cNvCxnSpPr>
          <p:nvPr/>
        </p:nvCxnSpPr>
        <p:spPr>
          <a:xfrm>
            <a:off x="5043908" y="4035855"/>
            <a:ext cx="1484140" cy="155338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09255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BFF4B6-E403-CD54-D2A0-05EE109DB0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FDC2096-258B-9C45-5217-C5B19AFCFF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9942" y="1459156"/>
            <a:ext cx="11188706" cy="2254184"/>
          </a:xfrm>
        </p:spPr>
        <p:txBody>
          <a:bodyPr/>
          <a:lstStyle/>
          <a:p>
            <a:pPr marR="0" lvl="0" algn="l" defTabSz="3600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endParaRPr lang="de-DE" sz="1900" dirty="0">
              <a:sym typeface="Wingdings" panose="05000000000000000000" pitchFamily="2" charset="2"/>
            </a:endParaRP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FDC11839-CD97-C7F3-2544-E0AB5FF3C6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99F5076-0755-8678-B8EC-720FB2AD14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dirty="0"/>
              <a:t>Übermittlung Portfoliodaten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194E94A-1FBF-38A4-A319-3687ED39A3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705" y="0"/>
            <a:ext cx="10868589" cy="679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1421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FB4479-D026-DE7C-6D9E-ECC922B2CC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platzhalter 3">
            <a:extLst>
              <a:ext uri="{FF2B5EF4-FFF2-40B4-BE49-F238E27FC236}">
                <a16:creationId xmlns:a16="http://schemas.microsoft.com/office/drawing/2014/main" id="{A0ECB7D1-E722-772B-7885-D30316217B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5608" y="1296519"/>
            <a:ext cx="10752667" cy="4535487"/>
          </a:xfrm>
        </p:spPr>
        <p:txBody>
          <a:bodyPr anchor="t"/>
          <a:lstStyle/>
          <a:p>
            <a:pPr marL="285750" marR="0" lvl="0" indent="-285750" algn="l" defTabSz="3600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lang="de-DE" sz="1900" dirty="0">
                <a:sym typeface="Wingdings" panose="05000000000000000000" pitchFamily="2" charset="2"/>
              </a:rPr>
              <a:t>Entweder: Klick auf </a:t>
            </a:r>
            <a:r>
              <a:rPr lang="de-DE" sz="1900" b="1" dirty="0">
                <a:sym typeface="Wingdings" panose="05000000000000000000" pitchFamily="2" charset="2"/>
              </a:rPr>
              <a:t>durchsuchen</a:t>
            </a:r>
            <a:r>
              <a:rPr lang="de-DE" sz="1900" dirty="0">
                <a:sym typeface="Wingdings" panose="05000000000000000000" pitchFamily="2" charset="2"/>
              </a:rPr>
              <a:t>, Datei auswählen und mit Öffnen</a:t>
            </a:r>
          </a:p>
          <a:p>
            <a:pPr marL="285750" marR="0" lvl="0" indent="-285750" algn="l" defTabSz="3600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lang="de-DE" sz="1900" dirty="0">
                <a:sym typeface="Wingdings" panose="05000000000000000000" pitchFamily="2" charset="2"/>
              </a:rPr>
              <a:t>Oder: die Datei direkt aus dem Dateiexplorer/Finder auf das graue Rechteck ziehen</a:t>
            </a:r>
          </a:p>
          <a:p>
            <a:pPr marL="285750" marR="0" lvl="0" indent="-285750" algn="l" defTabSz="3600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endParaRPr lang="de-DE" sz="1900" dirty="0">
              <a:sym typeface="Wingdings" panose="05000000000000000000" pitchFamily="2" charset="2"/>
            </a:endParaRPr>
          </a:p>
          <a:p>
            <a:pPr marL="285750" marR="0" lvl="0" indent="-285750" algn="l" defTabSz="3600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endParaRPr lang="de-DE" sz="1900" dirty="0">
              <a:sym typeface="Wingdings" panose="05000000000000000000" pitchFamily="2" charset="2"/>
            </a:endParaRPr>
          </a:p>
          <a:p>
            <a:pPr marL="285750" marR="0" lvl="0" indent="-285750" algn="l" defTabSz="3600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endParaRPr lang="de-DE" sz="1900" dirty="0">
              <a:sym typeface="Wingdings" panose="05000000000000000000" pitchFamily="2" charset="2"/>
            </a:endParaRPr>
          </a:p>
          <a:p>
            <a:pPr marL="285750" marR="0" lvl="0" indent="-285750" algn="l" defTabSz="3600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endParaRPr lang="de-DE" sz="1900" dirty="0">
              <a:sym typeface="Wingdings" panose="05000000000000000000" pitchFamily="2" charset="2"/>
            </a:endParaRPr>
          </a:p>
          <a:p>
            <a:pPr marL="285750" marR="0" lvl="0" indent="-285750" algn="l" defTabSz="3600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endParaRPr lang="de-DE" sz="1900" dirty="0">
              <a:sym typeface="Wingdings" panose="05000000000000000000" pitchFamily="2" charset="2"/>
            </a:endParaRPr>
          </a:p>
          <a:p>
            <a:pPr marL="285750" marR="0" lvl="0" indent="-285750" algn="l" defTabSz="3600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endParaRPr lang="de-DE" sz="1900" dirty="0">
              <a:sym typeface="Wingdings" panose="05000000000000000000" pitchFamily="2" charset="2"/>
            </a:endParaRPr>
          </a:p>
          <a:p>
            <a:pPr marL="285750" marR="0" lvl="0" indent="-285750" algn="l" defTabSz="3600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endParaRPr lang="de-DE" sz="1900" dirty="0">
              <a:sym typeface="Wingdings" panose="05000000000000000000" pitchFamily="2" charset="2"/>
            </a:endParaRPr>
          </a:p>
          <a:p>
            <a:pPr marL="285750" marR="0" lvl="0" indent="-285750" algn="l" defTabSz="3600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lang="de-DE" sz="1900" dirty="0">
                <a:sym typeface="Wingdings" panose="05000000000000000000" pitchFamily="2" charset="2"/>
              </a:rPr>
              <a:t>Die Datei wird </a:t>
            </a:r>
            <a:r>
              <a:rPr lang="de-DE" sz="1900" b="1" dirty="0">
                <a:sym typeface="Wingdings" panose="05000000000000000000" pitchFamily="2" charset="2"/>
              </a:rPr>
              <a:t>direkt an den Server übertragen und geprüft </a:t>
            </a:r>
            <a:r>
              <a:rPr lang="de-DE" sz="1900" dirty="0">
                <a:sym typeface="Wingdings" panose="05000000000000000000" pitchFamily="2" charset="2"/>
              </a:rPr>
              <a:t>(kein „</a:t>
            </a:r>
            <a:r>
              <a:rPr lang="de-DE" sz="1900" dirty="0" err="1">
                <a:sym typeface="Wingdings" panose="05000000000000000000" pitchFamily="2" charset="2"/>
              </a:rPr>
              <a:t>Submit</a:t>
            </a:r>
            <a:r>
              <a:rPr lang="de-DE" sz="1900" dirty="0">
                <a:sym typeface="Wingdings" panose="05000000000000000000" pitchFamily="2" charset="2"/>
              </a:rPr>
              <a:t>“ nötig)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D9647EE-4EE8-13BF-376A-CED065EC94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1904" y="2485438"/>
            <a:ext cx="6120680" cy="344468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4B56A8B2-FBB0-71E3-5764-4B22AA44E3D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505" r="19373"/>
          <a:stretch/>
        </p:blipFill>
        <p:spPr>
          <a:xfrm>
            <a:off x="911424" y="2492896"/>
            <a:ext cx="4200760" cy="1584176"/>
          </a:xfrm>
          <a:prstGeom prst="rect">
            <a:avLst/>
          </a:prstGeom>
        </p:spPr>
      </p:pic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B10E9BF6-FF04-10BC-205B-1734AD4393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dirty="0"/>
              <a:t>Portfolios übertragen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00AD490-FC97-CAFF-0421-10698E299A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dirty="0"/>
              <a:t>Übermittlung Portfoliodaten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4057CFBA-C60F-527D-170F-3275593B11DA}"/>
              </a:ext>
            </a:extLst>
          </p:cNvPr>
          <p:cNvSpPr/>
          <p:nvPr/>
        </p:nvSpPr>
        <p:spPr>
          <a:xfrm>
            <a:off x="3575720" y="3212976"/>
            <a:ext cx="1224136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81DACF74-6A15-7E6F-6483-417FED6267F8}"/>
              </a:ext>
            </a:extLst>
          </p:cNvPr>
          <p:cNvSpPr/>
          <p:nvPr/>
        </p:nvSpPr>
        <p:spPr>
          <a:xfrm>
            <a:off x="7824192" y="3641589"/>
            <a:ext cx="1296144" cy="14745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7D67CAF8-D302-B604-A739-D9AB2D65625A}"/>
              </a:ext>
            </a:extLst>
          </p:cNvPr>
          <p:cNvSpPr/>
          <p:nvPr/>
        </p:nvSpPr>
        <p:spPr>
          <a:xfrm>
            <a:off x="9552384" y="5602404"/>
            <a:ext cx="792088" cy="20665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60469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3E669A-249A-0C20-F6D9-4DA8153937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17C6C6E-38C7-7F9D-1600-6742EAA647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dirty="0"/>
              <a:t>Übermittlung erfolgreich?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230F24A-AB73-8B84-274F-D9293B06C8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dirty="0"/>
              <a:t>Übermittlung Portfoliodaten</a:t>
            </a:r>
          </a:p>
        </p:txBody>
      </p:sp>
      <p:sp>
        <p:nvSpPr>
          <p:cNvPr id="20" name="Textplatzhalter 3">
            <a:extLst>
              <a:ext uri="{FF2B5EF4-FFF2-40B4-BE49-F238E27FC236}">
                <a16:creationId xmlns:a16="http://schemas.microsoft.com/office/drawing/2014/main" id="{F8C8F777-AA1A-367D-B3AF-8FA9F137D7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667" y="1224000"/>
            <a:ext cx="10560910" cy="4535487"/>
          </a:xfrm>
        </p:spPr>
        <p:txBody>
          <a:bodyPr/>
          <a:lstStyle/>
          <a:p>
            <a:pPr marL="0" marR="0" lvl="0" indent="0" algn="l" defTabSz="3600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lang="de-DE" sz="1900" dirty="0">
                <a:sym typeface="Wingdings" panose="05000000000000000000" pitchFamily="2" charset="2"/>
              </a:rPr>
              <a:t>Nach der Übermittlung und der Prüfung sieht man in der Tabelle unter der grauen Box, ob die Übermittlung erfolgreich war oder ob bei der Prüfung noch Fehler festgestellt wurden.</a:t>
            </a:r>
          </a:p>
          <a:p>
            <a:pPr marL="482850" lvl="3" indent="-285750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de-DE" sz="1900" dirty="0">
                <a:solidFill>
                  <a:srgbClr val="559158"/>
                </a:solidFill>
                <a:sym typeface="Wingdings" panose="05000000000000000000" pitchFamily="2" charset="2"/>
              </a:rPr>
              <a:t>Portfolio erfolgreich übermittelt</a:t>
            </a:r>
          </a:p>
          <a:p>
            <a:pPr marL="482850" lvl="3" indent="-285750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endParaRPr lang="de-DE" sz="1900" dirty="0">
              <a:sym typeface="Wingdings" panose="05000000000000000000" pitchFamily="2" charset="2"/>
            </a:endParaRPr>
          </a:p>
          <a:p>
            <a:pPr marL="482850" lvl="3" indent="-285750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endParaRPr lang="de-DE" sz="1900" dirty="0">
              <a:sym typeface="Wingdings" panose="05000000000000000000" pitchFamily="2" charset="2"/>
            </a:endParaRPr>
          </a:p>
          <a:p>
            <a:pPr lvl="3" indent="-342900">
              <a:spcBef>
                <a:spcPts val="600"/>
              </a:spcBef>
              <a:spcAft>
                <a:spcPts val="600"/>
              </a:spcAft>
              <a:defRPr/>
            </a:pPr>
            <a:endParaRPr lang="de-DE" sz="19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lvl="3" indent="-342900">
              <a:spcBef>
                <a:spcPts val="600"/>
              </a:spcBef>
              <a:spcAft>
                <a:spcPts val="600"/>
              </a:spcAft>
              <a:defRPr/>
            </a:pPr>
            <a:r>
              <a:rPr lang="de-DE" sz="1900" dirty="0">
                <a:solidFill>
                  <a:srgbClr val="FF0000"/>
                </a:solidFill>
                <a:sym typeface="Wingdings" panose="05000000000000000000" pitchFamily="2" charset="2"/>
              </a:rPr>
              <a:t>Portfolio nicht übermittelt, da Fehler vorhanden sind</a:t>
            </a:r>
          </a:p>
          <a:p>
            <a:pPr marL="197100" lvl="3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de-DE" sz="1900" dirty="0">
                <a:sym typeface="Wingdings" panose="05000000000000000000" pitchFamily="2" charset="2"/>
              </a:rPr>
              <a:t>Ein bereits übermitteltes Portfolio kann nachträglich mit einem Klick auf den Papierkorb gelöscht werden.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AD8B8F6-7462-B082-A2A3-8356019A8F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4482653"/>
            <a:ext cx="152400" cy="1524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8C70268-A67C-F233-0D1F-1EAFF33BEF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2492896"/>
            <a:ext cx="152400" cy="1524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4C72BE44-5AAF-906B-26CC-EBDC0764DB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440" y="2753630"/>
            <a:ext cx="9776710" cy="1395450"/>
          </a:xfrm>
          <a:prstGeom prst="rect">
            <a:avLst/>
          </a:prstGeom>
        </p:spPr>
      </p:pic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DA252428-7730-9A93-B323-3D7C83DAAFD1}"/>
              </a:ext>
            </a:extLst>
          </p:cNvPr>
          <p:cNvCxnSpPr>
            <a:cxnSpLocks/>
          </p:cNvCxnSpPr>
          <p:nvPr/>
        </p:nvCxnSpPr>
        <p:spPr>
          <a:xfrm flipH="1" flipV="1">
            <a:off x="9408368" y="4005064"/>
            <a:ext cx="432048" cy="8640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90402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527066-6F29-3303-C406-2F07744630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69562E1-5AA8-8099-EC28-12B71B4F42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0000" y="1549012"/>
            <a:ext cx="10752000" cy="2529093"/>
          </a:xfrm>
        </p:spPr>
        <p:txBody>
          <a:bodyPr anchor="t"/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19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Webseite BAFU PACTA Klimatest 202</a:t>
            </a:r>
            <a:r>
              <a:rPr lang="de-DE" sz="1900" b="1" dirty="0">
                <a:sym typeface="Wingdings" panose="05000000000000000000" pitchFamily="2" charset="2"/>
              </a:rPr>
              <a:t>6</a:t>
            </a: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br>
              <a:rPr lang="de-DE" sz="19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  <a:hlinkClick r:id="rId3"/>
              </a:rPr>
              <a:t>https://www.bafu.admin.ch/pacta-klimatest</a:t>
            </a:r>
            <a:endParaRPr lang="de-DE" sz="19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Generelle Informationen zum PACTA Klimatest 202</a:t>
            </a:r>
            <a:r>
              <a:rPr lang="de-DE" sz="1900" dirty="0">
                <a:sym typeface="Wingdings" panose="05000000000000000000" pitchFamily="2" charset="2"/>
              </a:rPr>
              <a:t>6</a:t>
            </a: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Infos zur Anmeldung und Termine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Briefing Note in DE/FR/EN mit vielen Hintergrundinformationen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Excelvorlage für Immobilien- und Hypothekenportfolios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02739AA-0CFC-C8A5-8E1B-1B61B465BA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sz="2200" b="1" dirty="0">
                <a:latin typeface="Arial" panose="020B0604020202020204" pitchFamily="34" charset="0"/>
                <a:cs typeface="Arial" panose="020B0604020202020204" pitchFamily="34" charset="0"/>
              </a:rPr>
              <a:t>Weiterführende Informationen und Support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5AB97E6-CD12-36DB-DEA2-045F1E5390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dirty="0"/>
              <a:t>Modul Immobilien und Hypotheken</a:t>
            </a:r>
          </a:p>
        </p:txBody>
      </p:sp>
      <p:sp>
        <p:nvSpPr>
          <p:cNvPr id="4" name="Textplatzhalter 7">
            <a:extLst>
              <a:ext uri="{FF2B5EF4-FFF2-40B4-BE49-F238E27FC236}">
                <a16:creationId xmlns:a16="http://schemas.microsoft.com/office/drawing/2014/main" id="{5F3749DA-57EC-8305-35E1-C7689FC36416}"/>
              </a:ext>
            </a:extLst>
          </p:cNvPr>
          <p:cNvSpPr txBox="1">
            <a:spLocks/>
          </p:cNvSpPr>
          <p:nvPr/>
        </p:nvSpPr>
        <p:spPr>
          <a:xfrm>
            <a:off x="720000" y="4509121"/>
            <a:ext cx="10752000" cy="1944215"/>
          </a:xfrm>
          <a:prstGeom prst="rect">
            <a:avLst/>
          </a:prstGeom>
          <a:solidFill>
            <a:srgbClr val="D2EBFF">
              <a:alpha val="50000"/>
            </a:srgbClr>
          </a:solidFill>
        </p:spPr>
        <p:txBody>
          <a:bodyPr vert="horz" lIns="144000" tIns="72000" rIns="72000" bIns="72000" rtlCol="0" anchor="t" anchorCtr="0">
            <a:noAutofit/>
          </a:bodyPr>
          <a:lstStyle>
            <a:lvl1pPr marL="0" indent="0" algn="l" defTabSz="3600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sz="900" kern="1200">
                <a:solidFill>
                  <a:srgbClr val="0325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0000" indent="-180000" algn="l" defTabSz="3600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600" kern="1200">
                <a:solidFill>
                  <a:srgbClr val="0325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60000" indent="-180000" algn="l" defTabSz="3600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600" kern="1200">
                <a:solidFill>
                  <a:srgbClr val="0325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40000" indent="-180000" algn="l" defTabSz="3600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600" kern="1200">
                <a:solidFill>
                  <a:srgbClr val="0325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20000" indent="-180000" algn="l" defTabSz="3600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600" kern="1200">
                <a:solidFill>
                  <a:srgbClr val="0325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600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900" b="1" i="0" u="none" strike="noStrike" kern="1200" cap="none" spc="0" normalizeH="0" baseline="0" noProof="0" dirty="0">
                <a:ln>
                  <a:noFill/>
                </a:ln>
                <a:solidFill>
                  <a:srgbClr val="0325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Hilfe und Support</a:t>
            </a:r>
          </a:p>
          <a:p>
            <a:pPr marL="0" marR="0" lvl="0" indent="0" algn="l" defTabSz="3600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900" b="0" i="0" u="none" strike="noStrike" kern="1200" cap="none" spc="0" normalizeH="0" baseline="0" noProof="0" dirty="0">
                <a:ln>
                  <a:noFill/>
                </a:ln>
                <a:solidFill>
                  <a:srgbClr val="0325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Für inhaltliche Fragen und bei technischen Problemen bei der Übermittlung von Immobilien- und Hypothekenportfolios oder zur </a:t>
            </a:r>
            <a:r>
              <a:rPr kumimoji="0" lang="de-DE" sz="1900" b="0" i="0" u="none" strike="noStrike" kern="1200" cap="none" spc="0" normalizeH="0" baseline="0" noProof="0" dirty="0" err="1">
                <a:ln>
                  <a:noFill/>
                </a:ln>
                <a:solidFill>
                  <a:srgbClr val="0325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Teilnehmendenumfrage</a:t>
            </a:r>
            <a:r>
              <a:rPr kumimoji="0" lang="de-DE" sz="1900" b="0" i="0" u="none" strike="noStrike" kern="1200" cap="none" spc="0" normalizeH="0" baseline="0" noProof="0" dirty="0">
                <a:ln>
                  <a:noFill/>
                </a:ln>
                <a:solidFill>
                  <a:srgbClr val="0325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:</a:t>
            </a:r>
          </a:p>
          <a:p>
            <a:pPr marL="285750" marR="0" lvl="0" indent="-285750" algn="l" defTabSz="3600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1900" b="1" i="0" u="none" strike="noStrike" kern="1200" cap="none" spc="0" normalizeH="0" baseline="0" noProof="0" dirty="0">
                <a:ln>
                  <a:noFill/>
                </a:ln>
                <a:solidFill>
                  <a:srgbClr val="0325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Anfrage via E- Mail</a:t>
            </a:r>
            <a:r>
              <a:rPr kumimoji="0" lang="de-DE" sz="1900" b="0" i="0" u="none" strike="noStrike" kern="1200" cap="none" spc="0" normalizeH="0" baseline="0" noProof="0" dirty="0">
                <a:ln>
                  <a:noFill/>
                </a:ln>
                <a:solidFill>
                  <a:srgbClr val="0325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an das FPRE Projektteam via </a:t>
            </a:r>
            <a:r>
              <a:rPr kumimoji="0" lang="de-DE" sz="1900" b="0" i="0" u="none" strike="noStrike" kern="1200" cap="none" spc="0" normalizeH="0" baseline="0" noProof="0" dirty="0">
                <a:ln>
                  <a:noFill/>
                </a:ln>
                <a:solidFill>
                  <a:srgbClr val="0325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  <a:hlinkClick r:id="rId4"/>
              </a:rPr>
              <a:t>climate-test@fpre.ch</a:t>
            </a:r>
            <a:endParaRPr kumimoji="0" lang="de-DE" sz="1900" b="0" i="0" u="none" strike="noStrike" kern="1200" cap="none" spc="0" normalizeH="0" baseline="0" noProof="0" dirty="0">
              <a:ln>
                <a:noFill/>
              </a:ln>
              <a:solidFill>
                <a:srgbClr val="03254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marR="0" lvl="0" indent="-285750" algn="l" defTabSz="3600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endParaRPr kumimoji="0" lang="de-DE" sz="1900" b="0" i="0" u="none" strike="noStrike" kern="1200" cap="none" spc="0" normalizeH="0" baseline="0" noProof="0" dirty="0">
              <a:ln>
                <a:noFill/>
              </a:ln>
              <a:solidFill>
                <a:srgbClr val="03254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335786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3E669A-249A-0C20-F6D9-4DA8153937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4">
            <a:extLst>
              <a:ext uri="{FF2B5EF4-FFF2-40B4-BE49-F238E27FC236}">
                <a16:creationId xmlns:a16="http://schemas.microsoft.com/office/drawing/2014/main" id="{A55FB452-1EDB-4157-A4D3-3F73DE66654A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3066" y="2113580"/>
            <a:ext cx="9735422" cy="465328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17C6C6E-38C7-7F9D-1600-6742EAA647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dirty="0"/>
              <a:t>Ein aussagekräftiges Monitoring unterstützen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230F24A-AB73-8B84-274F-D9293B06C8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dirty="0"/>
              <a:t>Übermittlung Portfoliodaten</a:t>
            </a:r>
          </a:p>
        </p:txBody>
      </p:sp>
      <p:sp>
        <p:nvSpPr>
          <p:cNvPr id="20" name="Textplatzhalter 3">
            <a:extLst>
              <a:ext uri="{FF2B5EF4-FFF2-40B4-BE49-F238E27FC236}">
                <a16:creationId xmlns:a16="http://schemas.microsoft.com/office/drawing/2014/main" id="{F8C8F777-AA1A-367D-B3AF-8FA9F137D7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91945" y="1124744"/>
            <a:ext cx="6336704" cy="5058000"/>
          </a:xfrm>
        </p:spPr>
        <p:txBody>
          <a:bodyPr/>
          <a:lstStyle/>
          <a:p>
            <a:pPr marL="285750" indent="-285750">
              <a:buFontTx/>
              <a:buChar char="-"/>
              <a:defRPr/>
            </a:pPr>
            <a:r>
              <a:rPr lang="de-DE" sz="1900" b="1" dirty="0">
                <a:sym typeface="Wingdings" panose="05000000000000000000" pitchFamily="2" charset="2"/>
              </a:rPr>
              <a:t>Für eine aussagekräftiges Monitoring zum Schweizer Finanzmarkt</a:t>
            </a:r>
            <a:r>
              <a:rPr lang="de-DE" sz="1900" dirty="0">
                <a:sym typeface="Wingdings" panose="05000000000000000000" pitchFamily="2" charset="2"/>
              </a:rPr>
              <a:t> bitten wir Sie, die Immobilien- und Hypothekarportfolien </a:t>
            </a:r>
            <a:r>
              <a:rPr lang="de-DE" sz="1900" b="1" u="sng" dirty="0">
                <a:sym typeface="Wingdings" panose="05000000000000000000" pitchFamily="2" charset="2"/>
              </a:rPr>
              <a:t>vollständig einzureichen</a:t>
            </a:r>
            <a:r>
              <a:rPr lang="de-DE" sz="1900" b="1" dirty="0">
                <a:sym typeface="Wingdings" panose="05000000000000000000" pitchFamily="2" charset="2"/>
              </a:rPr>
              <a:t> </a:t>
            </a:r>
            <a:r>
              <a:rPr lang="de-DE" sz="1900" dirty="0">
                <a:sym typeface="Wingdings" panose="05000000000000000000" pitchFamily="2" charset="2"/>
              </a:rPr>
              <a:t>inkl. Sanierungsplänen.</a:t>
            </a:r>
          </a:p>
          <a:p>
            <a:pPr marL="285750" indent="-285750">
              <a:buFontTx/>
              <a:buChar char="-"/>
              <a:defRPr/>
            </a:pPr>
            <a:r>
              <a:rPr lang="de-DE" sz="1900" dirty="0">
                <a:sym typeface="Wingdings" panose="05000000000000000000" pitchFamily="2" charset="2"/>
              </a:rPr>
              <a:t>Ihre </a:t>
            </a:r>
            <a:r>
              <a:rPr lang="de-DE" sz="1900" b="1" dirty="0">
                <a:sym typeface="Wingdings" panose="05000000000000000000" pitchFamily="2" charset="2"/>
              </a:rPr>
              <a:t>klimarelevanten </a:t>
            </a:r>
            <a:r>
              <a:rPr lang="de-DE" sz="1900" b="1" dirty="0" err="1">
                <a:sym typeface="Wingdings" panose="05000000000000000000" pitchFamily="2" charset="2"/>
              </a:rPr>
              <a:t>Massnahmen</a:t>
            </a:r>
            <a:r>
              <a:rPr lang="de-DE" sz="1900" b="1" dirty="0">
                <a:sym typeface="Wingdings" panose="05000000000000000000" pitchFamily="2" charset="2"/>
              </a:rPr>
              <a:t> bei Hypotheken </a:t>
            </a:r>
            <a:r>
              <a:rPr lang="de-DE" sz="1900" dirty="0">
                <a:sym typeface="Wingdings" panose="05000000000000000000" pitchFamily="2" charset="2"/>
              </a:rPr>
              <a:t>erfassen Sie bitte möglichst umfassend im </a:t>
            </a:r>
            <a:r>
              <a:rPr lang="de-DE" sz="1900" b="1" dirty="0">
                <a:sym typeface="Wingdings" panose="05000000000000000000" pitchFamily="2" charset="2"/>
              </a:rPr>
              <a:t>qualitativen Fragebogen.</a:t>
            </a:r>
          </a:p>
          <a:p>
            <a:pPr marL="285750" indent="-285750">
              <a:buFontTx/>
              <a:buChar char="-"/>
              <a:defRPr/>
            </a:pPr>
            <a:endParaRPr lang="de-DE" sz="1900" b="1" dirty="0">
              <a:sym typeface="Wingdings" panose="05000000000000000000" pitchFamily="2" charset="2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CC1A8E0-0240-4AB9-982E-E6339DA7E7BE}"/>
              </a:ext>
            </a:extLst>
          </p:cNvPr>
          <p:cNvSpPr txBox="1"/>
          <p:nvPr/>
        </p:nvSpPr>
        <p:spPr>
          <a:xfrm>
            <a:off x="623392" y="1376808"/>
            <a:ext cx="43204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900" b="0" i="0" u="none" strike="noStrike" kern="1200" cap="none" spc="0" normalizeH="0" baseline="0" noProof="0" dirty="0">
                <a:ln>
                  <a:noFill/>
                </a:ln>
                <a:solidFill>
                  <a:srgbClr val="0325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Resultate direkt gehaltene Immobilien PACTA 2024</a:t>
            </a:r>
          </a:p>
        </p:txBody>
      </p:sp>
    </p:spTree>
    <p:extLst>
      <p:ext uri="{BB962C8B-B14F-4D97-AF65-F5344CB8AC3E}">
        <p14:creationId xmlns:p14="http://schemas.microsoft.com/office/powerpoint/2010/main" val="474252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6148BE27-E52D-9E66-DB54-6983310670A8}"/>
              </a:ext>
            </a:extLst>
          </p:cNvPr>
          <p:cNvSpPr/>
          <p:nvPr/>
        </p:nvSpPr>
        <p:spPr>
          <a:xfrm>
            <a:off x="4455458" y="1397681"/>
            <a:ext cx="1640541" cy="806823"/>
          </a:xfrm>
          <a:prstGeom prst="rect">
            <a:avLst/>
          </a:prstGeom>
          <a:ln>
            <a:solidFill>
              <a:srgbClr val="6284C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de-CH" sz="2000" dirty="0">
                <a:solidFill>
                  <a:prstClr val="black"/>
                </a:solidFill>
              </a:rPr>
              <a:t>Netto-Null Ziele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F210445-8330-38E0-D72D-AFCEF2F7453A}"/>
              </a:ext>
            </a:extLst>
          </p:cNvPr>
          <p:cNvSpPr/>
          <p:nvPr/>
        </p:nvSpPr>
        <p:spPr>
          <a:xfrm>
            <a:off x="4455458" y="3425283"/>
            <a:ext cx="1640541" cy="8068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6284C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2000" dirty="0">
                <a:solidFill>
                  <a:prstClr val="black"/>
                </a:solidFill>
                <a:latin typeface="Arial"/>
              </a:rPr>
              <a:t>Netto-Null Ziele </a:t>
            </a:r>
            <a:endParaRPr kumimoji="0" lang="de-CH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7411526-6C14-1CCF-978A-507C483F6B55}"/>
              </a:ext>
            </a:extLst>
          </p:cNvPr>
          <p:cNvSpPr/>
          <p:nvPr/>
        </p:nvSpPr>
        <p:spPr>
          <a:xfrm>
            <a:off x="4455457" y="4865774"/>
            <a:ext cx="1640541" cy="8068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6284C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de-CH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Netto-Null Ziele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FA025E03-414F-7CB6-44DE-A868C942390D}"/>
              </a:ext>
            </a:extLst>
          </p:cNvPr>
          <p:cNvSpPr/>
          <p:nvPr/>
        </p:nvSpPr>
        <p:spPr>
          <a:xfrm>
            <a:off x="7521385" y="4863353"/>
            <a:ext cx="1759012" cy="8068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6284C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Finanzmittel-flüsse</a:t>
            </a:r>
            <a:r>
              <a:rPr kumimoji="0" lang="de-CH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heute</a:t>
            </a:r>
            <a:endParaRPr kumimoji="0" lang="de-CH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05CDB127-62AA-2BEB-DDC9-4FD650BB22DB}"/>
              </a:ext>
            </a:extLst>
          </p:cNvPr>
          <p:cNvSpPr/>
          <p:nvPr/>
        </p:nvSpPr>
        <p:spPr>
          <a:xfrm>
            <a:off x="7530717" y="3415523"/>
            <a:ext cx="1759014" cy="8068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6284C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Massnahmen</a:t>
            </a:r>
            <a:r>
              <a:rPr kumimoji="0" lang="de-CH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der FIs</a:t>
            </a:r>
            <a:endParaRPr kumimoji="0" lang="de-CH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5763FB71-019B-1318-A12E-B7D2114CBD25}"/>
              </a:ext>
            </a:extLst>
          </p:cNvPr>
          <p:cNvSpPr/>
          <p:nvPr/>
        </p:nvSpPr>
        <p:spPr>
          <a:xfrm>
            <a:off x="7521384" y="1409801"/>
            <a:ext cx="1759012" cy="794702"/>
          </a:xfrm>
          <a:prstGeom prst="rect">
            <a:avLst/>
          </a:prstGeom>
          <a:ln>
            <a:solidFill>
              <a:srgbClr val="6284C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Politische Massnahmen</a:t>
            </a:r>
          </a:p>
        </p:txBody>
      </p:sp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283F9049-07FE-822E-4897-5911983FE181}"/>
              </a:ext>
            </a:extLst>
          </p:cNvPr>
          <p:cNvGrpSpPr/>
          <p:nvPr/>
        </p:nvGrpSpPr>
        <p:grpSpPr>
          <a:xfrm>
            <a:off x="676012" y="1343891"/>
            <a:ext cx="2703482" cy="914400"/>
            <a:chOff x="709977" y="1741325"/>
            <a:chExt cx="2703482" cy="914400"/>
          </a:xfrm>
        </p:grpSpPr>
        <p:pic>
          <p:nvPicPr>
            <p:cNvPr id="20" name="Grafik 19" descr="Bank mit einfarbiger Füllung">
              <a:extLst>
                <a:ext uri="{FF2B5EF4-FFF2-40B4-BE49-F238E27FC236}">
                  <a16:creationId xmlns:a16="http://schemas.microsoft.com/office/drawing/2014/main" id="{90BFC928-8AF2-B2B3-E513-93B89A0F9893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09977" y="1741325"/>
              <a:ext cx="914400" cy="914400"/>
            </a:xfrm>
            <a:prstGeom prst="rect">
              <a:avLst/>
            </a:prstGeom>
          </p:spPr>
        </p:pic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F8C1F7DA-DF36-28E9-908C-9D036A9964E5}"/>
                </a:ext>
              </a:extLst>
            </p:cNvPr>
            <p:cNvSpPr txBox="1"/>
            <p:nvPr/>
          </p:nvSpPr>
          <p:spPr>
            <a:xfrm flipH="1">
              <a:off x="1772918" y="2069952"/>
              <a:ext cx="16405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Politik</a:t>
              </a:r>
            </a:p>
          </p:txBody>
        </p:sp>
      </p:grpSp>
      <p:sp>
        <p:nvSpPr>
          <p:cNvPr id="31" name="Textfeld 30">
            <a:extLst>
              <a:ext uri="{FF2B5EF4-FFF2-40B4-BE49-F238E27FC236}">
                <a16:creationId xmlns:a16="http://schemas.microsoft.com/office/drawing/2014/main" id="{A462DF69-B312-9E9D-0CA8-D2E544220BA0}"/>
              </a:ext>
            </a:extLst>
          </p:cNvPr>
          <p:cNvSpPr txBox="1"/>
          <p:nvPr/>
        </p:nvSpPr>
        <p:spPr>
          <a:xfrm flipH="1">
            <a:off x="1682832" y="4643872"/>
            <a:ext cx="19873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Finanzmittel-flüsse</a:t>
            </a:r>
            <a:r>
              <a:rPr kumimoji="0" lang="de-CH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beeinflussen </a:t>
            </a:r>
            <a:r>
              <a:rPr kumimoji="0" lang="de-CH" sz="2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Realwirtschaf</a:t>
            </a:r>
            <a:r>
              <a:rPr kumimoji="0" lang="de-CH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</a:t>
            </a:r>
            <a:endParaRPr kumimoji="0" lang="de-CH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73050" marR="0" lvl="0" indent="-273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de-CH" sz="2000" i="1" dirty="0">
                <a:solidFill>
                  <a:prstClr val="black"/>
                </a:solidFill>
                <a:latin typeface="Arial"/>
              </a:rPr>
              <a:t>Klimawirkung</a:t>
            </a:r>
            <a:endParaRPr kumimoji="0" lang="de-CH" sz="20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DCEEAFC8-B6D9-EDCA-53E7-F8265B7D5C71}"/>
              </a:ext>
            </a:extLst>
          </p:cNvPr>
          <p:cNvSpPr txBox="1"/>
          <p:nvPr/>
        </p:nvSpPr>
        <p:spPr>
          <a:xfrm>
            <a:off x="4598460" y="893070"/>
            <a:ext cx="1372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2000" b="1" dirty="0">
                <a:solidFill>
                  <a:prstClr val="black"/>
                </a:solidFill>
                <a:latin typeface="Arial"/>
              </a:rPr>
              <a:t>ZIELE</a:t>
            </a:r>
            <a:endParaRPr kumimoji="0" lang="de-CH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2BE4061F-2517-4FDF-61C4-9C7AE6900EA8}"/>
              </a:ext>
            </a:extLst>
          </p:cNvPr>
          <p:cNvSpPr txBox="1"/>
          <p:nvPr/>
        </p:nvSpPr>
        <p:spPr>
          <a:xfrm>
            <a:off x="6983300" y="886519"/>
            <a:ext cx="4951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MASSNAHMEN / HANDLUNGEN</a:t>
            </a:r>
          </a:p>
        </p:txBody>
      </p:sp>
      <p:cxnSp>
        <p:nvCxnSpPr>
          <p:cNvPr id="36" name="Gerade Verbindung mit Pfeil 35">
            <a:extLst>
              <a:ext uri="{FF2B5EF4-FFF2-40B4-BE49-F238E27FC236}">
                <a16:creationId xmlns:a16="http://schemas.microsoft.com/office/drawing/2014/main" id="{8735C326-34BA-DD7F-279B-C26EB747F7A7}"/>
              </a:ext>
            </a:extLst>
          </p:cNvPr>
          <p:cNvCxnSpPr>
            <a:cxnSpLocks/>
            <a:stCxn id="12" idx="2"/>
            <a:endCxn id="11" idx="0"/>
          </p:cNvCxnSpPr>
          <p:nvPr/>
        </p:nvCxnSpPr>
        <p:spPr>
          <a:xfrm flipH="1">
            <a:off x="8400891" y="4222346"/>
            <a:ext cx="9333" cy="641007"/>
          </a:xfrm>
          <a:prstGeom prst="straightConnector1">
            <a:avLst/>
          </a:prstGeom>
          <a:ln w="19050"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Gerade Verbindung mit Pfeil 36">
            <a:extLst>
              <a:ext uri="{FF2B5EF4-FFF2-40B4-BE49-F238E27FC236}">
                <a16:creationId xmlns:a16="http://schemas.microsoft.com/office/drawing/2014/main" id="{22F08AD6-079E-B2E6-7118-CE7182420972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6095999" y="3818935"/>
            <a:ext cx="1434718" cy="976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Gerade Verbindung mit Pfeil 47">
            <a:extLst>
              <a:ext uri="{FF2B5EF4-FFF2-40B4-BE49-F238E27FC236}">
                <a16:creationId xmlns:a16="http://schemas.microsoft.com/office/drawing/2014/main" id="{17769A6D-A05D-25CF-7B54-00AA5708C0B1}"/>
              </a:ext>
            </a:extLst>
          </p:cNvPr>
          <p:cNvCxnSpPr>
            <a:cxnSpLocks/>
          </p:cNvCxnSpPr>
          <p:nvPr/>
        </p:nvCxnSpPr>
        <p:spPr>
          <a:xfrm flipH="1">
            <a:off x="6118563" y="4235918"/>
            <a:ext cx="1600861" cy="694560"/>
          </a:xfrm>
          <a:prstGeom prst="straightConnector1">
            <a:avLst/>
          </a:prstGeom>
          <a:ln w="3175"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Gerade Verbindung mit Pfeil 52">
            <a:extLst>
              <a:ext uri="{FF2B5EF4-FFF2-40B4-BE49-F238E27FC236}">
                <a16:creationId xmlns:a16="http://schemas.microsoft.com/office/drawing/2014/main" id="{DC64FE9C-B7E7-C76E-A8CE-7ABF759B2996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 flipV="1">
            <a:off x="6095998" y="5266765"/>
            <a:ext cx="1425387" cy="2421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72" name="Gruppieren 71">
            <a:extLst>
              <a:ext uri="{FF2B5EF4-FFF2-40B4-BE49-F238E27FC236}">
                <a16:creationId xmlns:a16="http://schemas.microsoft.com/office/drawing/2014/main" id="{EEF36DE1-139B-5A01-4B31-D4C713035064}"/>
              </a:ext>
            </a:extLst>
          </p:cNvPr>
          <p:cNvGrpSpPr/>
          <p:nvPr/>
        </p:nvGrpSpPr>
        <p:grpSpPr>
          <a:xfrm>
            <a:off x="6602632" y="2204503"/>
            <a:ext cx="1252266" cy="974815"/>
            <a:chOff x="7113971" y="2223267"/>
            <a:chExt cx="1252266" cy="974815"/>
          </a:xfrm>
        </p:grpSpPr>
        <p:cxnSp>
          <p:nvCxnSpPr>
            <p:cNvPr id="57" name="Gerade Verbindung mit Pfeil 56">
              <a:extLst>
                <a:ext uri="{FF2B5EF4-FFF2-40B4-BE49-F238E27FC236}">
                  <a16:creationId xmlns:a16="http://schemas.microsoft.com/office/drawing/2014/main" id="{755E7813-EE37-01BF-90C2-5EC7764E6B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32321" y="2223267"/>
              <a:ext cx="0" cy="974815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61" name="Textfeld 60">
              <a:extLst>
                <a:ext uri="{FF2B5EF4-FFF2-40B4-BE49-F238E27FC236}">
                  <a16:creationId xmlns:a16="http://schemas.microsoft.com/office/drawing/2014/main" id="{64974115-90FB-2195-373C-10CE5C22BA55}"/>
                </a:ext>
              </a:extLst>
            </p:cNvPr>
            <p:cNvSpPr txBox="1"/>
            <p:nvPr/>
          </p:nvSpPr>
          <p:spPr>
            <a:xfrm>
              <a:off x="7113971" y="2458393"/>
              <a:ext cx="12522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informiert</a:t>
              </a:r>
            </a:p>
          </p:txBody>
        </p:sp>
      </p:grpSp>
      <p:sp>
        <p:nvSpPr>
          <p:cNvPr id="64" name="Rechteck 63">
            <a:extLst>
              <a:ext uri="{FF2B5EF4-FFF2-40B4-BE49-F238E27FC236}">
                <a16:creationId xmlns:a16="http://schemas.microsoft.com/office/drawing/2014/main" id="{7EB29A8F-5C36-CE46-BB09-80EA96532450}"/>
              </a:ext>
            </a:extLst>
          </p:cNvPr>
          <p:cNvSpPr/>
          <p:nvPr/>
        </p:nvSpPr>
        <p:spPr>
          <a:xfrm>
            <a:off x="3813899" y="3181738"/>
            <a:ext cx="5932520" cy="2924772"/>
          </a:xfrm>
          <a:custGeom>
            <a:avLst/>
            <a:gdLst>
              <a:gd name="csX0" fmla="*/ 0 w 5932520"/>
              <a:gd name="csY0" fmla="*/ 0 h 2924772"/>
              <a:gd name="csX1" fmla="*/ 599844 w 5932520"/>
              <a:gd name="csY1" fmla="*/ 0 h 2924772"/>
              <a:gd name="csX2" fmla="*/ 1081037 w 5932520"/>
              <a:gd name="csY2" fmla="*/ 0 h 2924772"/>
              <a:gd name="csX3" fmla="*/ 1562230 w 5932520"/>
              <a:gd name="csY3" fmla="*/ 0 h 2924772"/>
              <a:gd name="csX4" fmla="*/ 2162074 w 5932520"/>
              <a:gd name="csY4" fmla="*/ 0 h 2924772"/>
              <a:gd name="csX5" fmla="*/ 2702592 w 5932520"/>
              <a:gd name="csY5" fmla="*/ 0 h 2924772"/>
              <a:gd name="csX6" fmla="*/ 3243111 w 5932520"/>
              <a:gd name="csY6" fmla="*/ 0 h 2924772"/>
              <a:gd name="csX7" fmla="*/ 3961605 w 5932520"/>
              <a:gd name="csY7" fmla="*/ 0 h 2924772"/>
              <a:gd name="csX8" fmla="*/ 4442798 w 5932520"/>
              <a:gd name="csY8" fmla="*/ 0 h 2924772"/>
              <a:gd name="csX9" fmla="*/ 5220618 w 5932520"/>
              <a:gd name="csY9" fmla="*/ 0 h 2924772"/>
              <a:gd name="csX10" fmla="*/ 5932520 w 5932520"/>
              <a:gd name="csY10" fmla="*/ 0 h 2924772"/>
              <a:gd name="csX11" fmla="*/ 5932520 w 5932520"/>
              <a:gd name="csY11" fmla="*/ 497211 h 2924772"/>
              <a:gd name="csX12" fmla="*/ 5932520 w 5932520"/>
              <a:gd name="csY12" fmla="*/ 994422 h 2924772"/>
              <a:gd name="csX13" fmla="*/ 5932520 w 5932520"/>
              <a:gd name="csY13" fmla="*/ 1491634 h 2924772"/>
              <a:gd name="csX14" fmla="*/ 5932520 w 5932520"/>
              <a:gd name="csY14" fmla="*/ 2018093 h 2924772"/>
              <a:gd name="csX15" fmla="*/ 5932520 w 5932520"/>
              <a:gd name="csY15" fmla="*/ 2924772 h 2924772"/>
              <a:gd name="csX16" fmla="*/ 5154701 w 5932520"/>
              <a:gd name="csY16" fmla="*/ 2924772 h 2924772"/>
              <a:gd name="csX17" fmla="*/ 4436207 w 5932520"/>
              <a:gd name="csY17" fmla="*/ 2924772 h 2924772"/>
              <a:gd name="csX18" fmla="*/ 3895688 w 5932520"/>
              <a:gd name="csY18" fmla="*/ 2924772 h 2924772"/>
              <a:gd name="csX19" fmla="*/ 3117869 w 5932520"/>
              <a:gd name="csY19" fmla="*/ 2924772 h 2924772"/>
              <a:gd name="csX20" fmla="*/ 2636676 w 5932520"/>
              <a:gd name="csY20" fmla="*/ 2924772 h 2924772"/>
              <a:gd name="csX21" fmla="*/ 2096157 w 5932520"/>
              <a:gd name="csY21" fmla="*/ 2924772 h 2924772"/>
              <a:gd name="csX22" fmla="*/ 1614964 w 5932520"/>
              <a:gd name="csY22" fmla="*/ 2924772 h 2924772"/>
              <a:gd name="csX23" fmla="*/ 896470 w 5932520"/>
              <a:gd name="csY23" fmla="*/ 2924772 h 2924772"/>
              <a:gd name="csX24" fmla="*/ 0 w 5932520"/>
              <a:gd name="csY24" fmla="*/ 2924772 h 2924772"/>
              <a:gd name="csX25" fmla="*/ 0 w 5932520"/>
              <a:gd name="csY25" fmla="*/ 2310570 h 2924772"/>
              <a:gd name="csX26" fmla="*/ 0 w 5932520"/>
              <a:gd name="csY26" fmla="*/ 1725615 h 2924772"/>
              <a:gd name="csX27" fmla="*/ 0 w 5932520"/>
              <a:gd name="csY27" fmla="*/ 1199157 h 2924772"/>
              <a:gd name="csX28" fmla="*/ 0 w 5932520"/>
              <a:gd name="csY28" fmla="*/ 614202 h 2924772"/>
              <a:gd name="csX29" fmla="*/ 0 w 5932520"/>
              <a:gd name="csY29" fmla="*/ 0 h 292477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</a:cxnLst>
            <a:rect l="l" t="t" r="r" b="b"/>
            <a:pathLst>
              <a:path w="5932520" h="2924772" extrusionOk="0">
                <a:moveTo>
                  <a:pt x="0" y="0"/>
                </a:moveTo>
                <a:cubicBezTo>
                  <a:pt x="178874" y="3997"/>
                  <a:pt x="471131" y="8208"/>
                  <a:pt x="599844" y="0"/>
                </a:cubicBezTo>
                <a:cubicBezTo>
                  <a:pt x="728557" y="-8208"/>
                  <a:pt x="970846" y="-7721"/>
                  <a:pt x="1081037" y="0"/>
                </a:cubicBezTo>
                <a:cubicBezTo>
                  <a:pt x="1191228" y="7721"/>
                  <a:pt x="1329412" y="-13425"/>
                  <a:pt x="1562230" y="0"/>
                </a:cubicBezTo>
                <a:cubicBezTo>
                  <a:pt x="1795048" y="13425"/>
                  <a:pt x="1896901" y="2910"/>
                  <a:pt x="2162074" y="0"/>
                </a:cubicBezTo>
                <a:cubicBezTo>
                  <a:pt x="2427247" y="-2910"/>
                  <a:pt x="2590122" y="-4479"/>
                  <a:pt x="2702592" y="0"/>
                </a:cubicBezTo>
                <a:cubicBezTo>
                  <a:pt x="2815062" y="4479"/>
                  <a:pt x="3026576" y="10120"/>
                  <a:pt x="3243111" y="0"/>
                </a:cubicBezTo>
                <a:cubicBezTo>
                  <a:pt x="3459646" y="-10120"/>
                  <a:pt x="3736718" y="-29628"/>
                  <a:pt x="3961605" y="0"/>
                </a:cubicBezTo>
                <a:cubicBezTo>
                  <a:pt x="4186492" y="29628"/>
                  <a:pt x="4320639" y="10434"/>
                  <a:pt x="4442798" y="0"/>
                </a:cubicBezTo>
                <a:cubicBezTo>
                  <a:pt x="4564957" y="-10434"/>
                  <a:pt x="4905102" y="36666"/>
                  <a:pt x="5220618" y="0"/>
                </a:cubicBezTo>
                <a:cubicBezTo>
                  <a:pt x="5536134" y="-36666"/>
                  <a:pt x="5609629" y="-32339"/>
                  <a:pt x="5932520" y="0"/>
                </a:cubicBezTo>
                <a:cubicBezTo>
                  <a:pt x="5937239" y="155354"/>
                  <a:pt x="5932810" y="279443"/>
                  <a:pt x="5932520" y="497211"/>
                </a:cubicBezTo>
                <a:cubicBezTo>
                  <a:pt x="5932230" y="714979"/>
                  <a:pt x="5942237" y="829115"/>
                  <a:pt x="5932520" y="994422"/>
                </a:cubicBezTo>
                <a:cubicBezTo>
                  <a:pt x="5922803" y="1159729"/>
                  <a:pt x="5912906" y="1306378"/>
                  <a:pt x="5932520" y="1491634"/>
                </a:cubicBezTo>
                <a:cubicBezTo>
                  <a:pt x="5952134" y="1676890"/>
                  <a:pt x="5927920" y="1897924"/>
                  <a:pt x="5932520" y="2018093"/>
                </a:cubicBezTo>
                <a:cubicBezTo>
                  <a:pt x="5937120" y="2138262"/>
                  <a:pt x="5942183" y="2476211"/>
                  <a:pt x="5932520" y="2924772"/>
                </a:cubicBezTo>
                <a:cubicBezTo>
                  <a:pt x="5678675" y="2903381"/>
                  <a:pt x="5410744" y="2938266"/>
                  <a:pt x="5154701" y="2924772"/>
                </a:cubicBezTo>
                <a:cubicBezTo>
                  <a:pt x="4898658" y="2911278"/>
                  <a:pt x="4730056" y="2944626"/>
                  <a:pt x="4436207" y="2924772"/>
                </a:cubicBezTo>
                <a:cubicBezTo>
                  <a:pt x="4142358" y="2904918"/>
                  <a:pt x="4005106" y="2910423"/>
                  <a:pt x="3895688" y="2924772"/>
                </a:cubicBezTo>
                <a:cubicBezTo>
                  <a:pt x="3786270" y="2939121"/>
                  <a:pt x="3504291" y="2938192"/>
                  <a:pt x="3117869" y="2924772"/>
                </a:cubicBezTo>
                <a:cubicBezTo>
                  <a:pt x="2731447" y="2911352"/>
                  <a:pt x="2862634" y="2909265"/>
                  <a:pt x="2636676" y="2924772"/>
                </a:cubicBezTo>
                <a:cubicBezTo>
                  <a:pt x="2410718" y="2940279"/>
                  <a:pt x="2220241" y="2931874"/>
                  <a:pt x="2096157" y="2924772"/>
                </a:cubicBezTo>
                <a:cubicBezTo>
                  <a:pt x="1972073" y="2917670"/>
                  <a:pt x="1816011" y="2931494"/>
                  <a:pt x="1614964" y="2924772"/>
                </a:cubicBezTo>
                <a:cubicBezTo>
                  <a:pt x="1413917" y="2918050"/>
                  <a:pt x="1207826" y="2947595"/>
                  <a:pt x="896470" y="2924772"/>
                </a:cubicBezTo>
                <a:cubicBezTo>
                  <a:pt x="585114" y="2901949"/>
                  <a:pt x="402049" y="2917859"/>
                  <a:pt x="0" y="2924772"/>
                </a:cubicBezTo>
                <a:cubicBezTo>
                  <a:pt x="25865" y="2656456"/>
                  <a:pt x="-2986" y="2612722"/>
                  <a:pt x="0" y="2310570"/>
                </a:cubicBezTo>
                <a:cubicBezTo>
                  <a:pt x="2986" y="2008418"/>
                  <a:pt x="12093" y="2017230"/>
                  <a:pt x="0" y="1725615"/>
                </a:cubicBezTo>
                <a:cubicBezTo>
                  <a:pt x="-12093" y="1434000"/>
                  <a:pt x="-22352" y="1426346"/>
                  <a:pt x="0" y="1199157"/>
                </a:cubicBezTo>
                <a:cubicBezTo>
                  <a:pt x="22352" y="971968"/>
                  <a:pt x="26376" y="886272"/>
                  <a:pt x="0" y="614202"/>
                </a:cubicBezTo>
                <a:cubicBezTo>
                  <a:pt x="-26376" y="342133"/>
                  <a:pt x="7665" y="246048"/>
                  <a:pt x="0" y="0"/>
                </a:cubicBezTo>
                <a:close/>
              </a:path>
            </a:pathLst>
          </a:custGeom>
          <a:noFill/>
          <a:ln w="9525">
            <a:solidFill>
              <a:srgbClr val="6284C6"/>
            </a:solidFill>
            <a:prstDash val="dash"/>
            <a:extLst>
              <a:ext uri="{C807C97D-BFC1-408E-A445-0C87EB9F89A2}">
                <ask:lineSketchStyleProps xmlns:ask="http://schemas.microsoft.com/office/drawing/2018/sketchyshapes" sd="420378512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200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67" name="Gerade Verbindung mit Pfeil 66">
            <a:extLst>
              <a:ext uri="{FF2B5EF4-FFF2-40B4-BE49-F238E27FC236}">
                <a16:creationId xmlns:a16="http://schemas.microsoft.com/office/drawing/2014/main" id="{372BE755-C6D4-43B9-FFA6-D568636EDEE5}"/>
              </a:ext>
            </a:extLst>
          </p:cNvPr>
          <p:cNvCxnSpPr>
            <a:cxnSpLocks/>
          </p:cNvCxnSpPr>
          <p:nvPr/>
        </p:nvCxnSpPr>
        <p:spPr>
          <a:xfrm flipH="1">
            <a:off x="4813762" y="2186231"/>
            <a:ext cx="2" cy="977235"/>
          </a:xfrm>
          <a:prstGeom prst="straightConnector1">
            <a:avLst/>
          </a:prstGeom>
          <a:ln>
            <a:solidFill>
              <a:srgbClr val="6284C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feld 69">
            <a:extLst>
              <a:ext uri="{FF2B5EF4-FFF2-40B4-BE49-F238E27FC236}">
                <a16:creationId xmlns:a16="http://schemas.microsoft.com/office/drawing/2014/main" id="{B498672F-C7FF-598D-7C88-C8191A9B5C60}"/>
              </a:ext>
            </a:extLst>
          </p:cNvPr>
          <p:cNvSpPr txBox="1"/>
          <p:nvPr/>
        </p:nvSpPr>
        <p:spPr>
          <a:xfrm>
            <a:off x="3738742" y="2429885"/>
            <a:ext cx="1024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2000" i="1" dirty="0">
                <a:solidFill>
                  <a:srgbClr val="6284C6"/>
                </a:solidFill>
                <a:latin typeface="Arial"/>
              </a:rPr>
              <a:t>g</a:t>
            </a:r>
            <a:r>
              <a:rPr lang="de-CH" sz="2000" i="1" noProof="0" dirty="0" err="1">
                <a:solidFill>
                  <a:srgbClr val="6284C6"/>
                </a:solidFill>
                <a:latin typeface="Arial"/>
              </a:rPr>
              <a:t>ibt</a:t>
            </a:r>
            <a:r>
              <a:rPr lang="de-CH" sz="2000" i="1" noProof="0" dirty="0">
                <a:solidFill>
                  <a:srgbClr val="6284C6"/>
                </a:solidFill>
                <a:latin typeface="Arial"/>
              </a:rPr>
              <a:t> vor</a:t>
            </a:r>
            <a:endParaRPr kumimoji="0" lang="de-CH" sz="2000" b="0" i="1" u="none" strike="noStrike" kern="1200" cap="none" spc="0" normalizeH="0" baseline="0" noProof="0" dirty="0">
              <a:ln>
                <a:noFill/>
              </a:ln>
              <a:solidFill>
                <a:srgbClr val="6284C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77" name="Gerade Verbindung mit Pfeil 76">
            <a:extLst>
              <a:ext uri="{FF2B5EF4-FFF2-40B4-BE49-F238E27FC236}">
                <a16:creationId xmlns:a16="http://schemas.microsoft.com/office/drawing/2014/main" id="{5E3A5335-42F7-8E03-6EB1-FC95EF006D22}"/>
              </a:ext>
            </a:extLst>
          </p:cNvPr>
          <p:cNvCxnSpPr>
            <a:cxnSpLocks/>
          </p:cNvCxnSpPr>
          <p:nvPr/>
        </p:nvCxnSpPr>
        <p:spPr>
          <a:xfrm>
            <a:off x="8552801" y="2231043"/>
            <a:ext cx="0" cy="962284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feld 77">
            <a:extLst>
              <a:ext uri="{FF2B5EF4-FFF2-40B4-BE49-F238E27FC236}">
                <a16:creationId xmlns:a16="http://schemas.microsoft.com/office/drawing/2014/main" id="{19A504A7-83F4-F4AA-7894-B26D1F371FA3}"/>
              </a:ext>
            </a:extLst>
          </p:cNvPr>
          <p:cNvSpPr txBox="1"/>
          <p:nvPr/>
        </p:nvSpPr>
        <p:spPr>
          <a:xfrm>
            <a:off x="8548275" y="2459351"/>
            <a:ext cx="1410964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000" b="0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beeinflusst</a:t>
            </a:r>
          </a:p>
        </p:txBody>
      </p:sp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2C4B5667-E595-5AB9-EA21-DF42523D29CD}"/>
              </a:ext>
            </a:extLst>
          </p:cNvPr>
          <p:cNvGrpSpPr/>
          <p:nvPr/>
        </p:nvGrpSpPr>
        <p:grpSpPr>
          <a:xfrm>
            <a:off x="5752229" y="2185739"/>
            <a:ext cx="1252266" cy="993579"/>
            <a:chOff x="8325220" y="2204503"/>
            <a:chExt cx="1252266" cy="993579"/>
          </a:xfrm>
        </p:grpSpPr>
        <p:cxnSp>
          <p:nvCxnSpPr>
            <p:cNvPr id="83" name="Gerade Verbindung mit Pfeil 82">
              <a:extLst>
                <a:ext uri="{FF2B5EF4-FFF2-40B4-BE49-F238E27FC236}">
                  <a16:creationId xmlns:a16="http://schemas.microsoft.com/office/drawing/2014/main" id="{39C477C6-9697-7304-8ADF-2E86832EB9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32321" y="2204503"/>
              <a:ext cx="9334" cy="993579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84" name="Textfeld 83">
              <a:extLst>
                <a:ext uri="{FF2B5EF4-FFF2-40B4-BE49-F238E27FC236}">
                  <a16:creationId xmlns:a16="http://schemas.microsoft.com/office/drawing/2014/main" id="{9B6E73D9-4E4C-3BD0-D82F-4C9F0169641F}"/>
                </a:ext>
              </a:extLst>
            </p:cNvPr>
            <p:cNvSpPr txBox="1"/>
            <p:nvPr/>
          </p:nvSpPr>
          <p:spPr>
            <a:xfrm>
              <a:off x="8325220" y="2714990"/>
              <a:ext cx="12522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informiert</a:t>
              </a:r>
            </a:p>
          </p:txBody>
        </p:sp>
      </p:grpSp>
      <p:sp>
        <p:nvSpPr>
          <p:cNvPr id="89" name="Textfeld 88">
            <a:extLst>
              <a:ext uri="{FF2B5EF4-FFF2-40B4-BE49-F238E27FC236}">
                <a16:creationId xmlns:a16="http://schemas.microsoft.com/office/drawing/2014/main" id="{43780FAC-1711-5E0F-B5C6-1197320C6E00}"/>
              </a:ext>
            </a:extLst>
          </p:cNvPr>
          <p:cNvSpPr txBox="1"/>
          <p:nvPr/>
        </p:nvSpPr>
        <p:spPr>
          <a:xfrm>
            <a:off x="6241638" y="5259425"/>
            <a:ext cx="12522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inform</a:t>
            </a:r>
            <a:r>
              <a:rPr lang="de-CH" sz="2000" i="1" dirty="0" err="1">
                <a:solidFill>
                  <a:prstClr val="black"/>
                </a:solidFill>
                <a:latin typeface="Arial"/>
              </a:rPr>
              <a:t>iert</a:t>
            </a:r>
            <a:endParaRPr kumimoji="0" lang="de-CH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90" name="Gerade Verbindung mit Pfeil 89">
            <a:extLst>
              <a:ext uri="{FF2B5EF4-FFF2-40B4-BE49-F238E27FC236}">
                <a16:creationId xmlns:a16="http://schemas.microsoft.com/office/drawing/2014/main" id="{D33FDB69-39B5-B74B-B2C5-BB1DB702CB70}"/>
              </a:ext>
            </a:extLst>
          </p:cNvPr>
          <p:cNvCxnSpPr>
            <a:cxnSpLocks/>
          </p:cNvCxnSpPr>
          <p:nvPr/>
        </p:nvCxnSpPr>
        <p:spPr>
          <a:xfrm flipV="1">
            <a:off x="5904168" y="4164982"/>
            <a:ext cx="1595888" cy="675435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3" name="Textfeld 92">
            <a:extLst>
              <a:ext uri="{FF2B5EF4-FFF2-40B4-BE49-F238E27FC236}">
                <a16:creationId xmlns:a16="http://schemas.microsoft.com/office/drawing/2014/main" id="{04DAD473-81B0-5518-4ED7-529C850BFD4A}"/>
              </a:ext>
            </a:extLst>
          </p:cNvPr>
          <p:cNvSpPr txBox="1"/>
          <p:nvPr/>
        </p:nvSpPr>
        <p:spPr>
          <a:xfrm>
            <a:off x="6216720" y="4227859"/>
            <a:ext cx="12522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informiert</a:t>
            </a:r>
          </a:p>
        </p:txBody>
      </p:sp>
      <p:cxnSp>
        <p:nvCxnSpPr>
          <p:cNvPr id="94" name="Gerade Verbindung mit Pfeil 93">
            <a:extLst>
              <a:ext uri="{FF2B5EF4-FFF2-40B4-BE49-F238E27FC236}">
                <a16:creationId xmlns:a16="http://schemas.microsoft.com/office/drawing/2014/main" id="{DC9FDD7C-53E4-CEAE-0638-F780CFEF7227}"/>
              </a:ext>
            </a:extLst>
          </p:cNvPr>
          <p:cNvCxnSpPr>
            <a:cxnSpLocks/>
          </p:cNvCxnSpPr>
          <p:nvPr/>
        </p:nvCxnSpPr>
        <p:spPr>
          <a:xfrm flipV="1">
            <a:off x="8721780" y="4207335"/>
            <a:ext cx="1" cy="633668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5" name="Textfeld 94">
            <a:extLst>
              <a:ext uri="{FF2B5EF4-FFF2-40B4-BE49-F238E27FC236}">
                <a16:creationId xmlns:a16="http://schemas.microsoft.com/office/drawing/2014/main" id="{641F0EDA-47E7-78A2-B1F8-74DA15A974C1}"/>
              </a:ext>
            </a:extLst>
          </p:cNvPr>
          <p:cNvSpPr txBox="1"/>
          <p:nvPr/>
        </p:nvSpPr>
        <p:spPr>
          <a:xfrm>
            <a:off x="8721780" y="4433060"/>
            <a:ext cx="12522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informiert</a:t>
            </a:r>
          </a:p>
        </p:txBody>
      </p:sp>
      <p:cxnSp>
        <p:nvCxnSpPr>
          <p:cNvPr id="96" name="Gerade Verbindung mit Pfeil 95">
            <a:extLst>
              <a:ext uri="{FF2B5EF4-FFF2-40B4-BE49-F238E27FC236}">
                <a16:creationId xmlns:a16="http://schemas.microsoft.com/office/drawing/2014/main" id="{EAC72B88-0DA0-B4B8-678B-7AF2A9F4C499}"/>
              </a:ext>
            </a:extLst>
          </p:cNvPr>
          <p:cNvCxnSpPr>
            <a:cxnSpLocks/>
          </p:cNvCxnSpPr>
          <p:nvPr/>
        </p:nvCxnSpPr>
        <p:spPr>
          <a:xfrm>
            <a:off x="6118563" y="1825933"/>
            <a:ext cx="1425385" cy="6059"/>
          </a:xfrm>
          <a:prstGeom prst="straightConnector1">
            <a:avLst/>
          </a:prstGeom>
          <a:ln>
            <a:solidFill>
              <a:srgbClr val="6284C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" name="Gruppieren 111">
            <a:extLst>
              <a:ext uri="{FF2B5EF4-FFF2-40B4-BE49-F238E27FC236}">
                <a16:creationId xmlns:a16="http://schemas.microsoft.com/office/drawing/2014/main" id="{FB82F64A-9154-2EC8-6818-5DD3B34B1ED6}"/>
              </a:ext>
            </a:extLst>
          </p:cNvPr>
          <p:cNvGrpSpPr/>
          <p:nvPr/>
        </p:nvGrpSpPr>
        <p:grpSpPr>
          <a:xfrm>
            <a:off x="279969" y="4708255"/>
            <a:ext cx="1331940" cy="1021357"/>
            <a:chOff x="535626" y="4757285"/>
            <a:chExt cx="1307218" cy="1021357"/>
          </a:xfrm>
        </p:grpSpPr>
        <p:pic>
          <p:nvPicPr>
            <p:cNvPr id="22" name="Grafik 21" descr="Münzen mit einfarbiger Füllung">
              <a:extLst>
                <a:ext uri="{FF2B5EF4-FFF2-40B4-BE49-F238E27FC236}">
                  <a16:creationId xmlns:a16="http://schemas.microsoft.com/office/drawing/2014/main" id="{64C6A398-65C7-4432-A588-64B9DD3A8675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73661" y="4961959"/>
              <a:ext cx="637226" cy="637226"/>
            </a:xfrm>
            <a:prstGeom prst="rect">
              <a:avLst/>
            </a:prstGeom>
          </p:spPr>
        </p:pic>
        <p:pic>
          <p:nvPicPr>
            <p:cNvPr id="86" name="Grafik 85" descr="Produktion mit einfarbiger Füllung">
              <a:extLst>
                <a:ext uri="{FF2B5EF4-FFF2-40B4-BE49-F238E27FC236}">
                  <a16:creationId xmlns:a16="http://schemas.microsoft.com/office/drawing/2014/main" id="{1D4D15EC-22C3-5ABE-8703-9A5F5237F58B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23622" y="5293427"/>
              <a:ext cx="468000" cy="468000"/>
            </a:xfrm>
            <a:prstGeom prst="rect">
              <a:avLst/>
            </a:prstGeom>
          </p:spPr>
        </p:pic>
        <p:pic>
          <p:nvPicPr>
            <p:cNvPr id="88" name="Grafik 87" descr="Windkraftanlagen mit einfarbiger Füllung">
              <a:extLst>
                <a:ext uri="{FF2B5EF4-FFF2-40B4-BE49-F238E27FC236}">
                  <a16:creationId xmlns:a16="http://schemas.microsoft.com/office/drawing/2014/main" id="{F65DBBE7-673F-D530-E35B-CB318DB1D944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433788" y="4771501"/>
              <a:ext cx="409056" cy="409056"/>
            </a:xfrm>
            <a:prstGeom prst="rect">
              <a:avLst/>
            </a:prstGeom>
          </p:spPr>
        </p:pic>
        <p:grpSp>
          <p:nvGrpSpPr>
            <p:cNvPr id="109" name="Gruppieren 108">
              <a:extLst>
                <a:ext uri="{FF2B5EF4-FFF2-40B4-BE49-F238E27FC236}">
                  <a16:creationId xmlns:a16="http://schemas.microsoft.com/office/drawing/2014/main" id="{0F69A838-9FDF-9597-F2F9-E190DFF4D6E1}"/>
                </a:ext>
              </a:extLst>
            </p:cNvPr>
            <p:cNvGrpSpPr/>
            <p:nvPr/>
          </p:nvGrpSpPr>
          <p:grpSpPr>
            <a:xfrm>
              <a:off x="535626" y="4757285"/>
              <a:ext cx="407023" cy="376767"/>
              <a:chOff x="2344731" y="4083173"/>
              <a:chExt cx="914400" cy="914400"/>
            </a:xfrm>
          </p:grpSpPr>
          <p:pic>
            <p:nvPicPr>
              <p:cNvPr id="104" name="Grafik 103" descr="Renoviertes Haus funkelnd Silhouette">
                <a:extLst>
                  <a:ext uri="{FF2B5EF4-FFF2-40B4-BE49-F238E27FC236}">
                    <a16:creationId xmlns:a16="http://schemas.microsoft.com/office/drawing/2014/main" id="{61C3C7FE-BC89-9241-A3F6-3220E69DB1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344731" y="4083173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06" name="Grafik 105" descr="Erneuerbare Energien mit einfarbiger Füllung">
                <a:extLst>
                  <a:ext uri="{FF2B5EF4-FFF2-40B4-BE49-F238E27FC236}">
                    <a16:creationId xmlns:a16="http://schemas.microsoft.com/office/drawing/2014/main" id="{30756873-C4D9-CFB7-3812-63AE471454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2685361" y="4392959"/>
                <a:ext cx="221098" cy="221098"/>
              </a:xfrm>
              <a:prstGeom prst="rect">
                <a:avLst/>
              </a:prstGeom>
            </p:spPr>
          </p:pic>
        </p:grpSp>
        <p:pic>
          <p:nvPicPr>
            <p:cNvPr id="111" name="Grafik 110" descr="Elektroauto mit einfarbiger Füllung">
              <a:extLst>
                <a:ext uri="{FF2B5EF4-FFF2-40B4-BE49-F238E27FC236}">
                  <a16:creationId xmlns:a16="http://schemas.microsoft.com/office/drawing/2014/main" id="{00F1B33F-77BF-49BC-FD30-146F54838BA1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460657" y="5419728"/>
              <a:ext cx="358914" cy="358914"/>
            </a:xfrm>
            <a:prstGeom prst="rect">
              <a:avLst/>
            </a:prstGeom>
          </p:spPr>
        </p:pic>
      </p:grpSp>
      <p:sp>
        <p:nvSpPr>
          <p:cNvPr id="2" name="Geschweifte Klammer rechts 1">
            <a:extLst>
              <a:ext uri="{FF2B5EF4-FFF2-40B4-BE49-F238E27FC236}">
                <a16:creationId xmlns:a16="http://schemas.microsoft.com/office/drawing/2014/main" id="{324EF580-B2A5-7959-E576-898098002AFE}"/>
              </a:ext>
            </a:extLst>
          </p:cNvPr>
          <p:cNvSpPr/>
          <p:nvPr/>
        </p:nvSpPr>
        <p:spPr>
          <a:xfrm>
            <a:off x="9848193" y="3179318"/>
            <a:ext cx="679798" cy="2924772"/>
          </a:xfrm>
          <a:prstGeom prst="rightBrac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 sz="200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91BD646-CC32-A141-F634-C2FA76889031}"/>
              </a:ext>
            </a:extLst>
          </p:cNvPr>
          <p:cNvSpPr txBox="1"/>
          <p:nvPr/>
        </p:nvSpPr>
        <p:spPr>
          <a:xfrm>
            <a:off x="10555266" y="4161731"/>
            <a:ext cx="1609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b="1" dirty="0">
                <a:solidFill>
                  <a:srgbClr val="6284C6"/>
                </a:solidFill>
                <a:latin typeface="Arial"/>
              </a:rPr>
              <a:t>KLIMA-TEST</a:t>
            </a:r>
          </a:p>
        </p:txBody>
      </p:sp>
      <p:pic>
        <p:nvPicPr>
          <p:cNvPr id="5" name="Grafik 4" descr="Sparschwein mit einfarbiger Füllung">
            <a:extLst>
              <a:ext uri="{FF2B5EF4-FFF2-40B4-BE49-F238E27FC236}">
                <a16:creationId xmlns:a16="http://schemas.microsoft.com/office/drawing/2014/main" id="{530DDD99-5686-EEB8-394C-9E02A601B7E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3302" y="3299967"/>
            <a:ext cx="914400" cy="9144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5DA9E94-4FD4-C004-6482-2793877E23AA}"/>
              </a:ext>
            </a:extLst>
          </p:cNvPr>
          <p:cNvSpPr txBox="1"/>
          <p:nvPr/>
        </p:nvSpPr>
        <p:spPr>
          <a:xfrm flipH="1">
            <a:off x="1668695" y="3443456"/>
            <a:ext cx="1640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Finanz-institute FIs</a:t>
            </a:r>
          </a:p>
        </p:txBody>
      </p:sp>
      <p:sp>
        <p:nvSpPr>
          <p:cNvPr id="16" name="Titel 3">
            <a:extLst>
              <a:ext uri="{FF2B5EF4-FFF2-40B4-BE49-F238E27FC236}">
                <a16:creationId xmlns:a16="http://schemas.microsoft.com/office/drawing/2014/main" id="{BC12F65C-B656-E1B4-977F-1626B8B3A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600" y="203008"/>
            <a:ext cx="10417400" cy="665239"/>
          </a:xfrm>
        </p:spPr>
        <p:txBody>
          <a:bodyPr/>
          <a:lstStyle/>
          <a:p>
            <a:r>
              <a:rPr lang="de-CH" sz="3200" b="0" kern="1200" dirty="0">
                <a:solidFill>
                  <a:srgbClr val="375172"/>
                </a:solidFill>
                <a:latin typeface="+mn-lt"/>
                <a:ea typeface="+mn-ea"/>
                <a:cs typeface="+mn-cs"/>
              </a:rPr>
              <a:t>Wie werden die Fragen beantwortet (schematisch)?</a:t>
            </a:r>
          </a:p>
        </p:txBody>
      </p:sp>
    </p:spTree>
    <p:extLst>
      <p:ext uri="{BB962C8B-B14F-4D97-AF65-F5344CB8AC3E}">
        <p14:creationId xmlns:p14="http://schemas.microsoft.com/office/powerpoint/2010/main" val="398710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1" grpId="0"/>
      <p:bldP spid="32" grpId="0"/>
      <p:bldP spid="33" grpId="0"/>
      <p:bldP spid="64" grpId="0" animBg="1"/>
      <p:bldP spid="70" grpId="0"/>
      <p:bldP spid="78" grpId="0"/>
      <p:bldP spid="89" grpId="0"/>
      <p:bldP spid="93" grpId="0"/>
      <p:bldP spid="95" grpId="0"/>
      <p:bldP spid="2" grpId="0" animBg="1"/>
      <p:bldP spid="3" grpId="0"/>
      <p:bldP spid="6" grpId="0"/>
      <p:bldP spid="1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68188F-B6F2-10D8-0CC4-E0032A7E39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7D6771E-3BF6-8483-4AE6-BEFEEB6E6D1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B7DBB6C-6CAC-F4FC-1784-481935A96E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21FFDD-132D-4B5B-AD6B-BCC06A41D268}" type="slidenum">
              <a:rPr kumimoji="0" lang="de-CH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C Cheltenham Std Light Cn" panose="02040306050505020404" pitchFamily="18" charset="77"/>
                <a:ea typeface="+mn-ea"/>
                <a:cs typeface="+mn-cs"/>
              </a:rPr>
              <a:pPr marL="0" marR="0" lvl="0" indent="0" algn="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de-C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TC Cheltenham Std Light Cn" panose="02040306050505020404" pitchFamily="18" charset="77"/>
              <a:ea typeface="+mn-ea"/>
              <a:cs typeface="+mn-cs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ABF4286-E13E-B7C1-0DFE-75A38354A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6" name="Inhaltsplatzhalter 6">
            <a:extLst>
              <a:ext uri="{FF2B5EF4-FFF2-40B4-BE49-F238E27FC236}">
                <a16:creationId xmlns:a16="http://schemas.microsoft.com/office/drawing/2014/main" id="{08272DDA-54F2-C7FC-EAEA-AB48FB1246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38" t="19534" r="-1180" b="38714"/>
          <a:stretch/>
        </p:blipFill>
        <p:spPr bwMode="auto">
          <a:xfrm>
            <a:off x="-331470" y="0"/>
            <a:ext cx="126952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17">
            <a:extLst>
              <a:ext uri="{FF2B5EF4-FFF2-40B4-BE49-F238E27FC236}">
                <a16:creationId xmlns:a16="http://schemas.microsoft.com/office/drawing/2014/main" id="{5855B660-65A9-CB42-9ED1-83ABEE90AE09}"/>
              </a:ext>
            </a:extLst>
          </p:cNvPr>
          <p:cNvSpPr/>
          <p:nvPr/>
        </p:nvSpPr>
        <p:spPr>
          <a:xfrm>
            <a:off x="4571999" y="1798985"/>
            <a:ext cx="7791797" cy="2476379"/>
          </a:xfrm>
          <a:prstGeom prst="rect">
            <a:avLst/>
          </a:prstGeom>
          <a:solidFill>
            <a:srgbClr val="1D366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777EB7B-F5A4-4E96-E1C8-2E7D5CEBFD20}"/>
              </a:ext>
            </a:extLst>
          </p:cNvPr>
          <p:cNvSpPr txBox="1"/>
          <p:nvPr/>
        </p:nvSpPr>
        <p:spPr>
          <a:xfrm>
            <a:off x="4827511" y="1972181"/>
            <a:ext cx="76477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Aktien- und Unternehmens-anleihen-portfolios einreichen</a:t>
            </a:r>
          </a:p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Jakob Thomä, Theia Finance Labs</a:t>
            </a:r>
            <a:endParaRPr kumimoji="0" lang="de-CH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91573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32F6A3-8D39-99D5-4A48-D53A4EB59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FF964-2596-963F-1B03-EC4D4889F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4577"/>
          </a:xfrm>
        </p:spPr>
        <p:txBody>
          <a:bodyPr anchor="ctr">
            <a:normAutofit/>
          </a:bodyPr>
          <a:lstStyle/>
          <a:p>
            <a:r>
              <a:rPr lang="de-DE" b="1" dirty="0"/>
              <a:t>Portfolios zum Test einreichen</a:t>
            </a:r>
            <a:endParaRPr lang="en-GB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CDA0A2-3332-048B-EDB2-2FA4E5CC62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9715" y="1511559"/>
            <a:ext cx="10374086" cy="8979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Schritt 1: </a:t>
            </a:r>
            <a:r>
              <a:rPr lang="de-DE" dirty="0"/>
              <a:t>Gehen Sie auf den Transition Monitor und melden Sie sich an</a:t>
            </a:r>
          </a:p>
          <a:p>
            <a:pPr marL="742950" lvl="1" indent="-285750"/>
            <a:endParaRPr lang="de-DE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D84F04E7-3BC0-6530-01EE-75636B0B593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 b="11097"/>
          <a:stretch>
            <a:fillRect/>
          </a:stretch>
        </p:blipFill>
        <p:spPr>
          <a:xfrm>
            <a:off x="2052734" y="2409501"/>
            <a:ext cx="7341636" cy="3946849"/>
          </a:xfrm>
          <a:prstGeom prst="rect">
            <a:avLst/>
          </a:pr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14A295-0742-D121-D8F4-D78210C41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93259" cy="365125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A2E5287-69E2-1347-A42A-498FD30D5A38}" type="slidenum">
              <a:rPr kumimoji="0" lang="en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NL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47BA668-BC70-B86C-3DC1-4B2F8530ACC0}"/>
              </a:ext>
            </a:extLst>
          </p:cNvPr>
          <p:cNvCxnSpPr>
            <a:cxnSpLocks/>
          </p:cNvCxnSpPr>
          <p:nvPr/>
        </p:nvCxnSpPr>
        <p:spPr>
          <a:xfrm flipH="1">
            <a:off x="8125405" y="1927230"/>
            <a:ext cx="2341984" cy="62082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73248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B741E8-B277-E0E0-59E6-111C3B37C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20237-0930-8C84-BCE8-2F0177B9E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4577"/>
          </a:xfrm>
        </p:spPr>
        <p:txBody>
          <a:bodyPr anchor="ctr">
            <a:normAutofit/>
          </a:bodyPr>
          <a:lstStyle/>
          <a:p>
            <a:r>
              <a:rPr lang="de-DE" b="1" dirty="0"/>
              <a:t>Portfolios zum Test einreichen</a:t>
            </a:r>
            <a:endParaRPr lang="en-GB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11DA18-076D-07E4-6985-C2B9B02DBF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9715" y="1511559"/>
            <a:ext cx="10374086" cy="897942"/>
          </a:xfrm>
        </p:spPr>
        <p:txBody>
          <a:bodyPr>
            <a:normAutofit/>
          </a:bodyPr>
          <a:lstStyle/>
          <a:p>
            <a:r>
              <a:rPr lang="de-DE" b="1" dirty="0"/>
              <a:t>Schritt 2:</a:t>
            </a:r>
            <a:r>
              <a:rPr lang="de-DE" dirty="0"/>
              <a:t> Auf der Übersichtsseite wählen Sie den Reiter „Aktien – und Unternehmensanleihen“</a:t>
            </a:r>
            <a:endParaRPr lang="en-GB" dirty="0"/>
          </a:p>
          <a:p>
            <a:pPr marL="742950" lvl="1" indent="-285750"/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701E3F-A4C6-45A8-C3FA-F40EE0230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93259" cy="365125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A2E5287-69E2-1347-A42A-498FD30D5A38}" type="slidenum">
              <a:rPr kumimoji="0" lang="en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NL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id="{5D12F7F5-E6E1-FB25-53A2-EB7514F1D5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3003" y="3529445"/>
            <a:ext cx="11247510" cy="15494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66A74E8-FE0B-A159-0C6F-87143DC88429}"/>
              </a:ext>
            </a:extLst>
          </p:cNvPr>
          <p:cNvCxnSpPr>
            <a:cxnSpLocks/>
          </p:cNvCxnSpPr>
          <p:nvPr/>
        </p:nvCxnSpPr>
        <p:spPr>
          <a:xfrm>
            <a:off x="3459646" y="2409501"/>
            <a:ext cx="0" cy="189464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954464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A6C67A-803C-F623-02B2-260A34479A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4E081-1F94-89D6-EF4B-D45A2F13D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4577"/>
          </a:xfrm>
        </p:spPr>
        <p:txBody>
          <a:bodyPr anchor="ctr">
            <a:normAutofit/>
          </a:bodyPr>
          <a:lstStyle/>
          <a:p>
            <a:r>
              <a:rPr lang="de-DE" b="1" dirty="0"/>
              <a:t>Portfolios zum Test einreichen</a:t>
            </a:r>
            <a:endParaRPr lang="en-GB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903613-B4C4-DEAE-0A7B-E15E138CEF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9715" y="1396838"/>
            <a:ext cx="10374086" cy="8979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Schritt 3a: </a:t>
            </a:r>
            <a:r>
              <a:rPr lang="de-DE" dirty="0"/>
              <a:t>Vorlage herunterladen</a:t>
            </a:r>
          </a:p>
          <a:p>
            <a:pPr marL="742950" lvl="1" indent="-285750"/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725C4C-4CCC-8725-0A3E-11CA2B98D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93259" cy="365125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A2E5287-69E2-1347-A42A-498FD30D5A38}" type="slidenum">
              <a:rPr kumimoji="0" lang="en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NL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344478-05D3-183F-B2C6-BB23EACE5F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5859"/>
          <a:stretch>
            <a:fillRect/>
          </a:stretch>
        </p:blipFill>
        <p:spPr>
          <a:xfrm>
            <a:off x="838200" y="2390030"/>
            <a:ext cx="15003027" cy="396632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45FDDF4-E363-680A-25E0-DF7DF5D77C3B}"/>
              </a:ext>
            </a:extLst>
          </p:cNvPr>
          <p:cNvCxnSpPr>
            <a:cxnSpLocks/>
          </p:cNvCxnSpPr>
          <p:nvPr/>
        </p:nvCxnSpPr>
        <p:spPr>
          <a:xfrm>
            <a:off x="5372100" y="2024905"/>
            <a:ext cx="2476500" cy="314399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836786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E211E2-8111-84DD-8D21-54EC23A75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635A1-0A4C-2951-3619-44A9AE6CA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4577"/>
          </a:xfrm>
        </p:spPr>
        <p:txBody>
          <a:bodyPr anchor="ctr">
            <a:normAutofit/>
          </a:bodyPr>
          <a:lstStyle/>
          <a:p>
            <a:r>
              <a:rPr lang="de-DE" b="1" dirty="0"/>
              <a:t>Portfolios zum Test einreichen</a:t>
            </a:r>
            <a:endParaRPr lang="en-GB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142C10-D3A6-579C-54D2-E381C34CBF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9715" y="1511559"/>
            <a:ext cx="10374086" cy="8979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Schritt 3b: </a:t>
            </a:r>
            <a:r>
              <a:rPr lang="de-DE" dirty="0"/>
              <a:t>Wählen Sie das Feld „Portfolio einreichen“ aus</a:t>
            </a:r>
          </a:p>
          <a:p>
            <a:pPr marL="742950" lvl="1" indent="-285750"/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A64E80-82B6-3FA9-BFA0-75149519B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93259" cy="365125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A2E5287-69E2-1347-A42A-498FD30D5A38}" type="slidenum">
              <a:rPr kumimoji="0" lang="en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NL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22F19D-ABA4-691B-E9BB-3BB82E691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15" y="2294780"/>
            <a:ext cx="8136576" cy="3907406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A3F6E7E-A63A-7F4B-3C5F-9A550C5AC71B}"/>
              </a:ext>
            </a:extLst>
          </p:cNvPr>
          <p:cNvCxnSpPr>
            <a:cxnSpLocks/>
          </p:cNvCxnSpPr>
          <p:nvPr/>
        </p:nvCxnSpPr>
        <p:spPr>
          <a:xfrm>
            <a:off x="8169952" y="2122922"/>
            <a:ext cx="68884" cy="360362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13690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E4F4B9-8B9A-AC1A-2C2D-71B6B3EEA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65458-77E6-A1F1-CD3F-41DD866FA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4577"/>
          </a:xfrm>
        </p:spPr>
        <p:txBody>
          <a:bodyPr anchor="ctr">
            <a:normAutofit/>
          </a:bodyPr>
          <a:lstStyle/>
          <a:p>
            <a:r>
              <a:rPr lang="de-DE" b="1" dirty="0"/>
              <a:t>Portfolios zum Test einreichen</a:t>
            </a:r>
            <a:endParaRPr lang="en-GB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F105B3-5D3E-E4CE-F619-3AF883B60B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8957" y="1489783"/>
            <a:ext cx="10374086" cy="8979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Schritt 4: </a:t>
            </a:r>
            <a:r>
              <a:rPr lang="de-DE" dirty="0"/>
              <a:t>Füllen Sie das Formular aus und wählen Sie die hochzuladende Datei aus</a:t>
            </a:r>
          </a:p>
          <a:p>
            <a:pPr marL="742950" lvl="1" indent="-285750"/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3E123C-0F2D-03D3-6A44-85DCF23EA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93259" cy="365125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A2E5287-69E2-1347-A42A-498FD30D5A38}" type="slidenum">
              <a:rPr kumimoji="0" lang="en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NL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2B258A-1710-5B64-E38D-AD74868829F3}"/>
              </a:ext>
            </a:extLst>
          </p:cNvPr>
          <p:cNvSpPr txBox="1"/>
          <p:nvPr/>
        </p:nvSpPr>
        <p:spPr>
          <a:xfrm>
            <a:off x="908957" y="2692401"/>
            <a:ext cx="3028043" cy="3144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Name des Portfolios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CSV-Datei auswählen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Frage beantworten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Portfolio einreichen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97E205-B1A6-97D7-042A-F2FEF99E8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871" y="1975547"/>
            <a:ext cx="5546445" cy="4745927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D7FDD14-94C0-767E-BD58-4F9E3ACBE533}"/>
              </a:ext>
            </a:extLst>
          </p:cNvPr>
          <p:cNvCxnSpPr>
            <a:cxnSpLocks/>
          </p:cNvCxnSpPr>
          <p:nvPr/>
        </p:nvCxnSpPr>
        <p:spPr>
          <a:xfrm>
            <a:off x="3552047" y="5335979"/>
            <a:ext cx="2654789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9CEB05D-8BBA-1B2A-3667-9A5229BD6A5E}"/>
              </a:ext>
            </a:extLst>
          </p:cNvPr>
          <p:cNvCxnSpPr>
            <a:cxnSpLocks/>
          </p:cNvCxnSpPr>
          <p:nvPr/>
        </p:nvCxnSpPr>
        <p:spPr>
          <a:xfrm>
            <a:off x="3552047" y="4579851"/>
            <a:ext cx="2654789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9E8737A-1CD1-309A-63DE-30CD710FAFEF}"/>
              </a:ext>
            </a:extLst>
          </p:cNvPr>
          <p:cNvCxnSpPr>
            <a:cxnSpLocks/>
          </p:cNvCxnSpPr>
          <p:nvPr/>
        </p:nvCxnSpPr>
        <p:spPr>
          <a:xfrm>
            <a:off x="3759071" y="3849022"/>
            <a:ext cx="2512420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FC6B208-5EAC-2825-B587-5EB556AA75FA}"/>
              </a:ext>
            </a:extLst>
          </p:cNvPr>
          <p:cNvCxnSpPr>
            <a:cxnSpLocks/>
          </p:cNvCxnSpPr>
          <p:nvPr/>
        </p:nvCxnSpPr>
        <p:spPr>
          <a:xfrm>
            <a:off x="3759071" y="3258128"/>
            <a:ext cx="2512420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840593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2D072-751A-772D-5360-7C3937BC9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/>
              <a:t>.</a:t>
            </a:r>
            <a:r>
              <a:rPr lang="de-DE" b="1" dirty="0" err="1"/>
              <a:t>csv</a:t>
            </a:r>
            <a:r>
              <a:rPr lang="de-DE" b="1" dirty="0"/>
              <a:t> Dateistruktur &amp; Empfehlungen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8BF8C-ECFD-FB1E-FB03-A12E265B9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100" y="1546225"/>
            <a:ext cx="11099800" cy="4667250"/>
          </a:xfrm>
        </p:spPr>
        <p:txBody>
          <a:bodyPr>
            <a:noAutofit/>
          </a:bodyPr>
          <a:lstStyle/>
          <a:p>
            <a:pPr marL="257175" indent="-257175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e-DE" sz="2000" dirty="0">
                <a:ea typeface="Calibri" panose="020F0502020204030204" pitchFamily="34" charset="0"/>
                <a:cs typeface="Arial (Body CS)"/>
              </a:rPr>
              <a:t>“</a:t>
            </a:r>
            <a:r>
              <a:rPr lang="de-DE" sz="2000" dirty="0" err="1">
                <a:ea typeface="Calibri" panose="020F0502020204030204" pitchFamily="34" charset="0"/>
                <a:cs typeface="Arial (Body CS)"/>
              </a:rPr>
              <a:t>Investor.Name</a:t>
            </a:r>
            <a:r>
              <a:rPr lang="de-DE" sz="2000" dirty="0">
                <a:ea typeface="Calibri" panose="020F0502020204030204" pitchFamily="34" charset="0"/>
                <a:cs typeface="Arial (Body CS)"/>
              </a:rPr>
              <a:t>”: Name Ihrer Institution. Sie sollte für alle Zeilen dieser Datei gleich sein. </a:t>
            </a:r>
          </a:p>
          <a:p>
            <a:pPr marL="257175" indent="-257175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e-DE" sz="2000" dirty="0">
                <a:ea typeface="Calibri" panose="020F0502020204030204" pitchFamily="34" charset="0"/>
                <a:cs typeface="Arial (Body CS)"/>
              </a:rPr>
              <a:t>“</a:t>
            </a:r>
            <a:r>
              <a:rPr lang="de-DE" sz="2000" dirty="0" err="1">
                <a:ea typeface="Calibri" panose="020F0502020204030204" pitchFamily="34" charset="0"/>
                <a:cs typeface="Arial (Body CS)"/>
              </a:rPr>
              <a:t>Portfolio.Name</a:t>
            </a:r>
            <a:r>
              <a:rPr lang="de-DE" sz="2000" dirty="0">
                <a:ea typeface="Calibri" panose="020F0502020204030204" pitchFamily="34" charset="0"/>
                <a:cs typeface="Arial (Body CS)"/>
              </a:rPr>
              <a:t>”: 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CH" sz="2000" dirty="0">
                <a:ea typeface="Calibri" panose="020F0502020204030204" pitchFamily="34" charset="0"/>
                <a:cs typeface="Arial (Body CS)"/>
              </a:rPr>
              <a:t>Wenn Sie die Ergebnisse für einzelne Portfolios wünschen, müssen Sie die Portfolios als separate Dateien hochladen. Andernfalls können Sie alle Portfolios als eine einzige Datei hochladen.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e-DE" sz="2000" dirty="0">
                <a:ea typeface="Calibri" panose="020F0502020204030204" pitchFamily="34" charset="0"/>
              </a:rPr>
              <a:t>“ISIN”: Jede Zeile dieser Datei entspricht einer Asset-ISIN. ISIN steht für International Securities Identification Number mit 12 Ziffern und identifiziert eindeutig eine bestimmte Wertpapieremission.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2000" dirty="0">
                <a:ea typeface="Calibri" panose="020F0502020204030204" pitchFamily="34" charset="0"/>
                <a:cs typeface="Arial (Body CS)"/>
              </a:rPr>
              <a:t>Wichtig =&gt; Keine Fonds-ISINs in 2026!</a:t>
            </a:r>
          </a:p>
          <a:p>
            <a:pPr marL="257175" indent="-257175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e-DE" sz="2000" dirty="0">
                <a:ea typeface="Calibri" panose="020F0502020204030204" pitchFamily="34" charset="0"/>
                <a:cs typeface="Arial (Body CS)"/>
              </a:rPr>
              <a:t>“</a:t>
            </a:r>
            <a:r>
              <a:rPr lang="de-DE" sz="2000" dirty="0" err="1">
                <a:ea typeface="Calibri" panose="020F0502020204030204" pitchFamily="34" charset="0"/>
                <a:cs typeface="Arial (Body CS)"/>
              </a:rPr>
              <a:t>MarketValue</a:t>
            </a:r>
            <a:r>
              <a:rPr lang="de-DE" sz="2000" dirty="0">
                <a:ea typeface="Calibri" panose="020F0502020204030204" pitchFamily="34" charset="0"/>
                <a:cs typeface="Arial (Body CS)"/>
              </a:rPr>
              <a:t>”: Marktwert der Investitionen in diese spezifische ISIN gemäß dem definierten Zeitstempel (31.12.2025 ).</a:t>
            </a:r>
          </a:p>
          <a:p>
            <a:pPr marL="257175" indent="-257175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e-DE" sz="2000" dirty="0">
                <a:ea typeface="Calibri" panose="020F0502020204030204" pitchFamily="34" charset="0"/>
                <a:cs typeface="Arial (Body CS)"/>
              </a:rPr>
              <a:t>“Currency”: Währung, die mit dem Marktwert verbunden ist.</a:t>
            </a:r>
          </a:p>
          <a:p>
            <a:pPr marL="257175" indent="-257175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e-DE" sz="2000" dirty="0">
                <a:ea typeface="Calibri" panose="020F0502020204030204" pitchFamily="34" charset="0"/>
                <a:cs typeface="Arial (Body CS)"/>
              </a:rPr>
              <a:t>Issuer Name (Optional): Name des Herausgebers des Wertpapiers</a:t>
            </a:r>
          </a:p>
          <a:p>
            <a:pPr marL="257175" indent="-257175" algn="just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endParaRPr lang="de-DE" sz="2000" dirty="0">
              <a:ea typeface="Calibri" panose="020F0502020204030204" pitchFamily="34" charset="0"/>
              <a:cs typeface="Arial (Body CS)"/>
            </a:endParaRPr>
          </a:p>
          <a:p>
            <a:endParaRPr lang="en-GB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1F8FF5-F80C-3E97-F5A1-1BA80F897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2E5287-69E2-1347-A42A-498FD30D5A38}" type="slidenum">
              <a:rPr kumimoji="0" lang="en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NL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376724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38498F-979A-9F37-38A3-53F27591F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06430F-858D-BDA2-8E88-DC2D024A9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2E5287-69E2-1347-A42A-498FD30D5A38}" type="slidenum">
              <a:rPr kumimoji="0" lang="en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NL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7EC621-1B09-7414-C7B7-FD956EC4E17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02534" y="451350"/>
            <a:ext cx="10530336" cy="843823"/>
          </a:xfrm>
        </p:spPr>
        <p:txBody>
          <a:bodyPr>
            <a:noAutofit/>
          </a:bodyPr>
          <a:lstStyle/>
          <a:p>
            <a:r>
              <a:rPr lang="de-CH" b="1" dirty="0"/>
              <a:t>Wie erkenne ich, dass meine Portfolien richtig eingereicht sind?</a:t>
            </a:r>
            <a:endParaRPr lang="en-GB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5F497C-C301-771F-2D0D-D2FA016A6381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926555" y="1841991"/>
            <a:ext cx="9523413" cy="909638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ea typeface="Roboto"/>
                <a:cs typeface="Roboto"/>
              </a:rPr>
              <a:t>Sehen Sie alle erfolgreich hochgeladenen Portfoliodaten im Reiter „</a:t>
            </a:r>
            <a:r>
              <a:rPr lang="de-DE" sz="2400" dirty="0"/>
              <a:t>Aktien – und Unternehmensanleihen"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D3A548-AF02-319B-6ADB-45ABC9442A67}"/>
              </a:ext>
            </a:extLst>
          </p:cNvPr>
          <p:cNvSpPr txBox="1"/>
          <p:nvPr/>
        </p:nvSpPr>
        <p:spPr>
          <a:xfrm>
            <a:off x="926555" y="3961960"/>
            <a:ext cx="101478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Roboto"/>
                <a:cs typeface="Roboto"/>
              </a:rPr>
              <a:t>Dort können Sie gegebenenfalls auch Dateien löschen (vor dem Ende der Upload-Phase)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id="{B80229DE-ADC0-A54F-4A7B-9E14CD99A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26" y="2864583"/>
            <a:ext cx="7802793" cy="1074873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BEFCA94-3D9F-BFC7-F456-F82538A27395}"/>
              </a:ext>
            </a:extLst>
          </p:cNvPr>
          <p:cNvCxnSpPr>
            <a:cxnSpLocks/>
          </p:cNvCxnSpPr>
          <p:nvPr/>
        </p:nvCxnSpPr>
        <p:spPr>
          <a:xfrm flipH="1">
            <a:off x="2549079" y="2408806"/>
            <a:ext cx="6562411" cy="122734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3B2C9FD1-94AA-86EC-7700-7F6222ABE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625" y="4812587"/>
            <a:ext cx="8222317" cy="1594063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C2A055F-5A22-3D33-0FBF-9E788A185453}"/>
              </a:ext>
            </a:extLst>
          </p:cNvPr>
          <p:cNvCxnSpPr>
            <a:cxnSpLocks/>
          </p:cNvCxnSpPr>
          <p:nvPr/>
        </p:nvCxnSpPr>
        <p:spPr>
          <a:xfrm>
            <a:off x="2549079" y="4756173"/>
            <a:ext cx="5539884" cy="112705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860789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3201A9-5DCA-6799-0A0A-2B6C6A6DD8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1B2AE8-4C7D-EDB7-9151-45FCF2352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2E5287-69E2-1347-A42A-498FD30D5A38}" type="slidenum">
              <a:rPr kumimoji="0" lang="en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NL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0E0341-2153-9741-CB8A-85C95C93DD30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1002535" y="1733272"/>
            <a:ext cx="9523413" cy="90963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ea typeface="Roboto"/>
                <a:cs typeface="Helvetica" panose="020B0604020202020204" pitchFamily="34" charset="0"/>
              </a:rPr>
              <a:t>Die Anzahl Ihrer erfolgreich hochgeladenen Portfolios können Sie im Tab „Zusammenfassung“ kontrollieren.</a:t>
            </a:r>
            <a:endParaRPr lang="en-GB" sz="2000" dirty="0">
              <a:cs typeface="Helvetica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2C60BB-E98A-28FB-D60E-8506C9CF0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317" y="2446290"/>
            <a:ext cx="7604114" cy="4261113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27BFFE2-F737-64CF-87DF-5277D2C3528C}"/>
              </a:ext>
            </a:extLst>
          </p:cNvPr>
          <p:cNvCxnSpPr>
            <a:cxnSpLocks/>
          </p:cNvCxnSpPr>
          <p:nvPr/>
        </p:nvCxnSpPr>
        <p:spPr>
          <a:xfrm>
            <a:off x="1815114" y="2339323"/>
            <a:ext cx="1623388" cy="324719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15C8D4F9-40A8-570E-E34E-0481D34172B6}"/>
              </a:ext>
            </a:extLst>
          </p:cNvPr>
          <p:cNvSpPr txBox="1">
            <a:spLocks/>
          </p:cNvSpPr>
          <p:nvPr/>
        </p:nvSpPr>
        <p:spPr>
          <a:xfrm>
            <a:off x="1002534" y="451350"/>
            <a:ext cx="10530336" cy="8438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Helvetica" panose="020B06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+mj-cs"/>
              </a:rPr>
              <a:t>Wie erkenne ich, dass meine Portfolien richtig eingereicht sind?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1593458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BC3CF-76CB-C1AE-977A-05FE7F364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/>
              <a:t>Wichtig: Portfoliodaten</a:t>
            </a:r>
            <a:endParaRPr lang="en-GB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AD305-9FA1-A752-A433-DEA86A767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 err="1"/>
              <a:t>Klimatest</a:t>
            </a:r>
            <a:r>
              <a:rPr lang="en-US" sz="2400" dirty="0"/>
              <a:t> </a:t>
            </a:r>
            <a:r>
              <a:rPr lang="en-US" sz="2400" dirty="0" err="1"/>
              <a:t>stützt</a:t>
            </a:r>
            <a:r>
              <a:rPr lang="en-US" sz="2400" dirty="0"/>
              <a:t> </a:t>
            </a:r>
            <a:r>
              <a:rPr lang="en-US" sz="2400" dirty="0" err="1"/>
              <a:t>sich</a:t>
            </a:r>
            <a:r>
              <a:rPr lang="en-US" sz="2400" dirty="0"/>
              <a:t> auf </a:t>
            </a:r>
            <a:r>
              <a:rPr lang="en-US" sz="2400" dirty="0" err="1"/>
              <a:t>selbst</a:t>
            </a:r>
            <a:r>
              <a:rPr lang="en-US" sz="2400" dirty="0"/>
              <a:t> </a:t>
            </a:r>
            <a:r>
              <a:rPr lang="en-US" sz="2400" dirty="0" err="1"/>
              <a:t>gemeldete</a:t>
            </a:r>
            <a:r>
              <a:rPr lang="en-US" sz="2400" dirty="0"/>
              <a:t> </a:t>
            </a:r>
            <a:r>
              <a:rPr lang="en-US" sz="2400" dirty="0" err="1"/>
              <a:t>Daten</a:t>
            </a:r>
            <a:r>
              <a:rPr lang="en-US" sz="2400" dirty="0"/>
              <a:t>. Wenn die </a:t>
            </a:r>
            <a:r>
              <a:rPr lang="en-US" sz="2400" dirty="0" err="1"/>
              <a:t>hochgeladenen</a:t>
            </a:r>
            <a:r>
              <a:rPr lang="en-US" sz="2400" dirty="0"/>
              <a:t> </a:t>
            </a:r>
            <a:r>
              <a:rPr lang="en-US" sz="2400" dirty="0" err="1"/>
              <a:t>Daten</a:t>
            </a:r>
            <a:r>
              <a:rPr lang="en-US" sz="2400" dirty="0"/>
              <a:t> nicht </a:t>
            </a:r>
            <a:r>
              <a:rPr lang="en-US" sz="2400" dirty="0" err="1"/>
              <a:t>korrekt</a:t>
            </a:r>
            <a:r>
              <a:rPr lang="en-US" sz="2400" dirty="0"/>
              <a:t> </a:t>
            </a:r>
            <a:r>
              <a:rPr lang="en-US" sz="2400" dirty="0" err="1"/>
              <a:t>sind</a:t>
            </a:r>
            <a:r>
              <a:rPr lang="en-US" sz="2400" dirty="0"/>
              <a:t>, </a:t>
            </a:r>
            <a:r>
              <a:rPr lang="en-US" sz="2400" dirty="0" err="1"/>
              <a:t>sind</a:t>
            </a:r>
            <a:r>
              <a:rPr lang="en-US" sz="2400" dirty="0"/>
              <a:t> </a:t>
            </a:r>
            <a:r>
              <a:rPr lang="en-US" sz="2400" dirty="0" err="1"/>
              <a:t>Ihre</a:t>
            </a:r>
            <a:r>
              <a:rPr lang="en-US" sz="2400" dirty="0"/>
              <a:t> </a:t>
            </a:r>
            <a:r>
              <a:rPr lang="en-US" sz="2400" dirty="0" err="1"/>
              <a:t>Ergebnisse</a:t>
            </a:r>
            <a:r>
              <a:rPr lang="en-US" sz="2400" dirty="0"/>
              <a:t> nicht </a:t>
            </a:r>
            <a:r>
              <a:rPr lang="en-US" sz="2400" dirty="0" err="1"/>
              <a:t>korrekt</a:t>
            </a:r>
            <a:r>
              <a:rPr lang="en-US" sz="2400" dirty="0"/>
              <a:t>.</a:t>
            </a:r>
          </a:p>
          <a:p>
            <a:pPr>
              <a:lnSpc>
                <a:spcPct val="100000"/>
              </a:lnSpc>
            </a:pPr>
            <a:r>
              <a:rPr lang="en-US" sz="2400" dirty="0" err="1"/>
              <a:t>Sobald</a:t>
            </a:r>
            <a:r>
              <a:rPr lang="en-US" sz="2400" dirty="0"/>
              <a:t> die Upload-Phase </a:t>
            </a:r>
            <a:r>
              <a:rPr lang="en-US" sz="2400" dirty="0" err="1"/>
              <a:t>abgeschlossen</a:t>
            </a:r>
            <a:r>
              <a:rPr lang="en-US" sz="2400" dirty="0"/>
              <a:t> </a:t>
            </a:r>
            <a:r>
              <a:rPr lang="en-US" sz="2400" dirty="0" err="1"/>
              <a:t>ist</a:t>
            </a:r>
            <a:r>
              <a:rPr lang="en-US" sz="2400" dirty="0"/>
              <a:t>, </a:t>
            </a:r>
            <a:r>
              <a:rPr lang="en-US" sz="2400" dirty="0" err="1"/>
              <a:t>können</a:t>
            </a:r>
            <a:r>
              <a:rPr lang="en-US" sz="2400" dirty="0"/>
              <a:t> Sie </a:t>
            </a:r>
            <a:r>
              <a:rPr lang="en-US" sz="2400" dirty="0" err="1"/>
              <a:t>keine</a:t>
            </a:r>
            <a:r>
              <a:rPr lang="en-US" sz="2400" dirty="0"/>
              <a:t> </a:t>
            </a:r>
            <a:r>
              <a:rPr lang="en-US" sz="2400" dirty="0" err="1"/>
              <a:t>Änderungen</a:t>
            </a:r>
            <a:r>
              <a:rPr lang="en-US" sz="2400" dirty="0"/>
              <a:t> </a:t>
            </a:r>
            <a:r>
              <a:rPr lang="en-US" sz="2400" dirty="0" err="1"/>
              <a:t>mehr</a:t>
            </a:r>
            <a:r>
              <a:rPr lang="en-US" sz="2400" dirty="0"/>
              <a:t> </a:t>
            </a:r>
            <a:r>
              <a:rPr lang="en-US" sz="2400" dirty="0" err="1"/>
              <a:t>vornehmen</a:t>
            </a:r>
            <a:r>
              <a:rPr lang="en-US" sz="2400" dirty="0"/>
              <a:t>.</a:t>
            </a:r>
          </a:p>
          <a:p>
            <a:pPr>
              <a:lnSpc>
                <a:spcPct val="100000"/>
              </a:lnSpc>
            </a:pPr>
            <a:r>
              <a:rPr lang="en-US" sz="2400" b="1" dirty="0"/>
              <a:t>Theia </a:t>
            </a:r>
            <a:r>
              <a:rPr lang="en-US" sz="2400" b="1" dirty="0" err="1"/>
              <a:t>informiert</a:t>
            </a:r>
            <a:r>
              <a:rPr lang="en-US" sz="2400" b="1" dirty="0"/>
              <a:t> </a:t>
            </a:r>
            <a:r>
              <a:rPr lang="en-US" sz="2400" b="1" dirty="0" err="1"/>
              <a:t>Teilnehmende</a:t>
            </a:r>
            <a:r>
              <a:rPr lang="en-US" sz="2400" b="1" dirty="0"/>
              <a:t> </a:t>
            </a:r>
            <a:r>
              <a:rPr lang="en-US" sz="2400" b="1" dirty="0" err="1"/>
              <a:t>nach</a:t>
            </a:r>
            <a:r>
              <a:rPr lang="en-US" sz="2400" b="1" dirty="0"/>
              <a:t> der Upload-Phase falls </a:t>
            </a:r>
            <a:r>
              <a:rPr lang="en-US" sz="2400" b="1" dirty="0" err="1"/>
              <a:t>im</a:t>
            </a:r>
            <a:r>
              <a:rPr lang="en-US" sz="2400" b="1" dirty="0"/>
              <a:t> Rahmen der </a:t>
            </a:r>
            <a:r>
              <a:rPr lang="en-US" sz="2400" b="1" dirty="0" err="1"/>
              <a:t>Ergebnisse-Entwicklung</a:t>
            </a:r>
            <a:r>
              <a:rPr lang="en-US" sz="2400" b="1" dirty="0"/>
              <a:t> Fehler </a:t>
            </a:r>
            <a:r>
              <a:rPr lang="en-US" sz="2400" b="1" dirty="0" err="1"/>
              <a:t>auftreten</a:t>
            </a:r>
            <a:r>
              <a:rPr lang="en-US" sz="2400" b="1" dirty="0"/>
              <a:t> (</a:t>
            </a:r>
            <a:r>
              <a:rPr lang="en-US" sz="2400" b="1" dirty="0" err="1"/>
              <a:t>z.B.</a:t>
            </a:r>
            <a:r>
              <a:rPr lang="en-US" sz="2400" b="1" dirty="0"/>
              <a:t> Template-Fehler). Theia </a:t>
            </a:r>
            <a:r>
              <a:rPr lang="en-US" sz="2400" b="1" dirty="0" err="1"/>
              <a:t>kann</a:t>
            </a:r>
            <a:r>
              <a:rPr lang="en-US" sz="2400" b="1" dirty="0"/>
              <a:t> </a:t>
            </a:r>
            <a:r>
              <a:rPr lang="en-US" sz="2400" b="1" dirty="0" err="1"/>
              <a:t>jedoch</a:t>
            </a:r>
            <a:r>
              <a:rPr lang="en-US" sz="2400" b="1" dirty="0"/>
              <a:t> nicht </a:t>
            </a:r>
            <a:r>
              <a:rPr lang="en-US" sz="2400" b="1" dirty="0" err="1"/>
              <a:t>Vollständigkeit</a:t>
            </a:r>
            <a:r>
              <a:rPr lang="en-US" sz="2400" b="1" dirty="0"/>
              <a:t> der </a:t>
            </a:r>
            <a:r>
              <a:rPr lang="en-US" sz="2400" b="1" dirty="0" err="1"/>
              <a:t>hochgeladenen</a:t>
            </a:r>
            <a:r>
              <a:rPr lang="en-US" sz="2400" b="1" dirty="0"/>
              <a:t> </a:t>
            </a:r>
            <a:r>
              <a:rPr lang="en-US" sz="2400" b="1" dirty="0" err="1"/>
              <a:t>Dateien</a:t>
            </a:r>
            <a:r>
              <a:rPr lang="en-US" sz="2400" b="1" dirty="0"/>
              <a:t> </a:t>
            </a:r>
            <a:r>
              <a:rPr lang="en-US" sz="2400" b="1" dirty="0" err="1"/>
              <a:t>prüfen</a:t>
            </a:r>
            <a:endParaRPr lang="en-US" sz="24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7EAAF2-3CC0-4184-42FA-53F49504F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2E5287-69E2-1347-A42A-498FD30D5A38}" type="slidenum">
              <a:rPr kumimoji="0" lang="en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NL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8925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DE3D6F-1F76-A924-A448-E84218FA98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17CFB5F2-4EFA-B5C8-D7A9-8119A7A89EA8}"/>
              </a:ext>
            </a:extLst>
          </p:cNvPr>
          <p:cNvSpPr/>
          <p:nvPr/>
        </p:nvSpPr>
        <p:spPr>
          <a:xfrm>
            <a:off x="4079318" y="3425283"/>
            <a:ext cx="2016682" cy="9639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6284C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2000" dirty="0">
                <a:solidFill>
                  <a:srgbClr val="375172"/>
                </a:solidFill>
              </a:rPr>
              <a:t>Fragebogen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68AEECA-7A18-A1DE-F5A2-B9C63E6D1C1D}"/>
              </a:ext>
            </a:extLst>
          </p:cNvPr>
          <p:cNvSpPr/>
          <p:nvPr/>
        </p:nvSpPr>
        <p:spPr>
          <a:xfrm>
            <a:off x="4079317" y="4740956"/>
            <a:ext cx="2016681" cy="9886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6284C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sz="2000" dirty="0">
                <a:solidFill>
                  <a:srgbClr val="375172"/>
                </a:solidFill>
              </a:rPr>
              <a:t>SBTI-Indikator</a:t>
            </a:r>
          </a:p>
          <a:p>
            <a:pPr algn="ctr"/>
            <a:r>
              <a:rPr lang="de-CH" sz="2000" dirty="0">
                <a:solidFill>
                  <a:srgbClr val="375172"/>
                </a:solidFill>
              </a:rPr>
              <a:t>Sanierungs-pläne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3EF9F442-0860-7164-1B71-3C2C7CF4E53D}"/>
              </a:ext>
            </a:extLst>
          </p:cNvPr>
          <p:cNvSpPr/>
          <p:nvPr/>
        </p:nvSpPr>
        <p:spPr>
          <a:xfrm>
            <a:off x="7521385" y="4766926"/>
            <a:ext cx="2149088" cy="94547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6284C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sz="2000" dirty="0">
                <a:solidFill>
                  <a:srgbClr val="375172"/>
                </a:solidFill>
              </a:rPr>
              <a:t>Quantitative Testmodule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D4F99B9B-4102-6D7E-A654-E8A647DF9799}"/>
              </a:ext>
            </a:extLst>
          </p:cNvPr>
          <p:cNvSpPr/>
          <p:nvPr/>
        </p:nvSpPr>
        <p:spPr>
          <a:xfrm>
            <a:off x="7521383" y="1409801"/>
            <a:ext cx="2149089" cy="839112"/>
          </a:xfrm>
          <a:prstGeom prst="rect">
            <a:avLst/>
          </a:prstGeom>
          <a:ln>
            <a:solidFill>
              <a:srgbClr val="6284C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Politische Massnahmen</a:t>
            </a:r>
          </a:p>
        </p:txBody>
      </p:sp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7CF17669-AA07-1A12-04F3-F19D51482380}"/>
              </a:ext>
            </a:extLst>
          </p:cNvPr>
          <p:cNvGrpSpPr/>
          <p:nvPr/>
        </p:nvGrpSpPr>
        <p:grpSpPr>
          <a:xfrm>
            <a:off x="676012" y="1343891"/>
            <a:ext cx="2703482" cy="914400"/>
            <a:chOff x="709977" y="1741325"/>
            <a:chExt cx="2703482" cy="914400"/>
          </a:xfrm>
        </p:grpSpPr>
        <p:pic>
          <p:nvPicPr>
            <p:cNvPr id="20" name="Grafik 19" descr="Bank mit einfarbiger Füllung">
              <a:extLst>
                <a:ext uri="{FF2B5EF4-FFF2-40B4-BE49-F238E27FC236}">
                  <a16:creationId xmlns:a16="http://schemas.microsoft.com/office/drawing/2014/main" id="{EAA6CE8D-26FF-04F4-A9FA-E136D337D469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09977" y="1741325"/>
              <a:ext cx="914400" cy="914400"/>
            </a:xfrm>
            <a:prstGeom prst="rect">
              <a:avLst/>
            </a:prstGeom>
          </p:spPr>
        </p:pic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91570C02-BD26-B8B7-F02D-799FC83BA70B}"/>
                </a:ext>
              </a:extLst>
            </p:cNvPr>
            <p:cNvSpPr txBox="1"/>
            <p:nvPr/>
          </p:nvSpPr>
          <p:spPr>
            <a:xfrm flipH="1">
              <a:off x="1772918" y="2069952"/>
              <a:ext cx="16405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Politik</a:t>
              </a:r>
            </a:p>
          </p:txBody>
        </p:sp>
      </p:grpSp>
      <p:sp>
        <p:nvSpPr>
          <p:cNvPr id="31" name="Textfeld 30">
            <a:extLst>
              <a:ext uri="{FF2B5EF4-FFF2-40B4-BE49-F238E27FC236}">
                <a16:creationId xmlns:a16="http://schemas.microsoft.com/office/drawing/2014/main" id="{97B2AF84-5913-FBD2-9AB9-ADFDB8DD9F0D}"/>
              </a:ext>
            </a:extLst>
          </p:cNvPr>
          <p:cNvSpPr txBox="1"/>
          <p:nvPr/>
        </p:nvSpPr>
        <p:spPr>
          <a:xfrm flipH="1">
            <a:off x="1682832" y="4643872"/>
            <a:ext cx="19873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Finanzmittel-flüsse</a:t>
            </a:r>
            <a:r>
              <a:rPr kumimoji="0" lang="de-CH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beeinflussen </a:t>
            </a:r>
            <a:r>
              <a:rPr kumimoji="0" lang="de-CH" sz="2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Realwirtschaf</a:t>
            </a:r>
            <a:r>
              <a:rPr kumimoji="0" lang="de-CH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</a:t>
            </a:r>
            <a:endParaRPr kumimoji="0" lang="de-CH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73050" marR="0" lvl="0" indent="-273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de-CH" sz="2000" i="1" dirty="0">
                <a:solidFill>
                  <a:prstClr val="black"/>
                </a:solidFill>
                <a:latin typeface="Arial"/>
              </a:rPr>
              <a:t>Klimawirkung</a:t>
            </a:r>
            <a:endParaRPr kumimoji="0" lang="de-CH" sz="20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A0E7A732-9AE5-ADA0-4863-2989541A0CFD}"/>
              </a:ext>
            </a:extLst>
          </p:cNvPr>
          <p:cNvSpPr txBox="1"/>
          <p:nvPr/>
        </p:nvSpPr>
        <p:spPr>
          <a:xfrm>
            <a:off x="4642004" y="860413"/>
            <a:ext cx="1372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2000" b="1" dirty="0">
                <a:solidFill>
                  <a:prstClr val="black"/>
                </a:solidFill>
                <a:latin typeface="Arial"/>
              </a:rPr>
              <a:t>ZIELE</a:t>
            </a:r>
            <a:endParaRPr kumimoji="0" lang="de-CH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49E0AF06-C8CA-BBD5-2D31-1A1401781B11}"/>
              </a:ext>
            </a:extLst>
          </p:cNvPr>
          <p:cNvSpPr txBox="1"/>
          <p:nvPr/>
        </p:nvSpPr>
        <p:spPr>
          <a:xfrm>
            <a:off x="6983300" y="886519"/>
            <a:ext cx="4951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MASSNAHMEN / HANDLUNGEN</a:t>
            </a:r>
          </a:p>
        </p:txBody>
      </p:sp>
      <p:cxnSp>
        <p:nvCxnSpPr>
          <p:cNvPr id="36" name="Gerade Verbindung mit Pfeil 35">
            <a:extLst>
              <a:ext uri="{FF2B5EF4-FFF2-40B4-BE49-F238E27FC236}">
                <a16:creationId xmlns:a16="http://schemas.microsoft.com/office/drawing/2014/main" id="{15B732A5-0A5B-0CA1-9D0E-39FA71170B1C}"/>
              </a:ext>
            </a:extLst>
          </p:cNvPr>
          <p:cNvCxnSpPr>
            <a:cxnSpLocks/>
            <a:stCxn id="12" idx="2"/>
            <a:endCxn id="11" idx="0"/>
          </p:cNvCxnSpPr>
          <p:nvPr/>
        </p:nvCxnSpPr>
        <p:spPr>
          <a:xfrm flipH="1">
            <a:off x="8595929" y="4377807"/>
            <a:ext cx="4666" cy="389119"/>
          </a:xfrm>
          <a:prstGeom prst="straightConnector1">
            <a:avLst/>
          </a:prstGeom>
          <a:ln w="19050"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Gerade Verbindung mit Pfeil 36">
            <a:extLst>
              <a:ext uri="{FF2B5EF4-FFF2-40B4-BE49-F238E27FC236}">
                <a16:creationId xmlns:a16="http://schemas.microsoft.com/office/drawing/2014/main" id="{0933A06B-CE93-E495-B0DB-6DE31359A1C9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6096000" y="3896665"/>
            <a:ext cx="1434717" cy="1058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Gerade Verbindung mit Pfeil 47">
            <a:extLst>
              <a:ext uri="{FF2B5EF4-FFF2-40B4-BE49-F238E27FC236}">
                <a16:creationId xmlns:a16="http://schemas.microsoft.com/office/drawing/2014/main" id="{F3FC180A-E71F-C786-2030-4DF72779AA10}"/>
              </a:ext>
            </a:extLst>
          </p:cNvPr>
          <p:cNvCxnSpPr>
            <a:cxnSpLocks/>
          </p:cNvCxnSpPr>
          <p:nvPr/>
        </p:nvCxnSpPr>
        <p:spPr>
          <a:xfrm flipH="1">
            <a:off x="6118563" y="4235918"/>
            <a:ext cx="1600861" cy="694560"/>
          </a:xfrm>
          <a:prstGeom prst="straightConnector1">
            <a:avLst/>
          </a:prstGeom>
          <a:ln w="3175"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Gerade Verbindung mit Pfeil 52">
            <a:extLst>
              <a:ext uri="{FF2B5EF4-FFF2-40B4-BE49-F238E27FC236}">
                <a16:creationId xmlns:a16="http://schemas.microsoft.com/office/drawing/2014/main" id="{FA5AA7EB-491D-C502-E291-13E7AC4EF83D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>
            <a:off x="6095998" y="5235284"/>
            <a:ext cx="1425387" cy="4378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72" name="Gruppieren 71">
            <a:extLst>
              <a:ext uri="{FF2B5EF4-FFF2-40B4-BE49-F238E27FC236}">
                <a16:creationId xmlns:a16="http://schemas.microsoft.com/office/drawing/2014/main" id="{63247B45-634C-3C53-DFD3-0A2F3737F22E}"/>
              </a:ext>
            </a:extLst>
          </p:cNvPr>
          <p:cNvGrpSpPr/>
          <p:nvPr/>
        </p:nvGrpSpPr>
        <p:grpSpPr>
          <a:xfrm>
            <a:off x="6602632" y="2204503"/>
            <a:ext cx="1252266" cy="974815"/>
            <a:chOff x="7113971" y="2223267"/>
            <a:chExt cx="1252266" cy="974815"/>
          </a:xfrm>
        </p:grpSpPr>
        <p:cxnSp>
          <p:nvCxnSpPr>
            <p:cNvPr id="57" name="Gerade Verbindung mit Pfeil 56">
              <a:extLst>
                <a:ext uri="{FF2B5EF4-FFF2-40B4-BE49-F238E27FC236}">
                  <a16:creationId xmlns:a16="http://schemas.microsoft.com/office/drawing/2014/main" id="{6D6F7428-F734-6D38-363D-23A599E7A3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32321" y="2223267"/>
              <a:ext cx="0" cy="974815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61" name="Textfeld 60">
              <a:extLst>
                <a:ext uri="{FF2B5EF4-FFF2-40B4-BE49-F238E27FC236}">
                  <a16:creationId xmlns:a16="http://schemas.microsoft.com/office/drawing/2014/main" id="{55021E93-608D-8008-3187-2BB03E94B937}"/>
                </a:ext>
              </a:extLst>
            </p:cNvPr>
            <p:cNvSpPr txBox="1"/>
            <p:nvPr/>
          </p:nvSpPr>
          <p:spPr>
            <a:xfrm>
              <a:off x="7113971" y="2458393"/>
              <a:ext cx="12522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informiert</a:t>
              </a:r>
            </a:p>
          </p:txBody>
        </p:sp>
      </p:grpSp>
      <p:sp>
        <p:nvSpPr>
          <p:cNvPr id="64" name="Rechteck 63">
            <a:extLst>
              <a:ext uri="{FF2B5EF4-FFF2-40B4-BE49-F238E27FC236}">
                <a16:creationId xmlns:a16="http://schemas.microsoft.com/office/drawing/2014/main" id="{1DA8298E-41EC-7138-07CB-5B1FD4473EDE}"/>
              </a:ext>
            </a:extLst>
          </p:cNvPr>
          <p:cNvSpPr/>
          <p:nvPr/>
        </p:nvSpPr>
        <p:spPr>
          <a:xfrm>
            <a:off x="3813899" y="3181738"/>
            <a:ext cx="6136006" cy="2924772"/>
          </a:xfrm>
          <a:custGeom>
            <a:avLst/>
            <a:gdLst>
              <a:gd name="csX0" fmla="*/ 0 w 6136006"/>
              <a:gd name="csY0" fmla="*/ 0 h 2924772"/>
              <a:gd name="csX1" fmla="*/ 620418 w 6136006"/>
              <a:gd name="csY1" fmla="*/ 0 h 2924772"/>
              <a:gd name="csX2" fmla="*/ 1118117 w 6136006"/>
              <a:gd name="csY2" fmla="*/ 0 h 2924772"/>
              <a:gd name="csX3" fmla="*/ 1615815 w 6136006"/>
              <a:gd name="csY3" fmla="*/ 0 h 2924772"/>
              <a:gd name="csX4" fmla="*/ 2236233 w 6136006"/>
              <a:gd name="csY4" fmla="*/ 0 h 2924772"/>
              <a:gd name="csX5" fmla="*/ 2795292 w 6136006"/>
              <a:gd name="csY5" fmla="*/ 0 h 2924772"/>
              <a:gd name="csX6" fmla="*/ 3354350 w 6136006"/>
              <a:gd name="csY6" fmla="*/ 0 h 2924772"/>
              <a:gd name="csX7" fmla="*/ 4097488 w 6136006"/>
              <a:gd name="csY7" fmla="*/ 0 h 2924772"/>
              <a:gd name="csX8" fmla="*/ 4595187 w 6136006"/>
              <a:gd name="csY8" fmla="*/ 0 h 2924772"/>
              <a:gd name="csX9" fmla="*/ 5399685 w 6136006"/>
              <a:gd name="csY9" fmla="*/ 0 h 2924772"/>
              <a:gd name="csX10" fmla="*/ 6136006 w 6136006"/>
              <a:gd name="csY10" fmla="*/ 0 h 2924772"/>
              <a:gd name="csX11" fmla="*/ 6136006 w 6136006"/>
              <a:gd name="csY11" fmla="*/ 497211 h 2924772"/>
              <a:gd name="csX12" fmla="*/ 6136006 w 6136006"/>
              <a:gd name="csY12" fmla="*/ 994422 h 2924772"/>
              <a:gd name="csX13" fmla="*/ 6136006 w 6136006"/>
              <a:gd name="csY13" fmla="*/ 1491634 h 2924772"/>
              <a:gd name="csX14" fmla="*/ 6136006 w 6136006"/>
              <a:gd name="csY14" fmla="*/ 2018093 h 2924772"/>
              <a:gd name="csX15" fmla="*/ 6136006 w 6136006"/>
              <a:gd name="csY15" fmla="*/ 2924772 h 2924772"/>
              <a:gd name="csX16" fmla="*/ 5331507 w 6136006"/>
              <a:gd name="csY16" fmla="*/ 2924772 h 2924772"/>
              <a:gd name="csX17" fmla="*/ 4588369 w 6136006"/>
              <a:gd name="csY17" fmla="*/ 2924772 h 2924772"/>
              <a:gd name="csX18" fmla="*/ 4029311 w 6136006"/>
              <a:gd name="csY18" fmla="*/ 2924772 h 2924772"/>
              <a:gd name="csX19" fmla="*/ 3224812 w 6136006"/>
              <a:gd name="csY19" fmla="*/ 2924772 h 2924772"/>
              <a:gd name="csX20" fmla="*/ 2727114 w 6136006"/>
              <a:gd name="csY20" fmla="*/ 2924772 h 2924772"/>
              <a:gd name="csX21" fmla="*/ 2168055 w 6136006"/>
              <a:gd name="csY21" fmla="*/ 2924772 h 2924772"/>
              <a:gd name="csX22" fmla="*/ 1670357 w 6136006"/>
              <a:gd name="csY22" fmla="*/ 2924772 h 2924772"/>
              <a:gd name="csX23" fmla="*/ 927219 w 6136006"/>
              <a:gd name="csY23" fmla="*/ 2924772 h 2924772"/>
              <a:gd name="csX24" fmla="*/ 0 w 6136006"/>
              <a:gd name="csY24" fmla="*/ 2924772 h 2924772"/>
              <a:gd name="csX25" fmla="*/ 0 w 6136006"/>
              <a:gd name="csY25" fmla="*/ 2310570 h 2924772"/>
              <a:gd name="csX26" fmla="*/ 0 w 6136006"/>
              <a:gd name="csY26" fmla="*/ 1725615 h 2924772"/>
              <a:gd name="csX27" fmla="*/ 0 w 6136006"/>
              <a:gd name="csY27" fmla="*/ 1199157 h 2924772"/>
              <a:gd name="csX28" fmla="*/ 0 w 6136006"/>
              <a:gd name="csY28" fmla="*/ 614202 h 2924772"/>
              <a:gd name="csX29" fmla="*/ 0 w 6136006"/>
              <a:gd name="csY29" fmla="*/ 0 h 292477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</a:cxnLst>
            <a:rect l="l" t="t" r="r" b="b"/>
            <a:pathLst>
              <a:path w="6136006" h="2924772" extrusionOk="0">
                <a:moveTo>
                  <a:pt x="0" y="0"/>
                </a:moveTo>
                <a:cubicBezTo>
                  <a:pt x="220852" y="15017"/>
                  <a:pt x="418118" y="962"/>
                  <a:pt x="620418" y="0"/>
                </a:cubicBezTo>
                <a:cubicBezTo>
                  <a:pt x="822718" y="-962"/>
                  <a:pt x="877014" y="1122"/>
                  <a:pt x="1118117" y="0"/>
                </a:cubicBezTo>
                <a:cubicBezTo>
                  <a:pt x="1359220" y="-1122"/>
                  <a:pt x="1445442" y="-3345"/>
                  <a:pt x="1615815" y="0"/>
                </a:cubicBezTo>
                <a:cubicBezTo>
                  <a:pt x="1786188" y="3345"/>
                  <a:pt x="2082986" y="23486"/>
                  <a:pt x="2236233" y="0"/>
                </a:cubicBezTo>
                <a:cubicBezTo>
                  <a:pt x="2389480" y="-23486"/>
                  <a:pt x="2678379" y="18294"/>
                  <a:pt x="2795292" y="0"/>
                </a:cubicBezTo>
                <a:cubicBezTo>
                  <a:pt x="2912205" y="-18294"/>
                  <a:pt x="3194360" y="26624"/>
                  <a:pt x="3354350" y="0"/>
                </a:cubicBezTo>
                <a:cubicBezTo>
                  <a:pt x="3514340" y="-26624"/>
                  <a:pt x="3754637" y="33178"/>
                  <a:pt x="4097488" y="0"/>
                </a:cubicBezTo>
                <a:cubicBezTo>
                  <a:pt x="4440339" y="-33178"/>
                  <a:pt x="4482799" y="-14153"/>
                  <a:pt x="4595187" y="0"/>
                </a:cubicBezTo>
                <a:cubicBezTo>
                  <a:pt x="4707575" y="14153"/>
                  <a:pt x="5155825" y="25298"/>
                  <a:pt x="5399685" y="0"/>
                </a:cubicBezTo>
                <a:cubicBezTo>
                  <a:pt x="5643545" y="-25298"/>
                  <a:pt x="5794440" y="28942"/>
                  <a:pt x="6136006" y="0"/>
                </a:cubicBezTo>
                <a:cubicBezTo>
                  <a:pt x="6140725" y="155354"/>
                  <a:pt x="6136296" y="279443"/>
                  <a:pt x="6136006" y="497211"/>
                </a:cubicBezTo>
                <a:cubicBezTo>
                  <a:pt x="6135716" y="714979"/>
                  <a:pt x="6145723" y="829115"/>
                  <a:pt x="6136006" y="994422"/>
                </a:cubicBezTo>
                <a:cubicBezTo>
                  <a:pt x="6126289" y="1159729"/>
                  <a:pt x="6116392" y="1306378"/>
                  <a:pt x="6136006" y="1491634"/>
                </a:cubicBezTo>
                <a:cubicBezTo>
                  <a:pt x="6155620" y="1676890"/>
                  <a:pt x="6131406" y="1897924"/>
                  <a:pt x="6136006" y="2018093"/>
                </a:cubicBezTo>
                <a:cubicBezTo>
                  <a:pt x="6140606" y="2138262"/>
                  <a:pt x="6145669" y="2476211"/>
                  <a:pt x="6136006" y="2924772"/>
                </a:cubicBezTo>
                <a:cubicBezTo>
                  <a:pt x="5759334" y="2953323"/>
                  <a:pt x="5622672" y="2949827"/>
                  <a:pt x="5331507" y="2924772"/>
                </a:cubicBezTo>
                <a:cubicBezTo>
                  <a:pt x="5040342" y="2899717"/>
                  <a:pt x="4897352" y="2929971"/>
                  <a:pt x="4588369" y="2924772"/>
                </a:cubicBezTo>
                <a:cubicBezTo>
                  <a:pt x="4279386" y="2919573"/>
                  <a:pt x="4141841" y="2924661"/>
                  <a:pt x="4029311" y="2924772"/>
                </a:cubicBezTo>
                <a:cubicBezTo>
                  <a:pt x="3916781" y="2924883"/>
                  <a:pt x="3527384" y="2888683"/>
                  <a:pt x="3224812" y="2924772"/>
                </a:cubicBezTo>
                <a:cubicBezTo>
                  <a:pt x="2922240" y="2960861"/>
                  <a:pt x="2843576" y="2930605"/>
                  <a:pt x="2727114" y="2924772"/>
                </a:cubicBezTo>
                <a:cubicBezTo>
                  <a:pt x="2610652" y="2918939"/>
                  <a:pt x="2410072" y="2925874"/>
                  <a:pt x="2168055" y="2924772"/>
                </a:cubicBezTo>
                <a:cubicBezTo>
                  <a:pt x="1926038" y="2923670"/>
                  <a:pt x="1917503" y="2906410"/>
                  <a:pt x="1670357" y="2924772"/>
                </a:cubicBezTo>
                <a:cubicBezTo>
                  <a:pt x="1423211" y="2943134"/>
                  <a:pt x="1142457" y="2905792"/>
                  <a:pt x="927219" y="2924772"/>
                </a:cubicBezTo>
                <a:cubicBezTo>
                  <a:pt x="711981" y="2943752"/>
                  <a:pt x="448923" y="2890042"/>
                  <a:pt x="0" y="2924772"/>
                </a:cubicBezTo>
                <a:cubicBezTo>
                  <a:pt x="25865" y="2656456"/>
                  <a:pt x="-2986" y="2612722"/>
                  <a:pt x="0" y="2310570"/>
                </a:cubicBezTo>
                <a:cubicBezTo>
                  <a:pt x="2986" y="2008418"/>
                  <a:pt x="12093" y="2017230"/>
                  <a:pt x="0" y="1725615"/>
                </a:cubicBezTo>
                <a:cubicBezTo>
                  <a:pt x="-12093" y="1434000"/>
                  <a:pt x="-22352" y="1426346"/>
                  <a:pt x="0" y="1199157"/>
                </a:cubicBezTo>
                <a:cubicBezTo>
                  <a:pt x="22352" y="971968"/>
                  <a:pt x="26376" y="886272"/>
                  <a:pt x="0" y="614202"/>
                </a:cubicBezTo>
                <a:cubicBezTo>
                  <a:pt x="-26376" y="342133"/>
                  <a:pt x="7665" y="246048"/>
                  <a:pt x="0" y="0"/>
                </a:cubicBezTo>
                <a:close/>
              </a:path>
            </a:pathLst>
          </a:custGeom>
          <a:noFill/>
          <a:ln w="9525">
            <a:solidFill>
              <a:srgbClr val="6284C6"/>
            </a:solidFill>
            <a:prstDash val="dash"/>
            <a:extLst>
              <a:ext uri="{C807C97D-BFC1-408E-A445-0C87EB9F89A2}">
                <ask:lineSketchStyleProps xmlns:ask="http://schemas.microsoft.com/office/drawing/2018/sketchyshapes" sd="420378512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200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67" name="Gerade Verbindung mit Pfeil 66">
            <a:extLst>
              <a:ext uri="{FF2B5EF4-FFF2-40B4-BE49-F238E27FC236}">
                <a16:creationId xmlns:a16="http://schemas.microsoft.com/office/drawing/2014/main" id="{EB2B8184-7DB3-5657-7BBD-6138C5C99847}"/>
              </a:ext>
            </a:extLst>
          </p:cNvPr>
          <p:cNvCxnSpPr>
            <a:cxnSpLocks/>
          </p:cNvCxnSpPr>
          <p:nvPr/>
        </p:nvCxnSpPr>
        <p:spPr>
          <a:xfrm flipH="1">
            <a:off x="4813762" y="2186231"/>
            <a:ext cx="2" cy="977235"/>
          </a:xfrm>
          <a:prstGeom prst="straightConnector1">
            <a:avLst/>
          </a:prstGeom>
          <a:ln>
            <a:solidFill>
              <a:srgbClr val="6284C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feld 69">
            <a:extLst>
              <a:ext uri="{FF2B5EF4-FFF2-40B4-BE49-F238E27FC236}">
                <a16:creationId xmlns:a16="http://schemas.microsoft.com/office/drawing/2014/main" id="{86FF3DAB-347B-02E5-FE1B-4703C3F9FFE1}"/>
              </a:ext>
            </a:extLst>
          </p:cNvPr>
          <p:cNvSpPr txBox="1"/>
          <p:nvPr/>
        </p:nvSpPr>
        <p:spPr>
          <a:xfrm>
            <a:off x="3738742" y="2429885"/>
            <a:ext cx="1024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2000" i="1" dirty="0">
                <a:solidFill>
                  <a:srgbClr val="6284C6"/>
                </a:solidFill>
                <a:latin typeface="Arial"/>
              </a:rPr>
              <a:t>g</a:t>
            </a:r>
            <a:r>
              <a:rPr lang="de-CH" sz="2000" i="1" noProof="0" dirty="0" err="1">
                <a:solidFill>
                  <a:srgbClr val="6284C6"/>
                </a:solidFill>
                <a:latin typeface="Arial"/>
              </a:rPr>
              <a:t>ibt</a:t>
            </a:r>
            <a:r>
              <a:rPr lang="de-CH" sz="2000" i="1" noProof="0" dirty="0">
                <a:solidFill>
                  <a:srgbClr val="6284C6"/>
                </a:solidFill>
                <a:latin typeface="Arial"/>
              </a:rPr>
              <a:t> vor</a:t>
            </a:r>
            <a:endParaRPr kumimoji="0" lang="de-CH" sz="2000" b="0" i="1" u="none" strike="noStrike" kern="1200" cap="none" spc="0" normalizeH="0" baseline="0" noProof="0" dirty="0">
              <a:ln>
                <a:noFill/>
              </a:ln>
              <a:solidFill>
                <a:srgbClr val="6284C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77" name="Gerade Verbindung mit Pfeil 76">
            <a:extLst>
              <a:ext uri="{FF2B5EF4-FFF2-40B4-BE49-F238E27FC236}">
                <a16:creationId xmlns:a16="http://schemas.microsoft.com/office/drawing/2014/main" id="{FB6F4357-A9AD-C56B-DBC7-1CECB12FD68B}"/>
              </a:ext>
            </a:extLst>
          </p:cNvPr>
          <p:cNvCxnSpPr>
            <a:cxnSpLocks/>
          </p:cNvCxnSpPr>
          <p:nvPr/>
        </p:nvCxnSpPr>
        <p:spPr>
          <a:xfrm>
            <a:off x="8552801" y="2231043"/>
            <a:ext cx="0" cy="962284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feld 77">
            <a:extLst>
              <a:ext uri="{FF2B5EF4-FFF2-40B4-BE49-F238E27FC236}">
                <a16:creationId xmlns:a16="http://schemas.microsoft.com/office/drawing/2014/main" id="{53F1AD00-5C26-EA36-2874-144E88BE7CAE}"/>
              </a:ext>
            </a:extLst>
          </p:cNvPr>
          <p:cNvSpPr txBox="1"/>
          <p:nvPr/>
        </p:nvSpPr>
        <p:spPr>
          <a:xfrm>
            <a:off x="8548275" y="2459351"/>
            <a:ext cx="1410964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000" b="0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beeinflusst</a:t>
            </a:r>
          </a:p>
        </p:txBody>
      </p:sp>
      <p:cxnSp>
        <p:nvCxnSpPr>
          <p:cNvPr id="83" name="Gerade Verbindung mit Pfeil 82">
            <a:extLst>
              <a:ext uri="{FF2B5EF4-FFF2-40B4-BE49-F238E27FC236}">
                <a16:creationId xmlns:a16="http://schemas.microsoft.com/office/drawing/2014/main" id="{FE2EAFCA-5C4A-D8E7-EF21-B524D8772165}"/>
              </a:ext>
            </a:extLst>
          </p:cNvPr>
          <p:cNvCxnSpPr>
            <a:cxnSpLocks/>
          </p:cNvCxnSpPr>
          <p:nvPr/>
        </p:nvCxnSpPr>
        <p:spPr>
          <a:xfrm flipV="1">
            <a:off x="5759330" y="2185739"/>
            <a:ext cx="9334" cy="993579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0" name="Gerade Verbindung mit Pfeil 89">
            <a:extLst>
              <a:ext uri="{FF2B5EF4-FFF2-40B4-BE49-F238E27FC236}">
                <a16:creationId xmlns:a16="http://schemas.microsoft.com/office/drawing/2014/main" id="{92DC20E4-D533-9533-C28C-AC9B0ACE62E7}"/>
              </a:ext>
            </a:extLst>
          </p:cNvPr>
          <p:cNvCxnSpPr>
            <a:cxnSpLocks/>
          </p:cNvCxnSpPr>
          <p:nvPr/>
        </p:nvCxnSpPr>
        <p:spPr>
          <a:xfrm flipV="1">
            <a:off x="5904168" y="4164982"/>
            <a:ext cx="1595888" cy="675435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4" name="Gerade Verbindung mit Pfeil 93">
            <a:extLst>
              <a:ext uri="{FF2B5EF4-FFF2-40B4-BE49-F238E27FC236}">
                <a16:creationId xmlns:a16="http://schemas.microsoft.com/office/drawing/2014/main" id="{212E0300-8EDD-6897-F2E4-ABE9F89E2A72}"/>
              </a:ext>
            </a:extLst>
          </p:cNvPr>
          <p:cNvCxnSpPr>
            <a:cxnSpLocks/>
          </p:cNvCxnSpPr>
          <p:nvPr/>
        </p:nvCxnSpPr>
        <p:spPr>
          <a:xfrm flipV="1">
            <a:off x="8721780" y="4207335"/>
            <a:ext cx="1" cy="633668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6" name="Gerade Verbindung mit Pfeil 95">
            <a:extLst>
              <a:ext uri="{FF2B5EF4-FFF2-40B4-BE49-F238E27FC236}">
                <a16:creationId xmlns:a16="http://schemas.microsoft.com/office/drawing/2014/main" id="{30F205B7-23A6-B60E-F353-202CE22B0762}"/>
              </a:ext>
            </a:extLst>
          </p:cNvPr>
          <p:cNvCxnSpPr>
            <a:cxnSpLocks/>
          </p:cNvCxnSpPr>
          <p:nvPr/>
        </p:nvCxnSpPr>
        <p:spPr>
          <a:xfrm>
            <a:off x="6118563" y="1825933"/>
            <a:ext cx="1425385" cy="6059"/>
          </a:xfrm>
          <a:prstGeom prst="straightConnector1">
            <a:avLst/>
          </a:prstGeom>
          <a:ln>
            <a:solidFill>
              <a:srgbClr val="6284C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" name="Gruppieren 111">
            <a:extLst>
              <a:ext uri="{FF2B5EF4-FFF2-40B4-BE49-F238E27FC236}">
                <a16:creationId xmlns:a16="http://schemas.microsoft.com/office/drawing/2014/main" id="{B6FF06BC-4149-4FB3-EC99-E3A4619A0CC4}"/>
              </a:ext>
            </a:extLst>
          </p:cNvPr>
          <p:cNvGrpSpPr/>
          <p:nvPr/>
        </p:nvGrpSpPr>
        <p:grpSpPr>
          <a:xfrm>
            <a:off x="279969" y="4708255"/>
            <a:ext cx="1331940" cy="1021357"/>
            <a:chOff x="535626" y="4757285"/>
            <a:chExt cx="1307218" cy="1021357"/>
          </a:xfrm>
        </p:grpSpPr>
        <p:pic>
          <p:nvPicPr>
            <p:cNvPr id="22" name="Grafik 21" descr="Münzen mit einfarbiger Füllung">
              <a:extLst>
                <a:ext uri="{FF2B5EF4-FFF2-40B4-BE49-F238E27FC236}">
                  <a16:creationId xmlns:a16="http://schemas.microsoft.com/office/drawing/2014/main" id="{5C1E7DC7-3951-9336-C471-474E5ED1EC5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73661" y="4961959"/>
              <a:ext cx="637226" cy="637226"/>
            </a:xfrm>
            <a:prstGeom prst="rect">
              <a:avLst/>
            </a:prstGeom>
          </p:spPr>
        </p:pic>
        <p:pic>
          <p:nvPicPr>
            <p:cNvPr id="86" name="Grafik 85" descr="Produktion mit einfarbiger Füllung">
              <a:extLst>
                <a:ext uri="{FF2B5EF4-FFF2-40B4-BE49-F238E27FC236}">
                  <a16:creationId xmlns:a16="http://schemas.microsoft.com/office/drawing/2014/main" id="{0B7A7FD3-83F1-37DF-0DB9-B8DE3BB21240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23622" y="5293427"/>
              <a:ext cx="468000" cy="468000"/>
            </a:xfrm>
            <a:prstGeom prst="rect">
              <a:avLst/>
            </a:prstGeom>
          </p:spPr>
        </p:pic>
        <p:pic>
          <p:nvPicPr>
            <p:cNvPr id="88" name="Grafik 87" descr="Windkraftanlagen mit einfarbiger Füllung">
              <a:extLst>
                <a:ext uri="{FF2B5EF4-FFF2-40B4-BE49-F238E27FC236}">
                  <a16:creationId xmlns:a16="http://schemas.microsoft.com/office/drawing/2014/main" id="{9A616626-637E-A48F-D215-810FEE112D61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433788" y="4771501"/>
              <a:ext cx="409056" cy="409056"/>
            </a:xfrm>
            <a:prstGeom prst="rect">
              <a:avLst/>
            </a:prstGeom>
          </p:spPr>
        </p:pic>
        <p:grpSp>
          <p:nvGrpSpPr>
            <p:cNvPr id="109" name="Gruppieren 108">
              <a:extLst>
                <a:ext uri="{FF2B5EF4-FFF2-40B4-BE49-F238E27FC236}">
                  <a16:creationId xmlns:a16="http://schemas.microsoft.com/office/drawing/2014/main" id="{34A74C37-7D65-4795-0797-731CAFBB7C18}"/>
                </a:ext>
              </a:extLst>
            </p:cNvPr>
            <p:cNvGrpSpPr/>
            <p:nvPr/>
          </p:nvGrpSpPr>
          <p:grpSpPr>
            <a:xfrm>
              <a:off x="535626" y="4757285"/>
              <a:ext cx="407023" cy="376767"/>
              <a:chOff x="2344731" y="4083173"/>
              <a:chExt cx="914400" cy="914400"/>
            </a:xfrm>
          </p:grpSpPr>
          <p:pic>
            <p:nvPicPr>
              <p:cNvPr id="104" name="Grafik 103" descr="Renoviertes Haus funkelnd Silhouette">
                <a:extLst>
                  <a:ext uri="{FF2B5EF4-FFF2-40B4-BE49-F238E27FC236}">
                    <a16:creationId xmlns:a16="http://schemas.microsoft.com/office/drawing/2014/main" id="{0A8E3C25-A782-A715-BC25-07F823D1A0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344731" y="4083173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06" name="Grafik 105" descr="Erneuerbare Energien mit einfarbiger Füllung">
                <a:extLst>
                  <a:ext uri="{FF2B5EF4-FFF2-40B4-BE49-F238E27FC236}">
                    <a16:creationId xmlns:a16="http://schemas.microsoft.com/office/drawing/2014/main" id="{9877B685-5623-E812-C601-991A5D4BC1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2685361" y="4392959"/>
                <a:ext cx="221098" cy="221098"/>
              </a:xfrm>
              <a:prstGeom prst="rect">
                <a:avLst/>
              </a:prstGeom>
            </p:spPr>
          </p:pic>
        </p:grpSp>
        <p:pic>
          <p:nvPicPr>
            <p:cNvPr id="111" name="Grafik 110" descr="Elektroauto mit einfarbiger Füllung">
              <a:extLst>
                <a:ext uri="{FF2B5EF4-FFF2-40B4-BE49-F238E27FC236}">
                  <a16:creationId xmlns:a16="http://schemas.microsoft.com/office/drawing/2014/main" id="{2063969F-A4B1-DE47-287B-BD8A7D203BAD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460657" y="5419728"/>
              <a:ext cx="358914" cy="358914"/>
            </a:xfrm>
            <a:prstGeom prst="rect">
              <a:avLst/>
            </a:prstGeom>
          </p:spPr>
        </p:pic>
      </p:grpSp>
      <p:sp>
        <p:nvSpPr>
          <p:cNvPr id="2" name="Geschweifte Klammer rechts 1">
            <a:extLst>
              <a:ext uri="{FF2B5EF4-FFF2-40B4-BE49-F238E27FC236}">
                <a16:creationId xmlns:a16="http://schemas.microsoft.com/office/drawing/2014/main" id="{DF7EE9B2-13CC-6980-4E9E-00A5F2F3C0E6}"/>
              </a:ext>
            </a:extLst>
          </p:cNvPr>
          <p:cNvSpPr/>
          <p:nvPr/>
        </p:nvSpPr>
        <p:spPr>
          <a:xfrm>
            <a:off x="9848193" y="3179318"/>
            <a:ext cx="679798" cy="2924772"/>
          </a:xfrm>
          <a:prstGeom prst="rightBrac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 sz="200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B33D304-657A-6952-016D-BC0BA2629F4D}"/>
              </a:ext>
            </a:extLst>
          </p:cNvPr>
          <p:cNvSpPr txBox="1"/>
          <p:nvPr/>
        </p:nvSpPr>
        <p:spPr>
          <a:xfrm>
            <a:off x="10555266" y="4161731"/>
            <a:ext cx="1609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b="1" dirty="0">
                <a:solidFill>
                  <a:srgbClr val="6284C6"/>
                </a:solidFill>
                <a:latin typeface="Arial"/>
              </a:rPr>
              <a:t>KLIMA-TEST</a:t>
            </a:r>
          </a:p>
        </p:txBody>
      </p:sp>
      <p:pic>
        <p:nvPicPr>
          <p:cNvPr id="5" name="Grafik 4" descr="Sparschwein mit einfarbiger Füllung">
            <a:extLst>
              <a:ext uri="{FF2B5EF4-FFF2-40B4-BE49-F238E27FC236}">
                <a16:creationId xmlns:a16="http://schemas.microsoft.com/office/drawing/2014/main" id="{AA8CD9F5-FB6E-302D-A9BB-5968543B060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3302" y="3299967"/>
            <a:ext cx="914400" cy="9144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7D195D3-F596-4BC4-8D64-21504C5A0C5D}"/>
              </a:ext>
            </a:extLst>
          </p:cNvPr>
          <p:cNvSpPr txBox="1"/>
          <p:nvPr/>
        </p:nvSpPr>
        <p:spPr>
          <a:xfrm flipH="1">
            <a:off x="1668695" y="3443456"/>
            <a:ext cx="1640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Finanz-institute FIs</a:t>
            </a:r>
          </a:p>
        </p:txBody>
      </p:sp>
      <p:sp>
        <p:nvSpPr>
          <p:cNvPr id="16" name="Titel 3">
            <a:extLst>
              <a:ext uri="{FF2B5EF4-FFF2-40B4-BE49-F238E27FC236}">
                <a16:creationId xmlns:a16="http://schemas.microsoft.com/office/drawing/2014/main" id="{D43A915A-27D2-C198-2AC9-337764A26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600" y="203008"/>
            <a:ext cx="10417400" cy="665239"/>
          </a:xfrm>
        </p:spPr>
        <p:txBody>
          <a:bodyPr/>
          <a:lstStyle/>
          <a:p>
            <a:r>
              <a:rPr lang="de-CH" sz="3200" b="0" kern="1200" dirty="0">
                <a:solidFill>
                  <a:srgbClr val="375172"/>
                </a:solidFill>
                <a:latin typeface="+mn-lt"/>
                <a:ea typeface="+mn-ea"/>
                <a:cs typeface="+mn-cs"/>
              </a:rPr>
              <a:t>Wie werden die Fragen beantwortet (schematisch)?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694F879-27E5-7540-ECBC-005E80684FFC}"/>
              </a:ext>
            </a:extLst>
          </p:cNvPr>
          <p:cNvSpPr/>
          <p:nvPr/>
        </p:nvSpPr>
        <p:spPr>
          <a:xfrm>
            <a:off x="3752835" y="1310934"/>
            <a:ext cx="2867975" cy="1678948"/>
          </a:xfrm>
          <a:prstGeom prst="rect">
            <a:avLst/>
          </a:prstGeom>
          <a:solidFill>
            <a:schemeClr val="lt1"/>
          </a:solidFill>
          <a:ln>
            <a:solidFill>
              <a:srgbClr val="6284C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de-CH" sz="2000" dirty="0">
                <a:solidFill>
                  <a:prstClr val="black"/>
                </a:solidFill>
              </a:rPr>
              <a:t>:</a:t>
            </a:r>
          </a:p>
          <a:p>
            <a:pPr algn="ctr"/>
            <a:r>
              <a:rPr lang="de-CH" sz="2000" dirty="0">
                <a:solidFill>
                  <a:srgbClr val="375172"/>
                </a:solidFill>
              </a:rPr>
              <a:t>wie </a:t>
            </a:r>
            <a:r>
              <a:rPr lang="de-CH" sz="2000" dirty="0" err="1">
                <a:solidFill>
                  <a:srgbClr val="375172"/>
                </a:solidFill>
              </a:rPr>
              <a:t>KlG</a:t>
            </a:r>
            <a:r>
              <a:rPr lang="de-CH" sz="2000" dirty="0">
                <a:solidFill>
                  <a:srgbClr val="375172"/>
                </a:solidFill>
              </a:rPr>
              <a:t>-Ziele;</a:t>
            </a:r>
          </a:p>
          <a:p>
            <a:pPr algn="ctr"/>
            <a:r>
              <a:rPr lang="de-CH" sz="2000" dirty="0">
                <a:solidFill>
                  <a:srgbClr val="375172"/>
                </a:solidFill>
              </a:rPr>
              <a:t>Verabschiedung von Fossilen global;</a:t>
            </a:r>
          </a:p>
          <a:p>
            <a:pPr algn="ctr"/>
            <a:r>
              <a:rPr lang="de-CH" sz="2000" dirty="0">
                <a:solidFill>
                  <a:srgbClr val="375172"/>
                </a:solidFill>
              </a:rPr>
              <a:t>Verdreifachung Erneuerbare</a:t>
            </a:r>
          </a:p>
          <a:p>
            <a:pPr lvl="0" algn="ctr">
              <a:defRPr/>
            </a:pPr>
            <a:endParaRPr lang="de-CH" sz="2000" dirty="0">
              <a:solidFill>
                <a:prstClr val="black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AB6BF0EE-F5BE-0D3A-0BD2-1C35E6C341B5}"/>
              </a:ext>
            </a:extLst>
          </p:cNvPr>
          <p:cNvSpPr/>
          <p:nvPr/>
        </p:nvSpPr>
        <p:spPr>
          <a:xfrm>
            <a:off x="7530717" y="3415523"/>
            <a:ext cx="2139756" cy="9622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6284C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de-CH" sz="2000" dirty="0">
                <a:solidFill>
                  <a:srgbClr val="375172"/>
                </a:solidFill>
              </a:rPr>
              <a:t>Fragebogen</a:t>
            </a:r>
          </a:p>
        </p:txBody>
      </p:sp>
    </p:spTree>
    <p:extLst>
      <p:ext uri="{BB962C8B-B14F-4D97-AF65-F5344CB8AC3E}">
        <p14:creationId xmlns:p14="http://schemas.microsoft.com/office/powerpoint/2010/main" val="203273092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8AEB13-8AD9-3F49-5A6B-991604B7C3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4725C-8F92-7A45-DC40-F89D13C90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296"/>
            <a:ext cx="10515600" cy="1325563"/>
          </a:xfrm>
        </p:spPr>
        <p:txBody>
          <a:bodyPr>
            <a:normAutofit/>
          </a:bodyPr>
          <a:lstStyle/>
          <a:p>
            <a:r>
              <a:rPr lang="de-DE" b="1" dirty="0"/>
              <a:t>Übersicht zu den Ergebnissen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7E265-CC3F-29A1-9905-89276214F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222" y="1242344"/>
            <a:ext cx="10728491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200" dirty="0" err="1"/>
              <a:t>Gesamtbericht</a:t>
            </a:r>
            <a:r>
              <a:rPr lang="en-US" sz="2200" dirty="0"/>
              <a:t> für die Schweiz: </a:t>
            </a:r>
            <a:r>
              <a:rPr lang="en-US" sz="2200" dirty="0" err="1"/>
              <a:t>Anonymisierte</a:t>
            </a:r>
            <a:r>
              <a:rPr lang="en-US" sz="2200" dirty="0"/>
              <a:t> und </a:t>
            </a:r>
            <a:r>
              <a:rPr lang="en-US" sz="2200" dirty="0" err="1"/>
              <a:t>aggregierte</a:t>
            </a:r>
            <a:r>
              <a:rPr lang="en-US" sz="2200" dirty="0"/>
              <a:t> </a:t>
            </a:r>
            <a:r>
              <a:rPr lang="en-US" sz="2200" dirty="0" err="1"/>
              <a:t>Ergebnisse</a:t>
            </a:r>
            <a:r>
              <a:rPr lang="en-US" sz="2200" dirty="0"/>
              <a:t> </a:t>
            </a:r>
          </a:p>
          <a:p>
            <a:pPr>
              <a:lnSpc>
                <a:spcPct val="100000"/>
              </a:lnSpc>
            </a:pPr>
            <a:r>
              <a:rPr lang="en-GB" sz="2200" dirty="0" err="1"/>
              <a:t>Individuelle</a:t>
            </a:r>
            <a:r>
              <a:rPr lang="en-GB" sz="2200" dirty="0"/>
              <a:t> </a:t>
            </a:r>
            <a:r>
              <a:rPr lang="en-GB" sz="2200" dirty="0" err="1"/>
              <a:t>Teilnehmendenberichte</a:t>
            </a:r>
            <a:r>
              <a:rPr lang="en-GB" sz="2200" dirty="0"/>
              <a:t> für </a:t>
            </a:r>
            <a:r>
              <a:rPr lang="en-GB" sz="2200" dirty="0" err="1"/>
              <a:t>einzelne</a:t>
            </a:r>
            <a:r>
              <a:rPr lang="en-GB" sz="2200" dirty="0"/>
              <a:t> </a:t>
            </a:r>
            <a:r>
              <a:rPr lang="en-GB" sz="2200" dirty="0" err="1"/>
              <a:t>Portfolien</a:t>
            </a:r>
            <a:r>
              <a:rPr lang="en-GB" sz="2200" dirty="0"/>
              <a:t> &amp; </a:t>
            </a:r>
            <a:r>
              <a:rPr lang="en-GB" sz="2200" dirty="0" err="1"/>
              <a:t>Anlageklassen</a:t>
            </a:r>
            <a:endParaRPr lang="en-GB" sz="2200" dirty="0"/>
          </a:p>
          <a:p>
            <a:pPr>
              <a:lnSpc>
                <a:spcPct val="100000"/>
              </a:lnSpc>
            </a:pPr>
            <a:r>
              <a:rPr lang="en-GB" sz="2200" dirty="0" err="1"/>
              <a:t>Zusammenfassender</a:t>
            </a:r>
            <a:r>
              <a:rPr lang="en-GB" sz="2200" dirty="0"/>
              <a:t> </a:t>
            </a:r>
            <a:r>
              <a:rPr lang="en-GB" sz="2200" dirty="0" err="1"/>
              <a:t>individueller</a:t>
            </a:r>
            <a:r>
              <a:rPr lang="en-GB" sz="2200" dirty="0"/>
              <a:t> </a:t>
            </a:r>
            <a:r>
              <a:rPr lang="en-GB" sz="2200" dirty="0" err="1"/>
              <a:t>Teilnehmendenbericht</a:t>
            </a:r>
            <a:r>
              <a:rPr lang="en-GB" sz="2200" dirty="0"/>
              <a:t> pro Organisation und </a:t>
            </a:r>
            <a:r>
              <a:rPr lang="en-GB" sz="2200" dirty="0" err="1"/>
              <a:t>Anlageklasse</a:t>
            </a:r>
            <a:r>
              <a:rPr lang="en-GB" sz="2200" dirty="0"/>
              <a:t>	</a:t>
            </a:r>
          </a:p>
          <a:p>
            <a:pPr>
              <a:lnSpc>
                <a:spcPct val="100000"/>
              </a:lnSpc>
            </a:pPr>
            <a:r>
              <a:rPr lang="en-GB" sz="2200" dirty="0"/>
              <a:t>Datafile </a:t>
            </a:r>
            <a:r>
              <a:rPr lang="en-GB" sz="2200" dirty="0" err="1"/>
              <a:t>mit</a:t>
            </a:r>
            <a:r>
              <a:rPr lang="en-GB" sz="2200" dirty="0"/>
              <a:t> </a:t>
            </a:r>
            <a:r>
              <a:rPr lang="en-GB" sz="2200" dirty="0" err="1"/>
              <a:t>Rohdaten</a:t>
            </a:r>
            <a:r>
              <a:rPr lang="en-GB" sz="2200" dirty="0"/>
              <a:t> </a:t>
            </a:r>
            <a:r>
              <a:rPr lang="en-GB" sz="2200" dirty="0" err="1"/>
              <a:t>zu</a:t>
            </a:r>
            <a:r>
              <a:rPr lang="en-GB" sz="2200" dirty="0"/>
              <a:t> den </a:t>
            </a:r>
            <a:r>
              <a:rPr lang="en-GB" sz="2200" dirty="0" err="1"/>
              <a:t>einzelnen</a:t>
            </a:r>
            <a:r>
              <a:rPr lang="en-GB" sz="2200" dirty="0"/>
              <a:t> </a:t>
            </a:r>
            <a:r>
              <a:rPr lang="en-GB" sz="2200" dirty="0" err="1"/>
              <a:t>Unternehmen</a:t>
            </a:r>
            <a:r>
              <a:rPr lang="en-GB" sz="2200" dirty="0"/>
              <a:t> in den </a:t>
            </a:r>
            <a:r>
              <a:rPr lang="en-GB" sz="2200" dirty="0" err="1"/>
              <a:t>Portfolien</a:t>
            </a:r>
            <a:r>
              <a:rPr lang="en-GB" sz="2200" dirty="0"/>
              <a:t> (1x </a:t>
            </a:r>
            <a:r>
              <a:rPr lang="en-GB" sz="2200" dirty="0" err="1"/>
              <a:t>Datei</a:t>
            </a:r>
            <a:r>
              <a:rPr lang="en-GB" sz="2200" dirty="0"/>
              <a:t> </a:t>
            </a:r>
            <a:r>
              <a:rPr lang="en-GB" sz="2200" dirty="0" err="1"/>
              <a:t>über</a:t>
            </a:r>
            <a:r>
              <a:rPr lang="en-GB" sz="2200" dirty="0"/>
              <a:t> </a:t>
            </a:r>
            <a:r>
              <a:rPr lang="en-GB" sz="2200" dirty="0" err="1"/>
              <a:t>allen</a:t>
            </a:r>
            <a:r>
              <a:rPr lang="en-GB" sz="2200" dirty="0"/>
              <a:t> </a:t>
            </a:r>
            <a:r>
              <a:rPr lang="en-GB" sz="2200" dirty="0" err="1"/>
              <a:t>Portfolien</a:t>
            </a:r>
            <a:r>
              <a:rPr lang="en-GB" sz="2200" dirty="0"/>
              <a:t> </a:t>
            </a:r>
            <a:r>
              <a:rPr lang="en-GB" sz="2200" dirty="0" err="1"/>
              <a:t>hinweg</a:t>
            </a:r>
            <a:r>
              <a:rPr lang="en-GB" sz="2200" dirty="0"/>
              <a:t>)</a:t>
            </a:r>
          </a:p>
          <a:p>
            <a:pPr>
              <a:lnSpc>
                <a:spcPct val="100000"/>
              </a:lnSpc>
            </a:pPr>
            <a:r>
              <a:rPr lang="en-GB" sz="2200" dirty="0" err="1"/>
              <a:t>Ergebnisse</a:t>
            </a:r>
            <a:r>
              <a:rPr lang="en-GB" sz="2200" dirty="0"/>
              <a:t> </a:t>
            </a:r>
            <a:r>
              <a:rPr lang="en-GB" sz="2200" dirty="0" err="1"/>
              <a:t>werden</a:t>
            </a:r>
            <a:r>
              <a:rPr lang="en-GB" sz="2200" dirty="0"/>
              <a:t> </a:t>
            </a:r>
            <a:r>
              <a:rPr lang="en-GB" sz="2200" dirty="0" err="1"/>
              <a:t>voraussichtlich</a:t>
            </a:r>
            <a:r>
              <a:rPr lang="en-GB" sz="2200" dirty="0"/>
              <a:t> Anfang 2027 </a:t>
            </a:r>
            <a:r>
              <a:rPr lang="en-GB" sz="2200" dirty="0" err="1"/>
              <a:t>zur</a:t>
            </a:r>
            <a:r>
              <a:rPr lang="en-GB" sz="2200" dirty="0"/>
              <a:t> </a:t>
            </a:r>
            <a:r>
              <a:rPr lang="en-GB" sz="2200" dirty="0" err="1"/>
              <a:t>Verfügung</a:t>
            </a:r>
            <a:r>
              <a:rPr lang="en-GB" sz="2200" dirty="0"/>
              <a:t> </a:t>
            </a:r>
            <a:r>
              <a:rPr lang="en-GB" sz="2200" dirty="0" err="1"/>
              <a:t>gestellt</a:t>
            </a:r>
            <a:r>
              <a:rPr lang="en-GB" sz="2200" dirty="0"/>
              <a:t>, </a:t>
            </a:r>
            <a:r>
              <a:rPr lang="en-GB" sz="2200" dirty="0" err="1"/>
              <a:t>Teilnehmende</a:t>
            </a:r>
            <a:r>
              <a:rPr lang="en-GB" sz="2200" dirty="0"/>
              <a:t> </a:t>
            </a:r>
            <a:r>
              <a:rPr lang="en-GB" sz="2200" dirty="0" err="1"/>
              <a:t>erhalten</a:t>
            </a:r>
            <a:r>
              <a:rPr lang="en-GB" sz="2200" dirty="0"/>
              <a:t> </a:t>
            </a:r>
            <a:r>
              <a:rPr lang="en-GB" sz="2200" dirty="0" err="1"/>
              <a:t>eine</a:t>
            </a:r>
            <a:r>
              <a:rPr lang="en-GB" sz="2200" dirty="0"/>
              <a:t> Email. </a:t>
            </a:r>
            <a:r>
              <a:rPr lang="en-GB" sz="2200" dirty="0" err="1"/>
              <a:t>Ergebnisse</a:t>
            </a:r>
            <a:r>
              <a:rPr lang="en-GB" sz="2200" dirty="0"/>
              <a:t> </a:t>
            </a:r>
            <a:r>
              <a:rPr lang="en-GB" sz="2200" dirty="0" err="1"/>
              <a:t>werden</a:t>
            </a:r>
            <a:r>
              <a:rPr lang="en-GB" sz="2200" dirty="0"/>
              <a:t> nicht per Email </a:t>
            </a:r>
            <a:r>
              <a:rPr lang="en-GB" sz="2200" dirty="0" err="1"/>
              <a:t>verschickt</a:t>
            </a:r>
            <a:r>
              <a:rPr lang="en-GB" sz="2200" dirty="0"/>
              <a:t>, </a:t>
            </a:r>
            <a:r>
              <a:rPr lang="en-GB" sz="2200" dirty="0" err="1"/>
              <a:t>sondern</a:t>
            </a:r>
            <a:r>
              <a:rPr lang="en-GB" sz="2200" dirty="0"/>
              <a:t> </a:t>
            </a:r>
            <a:r>
              <a:rPr lang="en-GB" sz="2200" dirty="0" err="1"/>
              <a:t>können</a:t>
            </a:r>
            <a:r>
              <a:rPr lang="en-GB" sz="2200" dirty="0"/>
              <a:t> </a:t>
            </a:r>
            <a:r>
              <a:rPr lang="en-GB" sz="2200" dirty="0" err="1"/>
              <a:t>nur</a:t>
            </a:r>
            <a:r>
              <a:rPr lang="en-GB" sz="2200" dirty="0"/>
              <a:t> </a:t>
            </a:r>
            <a:r>
              <a:rPr lang="en-GB" sz="2200" dirty="0" err="1"/>
              <a:t>über</a:t>
            </a:r>
            <a:r>
              <a:rPr lang="en-GB" sz="2200" dirty="0"/>
              <a:t> die Platform </a:t>
            </a:r>
            <a:r>
              <a:rPr lang="en-GB" sz="2200" dirty="0" err="1"/>
              <a:t>runtergeladen</a:t>
            </a:r>
            <a:r>
              <a:rPr lang="en-GB" sz="2200" dirty="0"/>
              <a:t> </a:t>
            </a:r>
            <a:r>
              <a:rPr lang="en-GB" sz="2200" dirty="0" err="1"/>
              <a:t>werden</a:t>
            </a:r>
            <a:r>
              <a:rPr lang="en-GB" sz="2200" dirty="0"/>
              <a:t>.</a:t>
            </a:r>
          </a:p>
          <a:p>
            <a:pPr>
              <a:lnSpc>
                <a:spcPct val="100000"/>
              </a:lnSpc>
            </a:pPr>
            <a:r>
              <a:rPr lang="en-GB" sz="2200" dirty="0" err="1"/>
              <a:t>Ergebnisse</a:t>
            </a:r>
            <a:r>
              <a:rPr lang="en-GB" sz="2200" dirty="0"/>
              <a:t> </a:t>
            </a:r>
            <a:r>
              <a:rPr lang="en-GB" sz="2200" dirty="0" err="1"/>
              <a:t>gehören</a:t>
            </a:r>
            <a:r>
              <a:rPr lang="en-GB" sz="2200" dirty="0"/>
              <a:t> den </a:t>
            </a:r>
            <a:r>
              <a:rPr lang="en-GB" sz="2200" dirty="0" err="1"/>
              <a:t>teilnehmenden</a:t>
            </a:r>
            <a:r>
              <a:rPr lang="en-GB" sz="2200" dirty="0"/>
              <a:t> </a:t>
            </a:r>
            <a:r>
              <a:rPr lang="en-GB" sz="2200" dirty="0" err="1"/>
              <a:t>Institutionen</a:t>
            </a:r>
            <a:r>
              <a:rPr lang="en-GB" sz="2200" dirty="0"/>
              <a:t> und </a:t>
            </a:r>
            <a:r>
              <a:rPr lang="en-GB" sz="2200" dirty="0" err="1"/>
              <a:t>können</a:t>
            </a:r>
            <a:r>
              <a:rPr lang="en-GB" sz="2200" dirty="0"/>
              <a:t> </a:t>
            </a:r>
            <a:r>
              <a:rPr lang="en-GB" sz="2200" dirty="0" err="1"/>
              <a:t>frei</a:t>
            </a:r>
            <a:r>
              <a:rPr lang="en-GB" sz="2200" dirty="0"/>
              <a:t> intern und extern </a:t>
            </a:r>
            <a:r>
              <a:rPr lang="en-GB" sz="2200" dirty="0" err="1"/>
              <a:t>zirkuliert</a:t>
            </a:r>
            <a:r>
              <a:rPr lang="en-GB" sz="2200" dirty="0"/>
              <a:t> / </a:t>
            </a:r>
            <a:r>
              <a:rPr lang="en-GB" sz="2200" dirty="0" err="1"/>
              <a:t>veröffentlicht</a:t>
            </a:r>
            <a:r>
              <a:rPr lang="en-GB" sz="2200" dirty="0"/>
              <a:t> </a:t>
            </a:r>
            <a:r>
              <a:rPr lang="en-GB" sz="2200" dirty="0" err="1"/>
              <a:t>werden</a:t>
            </a:r>
            <a:r>
              <a:rPr lang="en-GB" sz="2200" dirty="0"/>
              <a:t>. </a:t>
            </a:r>
          </a:p>
          <a:p>
            <a:pPr>
              <a:lnSpc>
                <a:spcPct val="100000"/>
              </a:lnSpc>
            </a:pPr>
            <a:r>
              <a:rPr lang="en-GB" sz="2200" b="1" dirty="0"/>
              <a:t>WICHTIG: Die </a:t>
            </a:r>
            <a:r>
              <a:rPr lang="en-GB" sz="2200" b="1" dirty="0" err="1"/>
              <a:t>Ergebnisse</a:t>
            </a:r>
            <a:r>
              <a:rPr lang="en-GB" sz="2200" b="1" dirty="0"/>
              <a:t> und </a:t>
            </a:r>
            <a:r>
              <a:rPr lang="en-GB" sz="2200" b="1" dirty="0" err="1"/>
              <a:t>Berichte</a:t>
            </a:r>
            <a:r>
              <a:rPr lang="en-GB" sz="2200" b="1" dirty="0"/>
              <a:t> </a:t>
            </a:r>
            <a:r>
              <a:rPr lang="en-GB" sz="2200" b="1" dirty="0" err="1"/>
              <a:t>stellen</a:t>
            </a:r>
            <a:r>
              <a:rPr lang="en-GB" sz="2200" b="1" dirty="0"/>
              <a:t> </a:t>
            </a:r>
            <a:r>
              <a:rPr lang="en-GB" sz="2200" b="1" dirty="0" err="1"/>
              <a:t>keine</a:t>
            </a:r>
            <a:r>
              <a:rPr lang="en-GB" sz="2200" b="1" dirty="0"/>
              <a:t> </a:t>
            </a:r>
            <a:r>
              <a:rPr lang="en-GB" sz="2200" b="1" dirty="0" err="1"/>
              <a:t>Investitionsempfehlung</a:t>
            </a:r>
            <a:r>
              <a:rPr lang="en-GB" sz="2200" b="1" dirty="0"/>
              <a:t> </a:t>
            </a:r>
            <a:r>
              <a:rPr lang="en-GB" sz="2200" b="1" dirty="0" err="1"/>
              <a:t>dar</a:t>
            </a:r>
            <a:r>
              <a:rPr lang="en-GB" sz="2200" b="1" dirty="0"/>
              <a:t>.</a:t>
            </a:r>
            <a:endParaRPr lang="en-US" sz="22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FF4D60-DBA7-0F7E-AFC7-7B268832C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2E5287-69E2-1347-A42A-498FD30D5A38}" type="slidenum">
              <a:rPr kumimoji="0" lang="en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NL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016355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98500" y="279400"/>
            <a:ext cx="4529950" cy="207010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168" normalizeH="0" baseline="0" noProof="0" dirty="0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Helvetica" panose="020B0604020202020204" pitchFamily="34" charset="0"/>
                <a:ea typeface="Helvetica" pitchFamily="34" charset="-122"/>
                <a:cs typeface="Helvetica" panose="020B0604020202020204" pitchFamily="34" charset="0"/>
              </a:rPr>
              <a:t>MODUL AKTIEN UND UNTERNEHMENS­ANLEIHEN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 1"/>
          <p:cNvSpPr/>
          <p:nvPr/>
        </p:nvSpPr>
        <p:spPr>
          <a:xfrm>
            <a:off x="9563947" y="279400"/>
            <a:ext cx="1987440" cy="207010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168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Helvetica" panose="020B0604020202020204" pitchFamily="34" charset="0"/>
                <a:ea typeface="Helvetica" pitchFamily="34" charset="-122"/>
                <a:cs typeface="Helvetica" panose="020B0604020202020204" pitchFamily="34" charset="0"/>
              </a:rPr>
              <a:t>4.1 OPEN SOURCE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 2"/>
          <p:cNvSpPr/>
          <p:nvPr/>
        </p:nvSpPr>
        <p:spPr>
          <a:xfrm>
            <a:off x="698500" y="1016000"/>
            <a:ext cx="1626764" cy="207010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216" normalizeH="0" baseline="0" noProof="0" dirty="0">
                <a:ln>
                  <a:noFill/>
                </a:ln>
                <a:solidFill>
                  <a:srgbClr val="CC272E"/>
                </a:solidFill>
                <a:effectLst/>
                <a:uLnTx/>
                <a:uFillTx/>
                <a:latin typeface="Helvetica" panose="020B0604020202020204" pitchFamily="34" charset="0"/>
                <a:ea typeface="Helvetica" pitchFamily="34" charset="-122"/>
                <a:cs typeface="Helvetica" panose="020B0604020202020204" pitchFamily="34" charset="0"/>
              </a:rPr>
              <a:t>ERSTMALS 2026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ext 3"/>
          <p:cNvSpPr/>
          <p:nvPr/>
        </p:nvSpPr>
        <p:spPr>
          <a:xfrm>
            <a:off x="698500" y="1311910"/>
            <a:ext cx="9810750" cy="1293495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40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-57" normalizeH="0" baseline="0" noProof="0" dirty="0">
                <a:ln>
                  <a:noFill/>
                </a:ln>
                <a:solidFill>
                  <a:srgbClr val="CC272E"/>
                </a:solidFill>
                <a:effectLst/>
                <a:uLnTx/>
                <a:uFillTx/>
                <a:latin typeface="Helvetica" panose="020B0604020202020204" pitchFamily="34" charset="0"/>
                <a:ea typeface="Helvetica" pitchFamily="34" charset="-122"/>
                <a:cs typeface="Helvetica" panose="020B0604020202020204" pitchFamily="34" charset="0"/>
              </a:rPr>
              <a:t>100 % Open Source. </a:t>
            </a:r>
            <a:r>
              <a:rPr kumimoji="0" lang="en-US" sz="3200" b="1" i="0" u="none" strike="noStrike" kern="0" cap="none" spc="-57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Helvetica" panose="020B0604020202020204" pitchFamily="34" charset="0"/>
                <a:ea typeface="Helvetica" pitchFamily="34" charset="-122"/>
                <a:cs typeface="Helvetica" panose="020B0604020202020204" pitchFamily="34" charset="0"/>
              </a:rPr>
              <a:t>Die gesamte analytische Infrastruktur des Klimatests ist offen verfügbar.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hape 4"/>
          <p:cNvSpPr/>
          <p:nvPr/>
        </p:nvSpPr>
        <p:spPr>
          <a:xfrm>
            <a:off x="698500" y="2732405"/>
            <a:ext cx="5397500" cy="6350"/>
          </a:xfrm>
          <a:prstGeom prst="rect">
            <a:avLst/>
          </a:prstGeom>
          <a:solidFill>
            <a:srgbClr val="D8D6CD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 5"/>
          <p:cNvSpPr/>
          <p:nvPr/>
        </p:nvSpPr>
        <p:spPr>
          <a:xfrm>
            <a:off x="750464" y="2892319"/>
            <a:ext cx="1574800" cy="207010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168" normalizeH="0" baseline="0" noProof="0" dirty="0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Helvetica" panose="020B0604020202020204" pitchFamily="34" charset="0"/>
                <a:ea typeface="Helvetica" pitchFamily="34" charset="-122"/>
                <a:cs typeface="Helvetica" panose="020B0604020202020204" pitchFamily="34" charset="0"/>
              </a:rPr>
              <a:t>SZENARIODATEN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 6"/>
          <p:cNvSpPr/>
          <p:nvPr/>
        </p:nvSpPr>
        <p:spPr>
          <a:xfrm>
            <a:off x="2374900" y="2922059"/>
            <a:ext cx="1134110" cy="37486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-7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Helvetica" panose="020B0604020202020204" pitchFamily="34" charset="0"/>
                <a:ea typeface="Helvetica" pitchFamily="34" charset="-122"/>
                <a:cs typeface="Helvetica" panose="020B0604020202020204" pitchFamily="34" charset="0"/>
              </a:rPr>
              <a:t>NGFS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ext 7"/>
          <p:cNvSpPr/>
          <p:nvPr/>
        </p:nvSpPr>
        <p:spPr>
          <a:xfrm>
            <a:off x="2374901" y="3359358"/>
            <a:ext cx="2881578" cy="1218355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Helvetica" panose="020B0604020202020204" pitchFamily="34" charset="0"/>
                <a:ea typeface="Helvetica" pitchFamily="34" charset="-122"/>
                <a:cs typeface="Helvetica" panose="020B0604020202020204" pitchFamily="34" charset="0"/>
              </a:rPr>
              <a:t>Network for Greening the Financial System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6096000" y="2732405"/>
            <a:ext cx="5397500" cy="6350"/>
          </a:xfrm>
          <a:prstGeom prst="rect">
            <a:avLst/>
          </a:prstGeom>
          <a:solidFill>
            <a:srgbClr val="D8D6CD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Text 9"/>
          <p:cNvSpPr/>
          <p:nvPr/>
        </p:nvSpPr>
        <p:spPr>
          <a:xfrm>
            <a:off x="6023269" y="2960392"/>
            <a:ext cx="2881578" cy="409360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168" normalizeH="0" baseline="0" noProof="0" dirty="0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Helvetica" panose="020B0604020202020204" pitchFamily="34" charset="0"/>
                <a:ea typeface="Helvetica" pitchFamily="34" charset="-122"/>
                <a:cs typeface="Helvetica" panose="020B0604020202020204" pitchFamily="34" charset="0"/>
              </a:rPr>
              <a:t>KLIMAINPUT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168" normalizeH="0" baseline="0" noProof="0" dirty="0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Helvetica" panose="020B0604020202020204" pitchFamily="34" charset="0"/>
                <a:ea typeface="Helvetica" pitchFamily="34" charset="-122"/>
                <a:cs typeface="Helvetica" panose="020B0604020202020204" pitchFamily="34" charset="0"/>
              </a:rPr>
              <a:t>DATEN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8264018" y="2980373"/>
            <a:ext cx="3440302" cy="37486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-7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Helvetica" panose="020B0604020202020204" pitchFamily="34" charset="0"/>
                <a:ea typeface="Helvetica" pitchFamily="34" charset="-122"/>
                <a:cs typeface="Helvetica" panose="020B0604020202020204" pitchFamily="34" charset="0"/>
              </a:rPr>
              <a:t>Asset-based Company Data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8222539" y="3502767"/>
            <a:ext cx="3440303" cy="208280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Helvetica" panose="020B0604020202020204" pitchFamily="34" charset="0"/>
                <a:ea typeface="Helvetica" pitchFamily="34" charset="-122"/>
                <a:cs typeface="Helvetica" panose="020B0604020202020204" pitchFamily="34" charset="0"/>
              </a:rPr>
              <a:t>Theia Finance Labs · Open-Source-Datensatz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698500" y="4779116"/>
            <a:ext cx="5397500" cy="6350"/>
          </a:xfrm>
          <a:prstGeom prst="rect">
            <a:avLst/>
          </a:prstGeom>
          <a:solidFill>
            <a:srgbClr val="D8D6CD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698500" y="4939030"/>
            <a:ext cx="1574800" cy="207010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168" normalizeH="0" baseline="0" noProof="0" dirty="0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Helvetica" panose="020B0604020202020204" pitchFamily="34" charset="0"/>
                <a:ea typeface="Helvetica" pitchFamily="34" charset="-122"/>
                <a:cs typeface="Helvetica" panose="020B0604020202020204" pitchFamily="34" charset="0"/>
              </a:rPr>
              <a:t>MODELL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2374901" y="4999354"/>
            <a:ext cx="3077209" cy="32522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-7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Helvetica" panose="020B0604020202020204" pitchFamily="34" charset="0"/>
                <a:ea typeface="Helvetica" pitchFamily="34" charset="-122"/>
                <a:cs typeface="Helvetica" panose="020B0604020202020204" pitchFamily="34" charset="0"/>
              </a:rPr>
              <a:t>PACTA for Investors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2374901" y="5395647"/>
            <a:ext cx="3077209" cy="793589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Helvetica" panose="020B0604020202020204" pitchFamily="34" charset="0"/>
                <a:ea typeface="Helvetica" pitchFamily="34" charset="-122"/>
                <a:cs typeface="Helvetica" panose="020B0604020202020204" pitchFamily="34" charset="0"/>
              </a:rPr>
              <a:t>Entwickelt durch 2DII / Theia, weiterentwickelt durch RMI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Shape 16"/>
          <p:cNvSpPr/>
          <p:nvPr/>
        </p:nvSpPr>
        <p:spPr>
          <a:xfrm>
            <a:off x="6184850" y="4787265"/>
            <a:ext cx="5397500" cy="6350"/>
          </a:xfrm>
          <a:prstGeom prst="rect">
            <a:avLst/>
          </a:prstGeom>
          <a:solidFill>
            <a:srgbClr val="D8D6CD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5994350" y="5073649"/>
            <a:ext cx="1574800" cy="207010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168" normalizeH="0" baseline="0" noProof="0" dirty="0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Helvetica" panose="020B0604020202020204" pitchFamily="34" charset="0"/>
                <a:ea typeface="Helvetica" pitchFamily="34" charset="-122"/>
                <a:cs typeface="Helvetica" panose="020B0604020202020204" pitchFamily="34" charset="0"/>
              </a:rPr>
              <a:t>METHODE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8222539" y="4992368"/>
            <a:ext cx="3737350" cy="46524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-7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Helvetica" panose="020B0604020202020204" pitchFamily="34" charset="0"/>
                <a:ea typeface="Helvetica" pitchFamily="34" charset="-122"/>
                <a:cs typeface="Helvetica" panose="020B0604020202020204" pitchFamily="34" charset="0"/>
              </a:rPr>
              <a:t>Paris Agreement Capital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Text 19"/>
          <p:cNvSpPr/>
          <p:nvPr/>
        </p:nvSpPr>
        <p:spPr>
          <a:xfrm>
            <a:off x="8222539" y="5419355"/>
            <a:ext cx="3278259" cy="34438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-7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Helvetica" panose="020B0604020202020204" pitchFamily="34" charset="0"/>
                <a:ea typeface="Helvetica" pitchFamily="34" charset="-122"/>
                <a:cs typeface="Helvetica" panose="020B0604020202020204" pitchFamily="34" charset="0"/>
              </a:rPr>
              <a:t>Transition Assessment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8264018" y="5849197"/>
            <a:ext cx="3440303" cy="208280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Helvetica" panose="020B0604020202020204" pitchFamily="34" charset="0"/>
                <a:ea typeface="Helvetica" pitchFamily="34" charset="-122"/>
                <a:cs typeface="Helvetica" panose="020B0604020202020204" pitchFamily="34" charset="0"/>
              </a:rPr>
              <a:t>Unlizenziert · transparent · wissenschaftsbasiert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Text 22"/>
          <p:cNvSpPr/>
          <p:nvPr/>
        </p:nvSpPr>
        <p:spPr>
          <a:xfrm>
            <a:off x="698500" y="6396990"/>
            <a:ext cx="1942311" cy="207010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96" normalizeH="0" baseline="0" noProof="0" dirty="0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Helvetica" panose="020B0604020202020204" pitchFamily="34" charset="0"/>
                <a:ea typeface="Helvetica" pitchFamily="34" charset="-122"/>
                <a:cs typeface="Helvetica" panose="020B0604020202020204" pitchFamily="34" charset="0"/>
              </a:rPr>
              <a:t>Klimatest Schweiz 2026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A9080E1E-F2B2-1F01-5D96-DE64F8D53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2E5287-69E2-1347-A42A-498FD30D5A38}" type="slidenum">
              <a:rPr kumimoji="0" lang="en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NL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00DC6A-2989-77F8-9D28-636B7C6CA0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1CBEB45-7B34-032B-09F3-3F796A30FAB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5BABF69-AD67-CC64-86B2-0EAAD4C6EE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21FFDD-132D-4B5B-AD6B-BCC06A41D268}" type="slidenum">
              <a:rPr kumimoji="0" lang="de-CH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de-C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5E638F8-11A0-4A21-27C8-EFE2F7777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CC3941B4-9AC1-FAD3-CB1A-18D0F848691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0" y="6340475"/>
            <a:ext cx="6262688" cy="43021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de-DE"/>
            </a:defPPr>
            <a:lvl1pPr marL="0" algn="l" defTabSz="914400" rtl="0" eaLnBrk="1" latinLnBrk="0" hangingPunct="1">
              <a:lnSpc>
                <a:spcPct val="100000"/>
              </a:lnSpc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/>
              <a:t>Nachhaltige Geldanlagen, Webinar Energiestadt</a:t>
            </a:r>
          </a:p>
          <a:p>
            <a:r>
              <a:rPr lang="de-CH" b="0"/>
              <a:t>08.05.2025, Silvia Ruprecht, BAFU</a:t>
            </a:r>
            <a:endParaRPr kumimoji="0" lang="de-C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Inhaltsplatzhalter 6">
            <a:extLst>
              <a:ext uri="{FF2B5EF4-FFF2-40B4-BE49-F238E27FC236}">
                <a16:creationId xmlns:a16="http://schemas.microsoft.com/office/drawing/2014/main" id="{F8098978-8807-9D3D-9C4D-EA8D9909A2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38" t="19534" r="-1180" b="38714"/>
          <a:stretch/>
        </p:blipFill>
        <p:spPr bwMode="auto">
          <a:xfrm>
            <a:off x="-331470" y="0"/>
            <a:ext cx="126952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17">
            <a:extLst>
              <a:ext uri="{FF2B5EF4-FFF2-40B4-BE49-F238E27FC236}">
                <a16:creationId xmlns:a16="http://schemas.microsoft.com/office/drawing/2014/main" id="{026B05E5-CBA7-400C-F838-E87044D8A7DF}"/>
              </a:ext>
            </a:extLst>
          </p:cNvPr>
          <p:cNvSpPr/>
          <p:nvPr/>
        </p:nvSpPr>
        <p:spPr>
          <a:xfrm>
            <a:off x="4571999" y="1837085"/>
            <a:ext cx="7791797" cy="2476379"/>
          </a:xfrm>
          <a:prstGeom prst="rect">
            <a:avLst/>
          </a:prstGeom>
          <a:solidFill>
            <a:srgbClr val="1D366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1FDADBD-B4A6-3EC7-9740-4437F472346E}"/>
              </a:ext>
            </a:extLst>
          </p:cNvPr>
          <p:cNvSpPr txBox="1"/>
          <p:nvPr/>
        </p:nvSpPr>
        <p:spPr>
          <a:xfrm>
            <a:off x="4892471" y="2123246"/>
            <a:ext cx="76477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Abschluss</a:t>
            </a:r>
          </a:p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CH" sz="4000" b="1" dirty="0">
              <a:solidFill>
                <a:prstClr val="white"/>
              </a:solidFill>
              <a:latin typeface="Arial"/>
            </a:endParaRPr>
          </a:p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Silvia Ruprecht, BAFU</a:t>
            </a:r>
          </a:p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CH" sz="4000" b="1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830390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186324" y="258558"/>
            <a:ext cx="9819352" cy="989013"/>
          </a:xfrm>
        </p:spPr>
        <p:txBody>
          <a:bodyPr/>
          <a:lstStyle/>
          <a:p>
            <a:pPr eaLnBrk="1" hangingPunct="1">
              <a:lnSpc>
                <a:spcPts val="4800"/>
              </a:lnSpc>
              <a:defRPr/>
            </a:pPr>
            <a:r>
              <a:rPr lang="en-US" sz="3200" b="0" dirty="0" err="1">
                <a:solidFill>
                  <a:srgbClr val="375172"/>
                </a:solidFill>
                <a:latin typeface="+mn-lt"/>
                <a:ea typeface="+mn-ea"/>
                <a:cs typeface="+mn-cs"/>
              </a:rPr>
              <a:t>Notwendig</a:t>
            </a:r>
            <a:r>
              <a:rPr lang="en-US" sz="3200" b="0" dirty="0">
                <a:solidFill>
                  <a:srgbClr val="375172"/>
                </a:solidFill>
                <a:latin typeface="+mn-lt"/>
                <a:ea typeface="+mn-ea"/>
                <a:cs typeface="+mn-cs"/>
              </a:rPr>
              <a:t>: Alle </a:t>
            </a:r>
            <a:r>
              <a:rPr lang="en-US" sz="3200" b="0" dirty="0" err="1">
                <a:solidFill>
                  <a:srgbClr val="375172"/>
                </a:solidFill>
                <a:latin typeface="+mn-lt"/>
                <a:ea typeface="+mn-ea"/>
                <a:cs typeface="+mn-cs"/>
              </a:rPr>
              <a:t>unterstützen</a:t>
            </a:r>
            <a:r>
              <a:rPr lang="en-US" sz="3200" b="0" dirty="0">
                <a:solidFill>
                  <a:srgbClr val="375172"/>
                </a:solidFill>
                <a:latin typeface="+mn-lt"/>
                <a:ea typeface="+mn-ea"/>
                <a:cs typeface="+mn-cs"/>
              </a:rPr>
              <a:t> die Transition</a:t>
            </a:r>
            <a:endParaRPr lang="de-CH" sz="3200" b="0" dirty="0">
              <a:solidFill>
                <a:srgbClr val="37517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Legende mit Pfeil nach oben 10"/>
          <p:cNvSpPr/>
          <p:nvPr/>
        </p:nvSpPr>
        <p:spPr bwMode="auto">
          <a:xfrm>
            <a:off x="1082210" y="4602354"/>
            <a:ext cx="6561764" cy="1616468"/>
          </a:xfrm>
          <a:prstGeom prst="upArrowCallout">
            <a:avLst>
              <a:gd name="adj1" fmla="val 21040"/>
              <a:gd name="adj2" fmla="val 25000"/>
              <a:gd name="adj3" fmla="val 25000"/>
              <a:gd name="adj4" fmla="val 64977"/>
            </a:avLst>
          </a:prstGeom>
          <a:solidFill>
            <a:srgbClr val="93DBE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b="1" dirty="0">
              <a:solidFill>
                <a:srgbClr val="FFFFFF"/>
              </a:solidFill>
              <a:latin typeface="Arial"/>
              <a:sym typeface="Arial"/>
            </a:endParaRPr>
          </a:p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 err="1">
                <a:solidFill>
                  <a:srgbClr val="FFFFFF"/>
                </a:solidFill>
                <a:latin typeface="Arial"/>
                <a:sym typeface="Arial"/>
              </a:rPr>
              <a:t>Innert</a:t>
            </a:r>
            <a:r>
              <a:rPr lang="en-GB" sz="2400" dirty="0">
                <a:solidFill>
                  <a:srgbClr val="FFFFFF"/>
                </a:solidFill>
                <a:latin typeface="Arial"/>
                <a:sym typeface="Arial"/>
              </a:rPr>
              <a:t> 25 Jahren </a:t>
            </a:r>
            <a:r>
              <a:rPr lang="en-GB" sz="2400" dirty="0" err="1">
                <a:solidFill>
                  <a:srgbClr val="FFFFFF"/>
                </a:solidFill>
                <a:latin typeface="Arial"/>
                <a:sym typeface="Arial"/>
              </a:rPr>
              <a:t>müssen</a:t>
            </a:r>
            <a:r>
              <a:rPr lang="en-GB" sz="2400" dirty="0">
                <a:solidFill>
                  <a:srgbClr val="FFFFFF"/>
                </a:solidFill>
                <a:latin typeface="Arial"/>
                <a:sym typeface="Arial"/>
              </a:rPr>
              <a:t> ALLE </a:t>
            </a:r>
            <a:r>
              <a:rPr lang="en-GB" sz="2400" dirty="0" err="1">
                <a:solidFill>
                  <a:srgbClr val="FFFFFF"/>
                </a:solidFill>
                <a:latin typeface="Arial"/>
                <a:sym typeface="Arial"/>
              </a:rPr>
              <a:t>vermeidbaren</a:t>
            </a:r>
            <a:r>
              <a:rPr lang="en-GB" sz="2400" dirty="0">
                <a:solidFill>
                  <a:srgbClr val="FFFFFF"/>
                </a:solidFill>
                <a:latin typeface="Arial"/>
                <a:sym typeface="Arial"/>
              </a:rPr>
              <a:t> </a:t>
            </a:r>
            <a:r>
              <a:rPr lang="en-GB" sz="2400" dirty="0" err="1">
                <a:solidFill>
                  <a:srgbClr val="FFFFFF"/>
                </a:solidFill>
                <a:latin typeface="Arial"/>
                <a:sym typeface="Arial"/>
              </a:rPr>
              <a:t>Emissionen</a:t>
            </a:r>
            <a:r>
              <a:rPr lang="en-GB" sz="2400" dirty="0">
                <a:solidFill>
                  <a:srgbClr val="FFFFFF"/>
                </a:solidFill>
                <a:latin typeface="Arial"/>
                <a:sym typeface="Arial"/>
              </a:rPr>
              <a:t> </a:t>
            </a:r>
            <a:r>
              <a:rPr lang="en-GB" sz="2400" dirty="0" err="1">
                <a:solidFill>
                  <a:srgbClr val="FFFFFF"/>
                </a:solidFill>
                <a:latin typeface="Arial"/>
                <a:sym typeface="Arial"/>
              </a:rPr>
              <a:t>soweit</a:t>
            </a:r>
            <a:r>
              <a:rPr lang="en-GB" sz="2400" dirty="0">
                <a:solidFill>
                  <a:srgbClr val="FFFFFF"/>
                </a:solidFill>
                <a:latin typeface="Arial"/>
                <a:sym typeface="Arial"/>
              </a:rPr>
              <a:t> </a:t>
            </a:r>
            <a:r>
              <a:rPr lang="en-GB" sz="2400" dirty="0" err="1">
                <a:solidFill>
                  <a:srgbClr val="FFFFFF"/>
                </a:solidFill>
                <a:latin typeface="Arial"/>
                <a:sym typeface="Arial"/>
              </a:rPr>
              <a:t>möglich</a:t>
            </a:r>
            <a:r>
              <a:rPr lang="en-GB" sz="2400" dirty="0">
                <a:solidFill>
                  <a:srgbClr val="FFFFFF"/>
                </a:solidFill>
                <a:latin typeface="Arial"/>
                <a:sym typeface="Arial"/>
              </a:rPr>
              <a:t> </a:t>
            </a:r>
            <a:r>
              <a:rPr lang="en-GB" sz="2400" dirty="0" err="1">
                <a:solidFill>
                  <a:srgbClr val="FFFFFF"/>
                </a:solidFill>
                <a:latin typeface="Arial"/>
                <a:sym typeface="Arial"/>
              </a:rPr>
              <a:t>gesenkt</a:t>
            </a:r>
            <a:r>
              <a:rPr lang="en-GB" sz="2400" dirty="0">
                <a:solidFill>
                  <a:srgbClr val="FFFFFF"/>
                </a:solidFill>
                <a:latin typeface="Arial"/>
                <a:sym typeface="Arial"/>
              </a:rPr>
              <a:t> </a:t>
            </a:r>
            <a:r>
              <a:rPr lang="en-GB" sz="2400" dirty="0" err="1">
                <a:solidFill>
                  <a:srgbClr val="FFFFFF"/>
                </a:solidFill>
                <a:latin typeface="Arial"/>
                <a:sym typeface="Arial"/>
              </a:rPr>
              <a:t>werden</a:t>
            </a:r>
            <a:r>
              <a:rPr lang="en-GB" sz="2400" dirty="0">
                <a:solidFill>
                  <a:srgbClr val="FFFFFF"/>
                </a:solidFill>
                <a:latin typeface="Arial"/>
                <a:sym typeface="Arial"/>
              </a:rPr>
              <a:t>.</a:t>
            </a:r>
            <a:endParaRPr lang="de-CH" sz="2400" dirty="0">
              <a:solidFill>
                <a:srgbClr val="FFFFFF"/>
              </a:solidFill>
              <a:latin typeface="Arial"/>
            </a:endParaRPr>
          </a:p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 b="1" dirty="0">
              <a:solidFill>
                <a:srgbClr val="FFC000"/>
              </a:solidFill>
              <a:latin typeface="Arial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CEBBA91-A9DA-664F-EBDE-9A7658DDA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197" y="1312881"/>
            <a:ext cx="3602804" cy="4104539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67B07558-DEE4-1B5F-C922-9D053D6E1CA6}"/>
              </a:ext>
            </a:extLst>
          </p:cNvPr>
          <p:cNvGrpSpPr/>
          <p:nvPr/>
        </p:nvGrpSpPr>
        <p:grpSpPr>
          <a:xfrm>
            <a:off x="1186326" y="1086613"/>
            <a:ext cx="10812231" cy="5192407"/>
            <a:chOff x="1401184" y="1447799"/>
            <a:chExt cx="11268582" cy="5559669"/>
          </a:xfrm>
        </p:grpSpPr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6DEACE8C-48F9-9B70-F3A7-11A9A7AF0F9C}"/>
                </a:ext>
              </a:extLst>
            </p:cNvPr>
            <p:cNvSpPr txBox="1"/>
            <p:nvPr/>
          </p:nvSpPr>
          <p:spPr>
            <a:xfrm>
              <a:off x="9318110" y="6498595"/>
              <a:ext cx="3351656" cy="508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CH" sz="1244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Quelle: Mercator Research Institute on Global Commons and Climate Change</a:t>
              </a:r>
            </a:p>
          </p:txBody>
        </p:sp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C11B7243-22CC-8D56-3808-0B2F30626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01184" y="1447799"/>
              <a:ext cx="8272130" cy="40770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584746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FF47C781-B795-44DA-DA6A-0FF984585B25}"/>
              </a:ext>
            </a:extLst>
          </p:cNvPr>
          <p:cNvSpPr txBox="1">
            <a:spLocks/>
          </p:cNvSpPr>
          <p:nvPr/>
        </p:nvSpPr>
        <p:spPr bwMode="auto">
          <a:xfrm>
            <a:off x="1340478" y="4308139"/>
            <a:ext cx="10464797" cy="606204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54">
              <a:lnSpc>
                <a:spcPct val="110000"/>
              </a:lnSpc>
              <a:spcBef>
                <a:spcPts val="0"/>
              </a:spcBef>
              <a:buNone/>
              <a:tabLst>
                <a:tab pos="2635185" algn="l"/>
                <a:tab pos="5257669" algn="l"/>
                <a:tab pos="7772206" algn="l"/>
              </a:tabLst>
              <a:defRPr/>
            </a:pPr>
            <a:r>
              <a:rPr lang="de-CH" sz="1867" dirty="0">
                <a:solidFill>
                  <a:srgbClr val="000000"/>
                </a:solidFill>
                <a:latin typeface="Arial"/>
              </a:rPr>
              <a:t>2017: Out </a:t>
            </a:r>
            <a:r>
              <a:rPr lang="de-CH" sz="1867" dirty="0" err="1">
                <a:solidFill>
                  <a:srgbClr val="000000"/>
                </a:solidFill>
                <a:latin typeface="Arial"/>
              </a:rPr>
              <a:t>of</a:t>
            </a:r>
            <a:r>
              <a:rPr lang="de-CH" sz="1867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1867" dirty="0" err="1">
                <a:solidFill>
                  <a:srgbClr val="000000"/>
                </a:solidFill>
                <a:latin typeface="Arial"/>
              </a:rPr>
              <a:t>the</a:t>
            </a:r>
            <a:r>
              <a:rPr lang="de-CH" sz="1867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1867" dirty="0" err="1">
                <a:solidFill>
                  <a:srgbClr val="000000"/>
                </a:solidFill>
                <a:latin typeface="Arial"/>
              </a:rPr>
              <a:t>fog</a:t>
            </a:r>
            <a:r>
              <a:rPr lang="de-CH" sz="1867" dirty="0">
                <a:solidFill>
                  <a:srgbClr val="000000"/>
                </a:solidFill>
                <a:latin typeface="Arial"/>
              </a:rPr>
              <a:t> 	2020: </a:t>
            </a:r>
            <a:r>
              <a:rPr lang="de-CH" sz="1867" dirty="0" err="1">
                <a:solidFill>
                  <a:srgbClr val="000000"/>
                </a:solidFill>
                <a:latin typeface="Arial"/>
              </a:rPr>
              <a:t>Bridging</a:t>
            </a:r>
            <a:r>
              <a:rPr lang="de-CH" sz="1867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1867" dirty="0" err="1">
                <a:solidFill>
                  <a:srgbClr val="000000"/>
                </a:solidFill>
                <a:latin typeface="Arial"/>
              </a:rPr>
              <a:t>the</a:t>
            </a:r>
            <a:r>
              <a:rPr lang="de-CH" sz="1867" dirty="0">
                <a:solidFill>
                  <a:srgbClr val="000000"/>
                </a:solidFill>
                <a:latin typeface="Arial"/>
              </a:rPr>
              <a:t> Gap 	2022: </a:t>
            </a:r>
            <a:r>
              <a:rPr lang="de-CH" sz="1867" dirty="0" err="1">
                <a:solidFill>
                  <a:srgbClr val="000000"/>
                </a:solidFill>
                <a:latin typeface="Arial"/>
              </a:rPr>
              <a:t>Aiming</a:t>
            </a:r>
            <a:r>
              <a:rPr lang="de-CH" sz="1867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1867" dirty="0" err="1">
                <a:solidFill>
                  <a:srgbClr val="000000"/>
                </a:solidFill>
                <a:latin typeface="Arial"/>
              </a:rPr>
              <a:t>higher</a:t>
            </a:r>
            <a:r>
              <a:rPr lang="de-CH" sz="1867" dirty="0">
                <a:solidFill>
                  <a:srgbClr val="000000"/>
                </a:solidFill>
                <a:latin typeface="Arial"/>
              </a:rPr>
              <a:t>	2024: Walking </a:t>
            </a:r>
            <a:r>
              <a:rPr lang="de-CH" sz="1867" dirty="0" err="1">
                <a:solidFill>
                  <a:srgbClr val="000000"/>
                </a:solidFill>
                <a:latin typeface="Arial"/>
              </a:rPr>
              <a:t>the</a:t>
            </a:r>
            <a:r>
              <a:rPr lang="de-CH" sz="1867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1867" dirty="0" err="1">
                <a:solidFill>
                  <a:srgbClr val="000000"/>
                </a:solidFill>
                <a:latin typeface="Arial"/>
              </a:rPr>
              <a:t>walk</a:t>
            </a:r>
            <a:r>
              <a:rPr lang="de-CH" sz="1867" dirty="0">
                <a:solidFill>
                  <a:srgbClr val="000000"/>
                </a:solidFill>
                <a:latin typeface="Arial"/>
              </a:rPr>
              <a:t>?</a:t>
            </a:r>
          </a:p>
          <a:p>
            <a:pPr marL="353995" indent="-353995" defTabSz="914354">
              <a:lnSpc>
                <a:spcPct val="110000"/>
              </a:lnSpc>
              <a:spcBef>
                <a:spcPts val="0"/>
              </a:spcBef>
              <a:buNone/>
              <a:defRPr/>
            </a:pPr>
            <a:endParaRPr lang="de-CH" sz="2133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BD4B737C-8CAF-C313-AF6F-2F9380332F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10109" y="182345"/>
            <a:ext cx="10881891" cy="900000"/>
          </a:xfrm>
        </p:spPr>
        <p:txBody>
          <a:bodyPr/>
          <a:lstStyle/>
          <a:p>
            <a:r>
              <a:rPr lang="de-CH" altLang="de-DE" sz="3200" b="0" dirty="0">
                <a:solidFill>
                  <a:srgbClr val="375172"/>
                </a:solidFill>
              </a:rPr>
              <a:t>Bisher breite Testteilnahme</a:t>
            </a:r>
          </a:p>
        </p:txBody>
      </p:sp>
      <p:pic>
        <p:nvPicPr>
          <p:cNvPr id="18" name="Grafik 3">
            <a:extLst>
              <a:ext uri="{FF2B5EF4-FFF2-40B4-BE49-F238E27FC236}">
                <a16:creationId xmlns:a16="http://schemas.microsoft.com/office/drawing/2014/main" id="{965D8C7D-CD3E-5358-42BA-21A50C3C75F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6561" y="1044747"/>
            <a:ext cx="2416760" cy="3123496"/>
          </a:xfrm>
          <a:prstGeom prst="rect">
            <a:avLst/>
          </a:prstGeom>
          <a:noFill/>
          <a:ln w="9525">
            <a:solidFill>
              <a:schemeClr val="bg2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grpSp>
        <p:nvGrpSpPr>
          <p:cNvPr id="19" name="Gruppieren 8">
            <a:extLst>
              <a:ext uri="{FF2B5EF4-FFF2-40B4-BE49-F238E27FC236}">
                <a16:creationId xmlns:a16="http://schemas.microsoft.com/office/drawing/2014/main" id="{EDEB0D96-A968-A65E-7131-F4382333DD03}"/>
              </a:ext>
            </a:extLst>
          </p:cNvPr>
          <p:cNvGrpSpPr>
            <a:grpSpLocks/>
          </p:cNvGrpSpPr>
          <p:nvPr/>
        </p:nvGrpSpPr>
        <p:grpSpPr bwMode="auto">
          <a:xfrm>
            <a:off x="3937620" y="1044747"/>
            <a:ext cx="2420957" cy="3123496"/>
            <a:chOff x="-1221" y="-487037"/>
            <a:chExt cx="6859222" cy="10700671"/>
          </a:xfrm>
        </p:grpSpPr>
        <p:pic>
          <p:nvPicPr>
            <p:cNvPr id="20" name="Picture 1">
              <a:extLst>
                <a:ext uri="{FF2B5EF4-FFF2-40B4-BE49-F238E27FC236}">
                  <a16:creationId xmlns:a16="http://schemas.microsoft.com/office/drawing/2014/main" id="{DBAD1D0C-03D8-DF25-DFCF-722178BC25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rgbClr val="4F81BD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-1221" y="-487037"/>
              <a:ext cx="6859222" cy="10700671"/>
            </a:xfrm>
            <a:prstGeom prst="rect">
              <a:avLst/>
            </a:prstGeom>
          </p:spPr>
        </p:pic>
        <p:sp>
          <p:nvSpPr>
            <p:cNvPr id="21" name="Rectangle 7">
              <a:extLst>
                <a:ext uri="{FF2B5EF4-FFF2-40B4-BE49-F238E27FC236}">
                  <a16:creationId xmlns:a16="http://schemas.microsoft.com/office/drawing/2014/main" id="{44E7976B-29DB-CDD7-BFE0-A0C29FFB203B}"/>
                </a:ext>
              </a:extLst>
            </p:cNvPr>
            <p:cNvSpPr/>
            <p:nvPr/>
          </p:nvSpPr>
          <p:spPr>
            <a:xfrm>
              <a:off x="0" y="6919407"/>
              <a:ext cx="6858001" cy="2117913"/>
            </a:xfrm>
            <a:prstGeom prst="rect">
              <a:avLst/>
            </a:prstGeom>
            <a:gradFill>
              <a:gsLst>
                <a:gs pos="72000">
                  <a:sysClr val="window" lastClr="FFFFFF">
                    <a:alpha val="80000"/>
                  </a:sysClr>
                </a:gs>
                <a:gs pos="79000">
                  <a:sysClr val="window" lastClr="FFFFFF">
                    <a:alpha val="79000"/>
                  </a:sysClr>
                </a:gs>
              </a:gsLst>
              <a:lin ang="54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05535">
                <a:defRPr/>
              </a:pPr>
              <a:endParaRPr lang="fr-FR" sz="1000" kern="0" spc="-269" dirty="0">
                <a:solidFill>
                  <a:srgbClr val="BF9000"/>
                </a:solidFill>
                <a:latin typeface="Calibri"/>
              </a:endParaRPr>
            </a:p>
            <a:p>
              <a:pPr algn="ctr" defTabSz="105535">
                <a:defRPr/>
              </a:pPr>
              <a:r>
                <a:rPr lang="fr-FR" sz="1000" kern="0" dirty="0">
                  <a:solidFill>
                    <a:srgbClr val="1F497D">
                      <a:lumMod val="50000"/>
                    </a:srgbClr>
                  </a:solidFill>
                  <a:latin typeface="Calibri"/>
                </a:rPr>
                <a:t>BRIDGING THE GAP</a:t>
              </a:r>
            </a:p>
            <a:p>
              <a:pPr algn="ctr" defTabSz="105535">
                <a:defRPr/>
              </a:pPr>
              <a:r>
                <a:rPr lang="fr-FR" sz="500" kern="0" dirty="0">
                  <a:solidFill>
                    <a:prstClr val="black"/>
                  </a:solidFill>
                  <a:latin typeface="Calibri"/>
                </a:rPr>
                <a:t>MEASURING PROGRESS ON THE CLIMATE GOAL ALIGNMENT </a:t>
              </a:r>
            </a:p>
            <a:p>
              <a:pPr algn="ctr" defTabSz="105535">
                <a:defRPr/>
              </a:pPr>
              <a:r>
                <a:rPr lang="fr-FR" sz="500" kern="0" dirty="0">
                  <a:solidFill>
                    <a:prstClr val="black"/>
                  </a:solidFill>
                  <a:latin typeface="Calibri"/>
                </a:rPr>
                <a:t>AND CLIMATE ACTIONS OF SWISS FINANCIAL INSTITUTION </a:t>
              </a:r>
              <a:endParaRPr lang="fr-FR" sz="500" kern="0" spc="-91" dirty="0">
                <a:solidFill>
                  <a:prstClr val="black"/>
                </a:solidFill>
                <a:latin typeface="Calibri"/>
              </a:endParaRPr>
            </a:p>
            <a:p>
              <a:pPr algn="ctr" defTabSz="105535">
                <a:defRPr/>
              </a:pPr>
              <a:r>
                <a:rPr lang="fr-FR" sz="500" i="1" kern="0" spc="-91" dirty="0">
                  <a:solidFill>
                    <a:prstClr val="black"/>
                  </a:solidFill>
                  <a:latin typeface="Calibri"/>
                </a:rPr>
                <a:t>Report </a:t>
              </a:r>
              <a:r>
                <a:rPr lang="fr-FR" sz="500" i="1" kern="0" spc="-91" dirty="0" err="1">
                  <a:solidFill>
                    <a:prstClr val="black"/>
                  </a:solidFill>
                  <a:latin typeface="Calibri"/>
                </a:rPr>
                <a:t>November</a:t>
              </a:r>
              <a:r>
                <a:rPr lang="fr-FR" sz="500" i="1" kern="0" spc="-91" dirty="0">
                  <a:solidFill>
                    <a:prstClr val="black"/>
                  </a:solidFill>
                  <a:latin typeface="Calibri"/>
                </a:rPr>
                <a:t> 2020</a:t>
              </a:r>
            </a:p>
          </p:txBody>
        </p:sp>
        <p:pic>
          <p:nvPicPr>
            <p:cNvPr id="22" name="Picture 5" descr="Logo&#10;&#10;Description automatically generated">
              <a:extLst>
                <a:ext uri="{FF2B5EF4-FFF2-40B4-BE49-F238E27FC236}">
                  <a16:creationId xmlns:a16="http://schemas.microsoft.com/office/drawing/2014/main" id="{1D1C64A8-8C4F-F0A1-223B-E23B9484E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077" y="382813"/>
              <a:ext cx="1566522" cy="560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8">
              <a:extLst>
                <a:ext uri="{FF2B5EF4-FFF2-40B4-BE49-F238E27FC236}">
                  <a16:creationId xmlns:a16="http://schemas.microsoft.com/office/drawing/2014/main" id="{8538C989-B480-E9D4-6AE1-BE09B03259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7350" y="229488"/>
              <a:ext cx="1566522" cy="769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3">
              <a:extLst>
                <a:ext uri="{FF2B5EF4-FFF2-40B4-BE49-F238E27FC236}">
                  <a16:creationId xmlns:a16="http://schemas.microsoft.com/office/drawing/2014/main" id="{2971C898-6997-5D8C-3CBE-2D41504C3C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5050" y="614405"/>
              <a:ext cx="1869987" cy="329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" name="Grafik 6">
            <a:extLst>
              <a:ext uri="{FF2B5EF4-FFF2-40B4-BE49-F238E27FC236}">
                <a16:creationId xmlns:a16="http://schemas.microsoft.com/office/drawing/2014/main" id="{5D8F5715-0F83-3B5E-3F5F-C7F85AEB92C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877" y="1052426"/>
            <a:ext cx="2420959" cy="3108971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95ADF010-981A-943B-A723-DB1064B67752}"/>
              </a:ext>
            </a:extLst>
          </p:cNvPr>
          <p:cNvSpPr txBox="1"/>
          <p:nvPr/>
        </p:nvSpPr>
        <p:spPr>
          <a:xfrm>
            <a:off x="1181731" y="4871591"/>
            <a:ext cx="10782289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9824" indent="-359824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de-CH" altLang="de-DE" sz="2400" dirty="0">
                <a:solidFill>
                  <a:srgbClr val="375172"/>
                </a:solidFill>
                <a:latin typeface="Arial"/>
              </a:rPr>
              <a:t>Einer der </a:t>
            </a:r>
            <a:r>
              <a:rPr lang="de-CH" altLang="de-DE" sz="2400" b="1" dirty="0">
                <a:solidFill>
                  <a:srgbClr val="375172"/>
                </a:solidFill>
                <a:latin typeface="Arial"/>
              </a:rPr>
              <a:t>grössten, national koordinierten Klimatests für Finanzmärkte weltweit!</a:t>
            </a:r>
          </a:p>
          <a:p>
            <a:pPr marL="359824" indent="-359824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de-CH" altLang="de-DE" sz="2400" dirty="0">
                <a:latin typeface="Arial"/>
              </a:rPr>
              <a:t>146 Teilnehmende in 2024 -&gt; aussagekräftige Ergebnisse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72F321A3-24B4-C9F2-BB23-2A9BBE9C51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08134" y="1055634"/>
            <a:ext cx="2416759" cy="310897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2975026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559E39E-1DC9-45CF-A521-C02E69A5632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727201" y="1109552"/>
            <a:ext cx="9986963" cy="5291247"/>
          </a:xfrm>
        </p:spPr>
        <p:txBody>
          <a:bodyPr/>
          <a:lstStyle/>
          <a:p>
            <a:pPr marL="0" indent="0">
              <a:buNone/>
            </a:pPr>
            <a:r>
              <a:rPr lang="de-CH" sz="2400" b="1" dirty="0">
                <a:solidFill>
                  <a:srgbClr val="375172"/>
                </a:solidFill>
              </a:rPr>
              <a:t>Fortschritte  2024 gegenüber 2022</a:t>
            </a:r>
            <a:r>
              <a:rPr lang="de-CH" sz="2400" dirty="0"/>
              <a:t> insbesondere bei</a:t>
            </a:r>
          </a:p>
          <a:p>
            <a:r>
              <a:rPr lang="de-CH" sz="2400" dirty="0"/>
              <a:t>Netto-Null-Ziel Ausrichtung</a:t>
            </a:r>
          </a:p>
          <a:p>
            <a:r>
              <a:rPr lang="de-CH" sz="2400" i="1" dirty="0" err="1"/>
              <a:t>Good</a:t>
            </a:r>
            <a:r>
              <a:rPr lang="de-CH" sz="2400" i="1" dirty="0"/>
              <a:t> </a:t>
            </a:r>
            <a:r>
              <a:rPr lang="de-CH" sz="2400" i="1" dirty="0" err="1"/>
              <a:t>practices</a:t>
            </a:r>
            <a:r>
              <a:rPr lang="de-CH" sz="2400" i="1" dirty="0"/>
              <a:t> </a:t>
            </a:r>
            <a:r>
              <a:rPr lang="de-CH" sz="2400" dirty="0"/>
              <a:t>in allen Anlageklassen und bei allen Branchen</a:t>
            </a:r>
          </a:p>
          <a:p>
            <a:endParaRPr lang="de-CH" sz="2400" dirty="0"/>
          </a:p>
          <a:p>
            <a:pPr marL="0" indent="0">
              <a:buNone/>
            </a:pPr>
            <a:r>
              <a:rPr lang="de-CH" sz="2400" b="1" dirty="0">
                <a:solidFill>
                  <a:srgbClr val="375172"/>
                </a:solidFill>
              </a:rPr>
              <a:t>Für 2026: </a:t>
            </a:r>
            <a:r>
              <a:rPr lang="de-CH" sz="2400" i="1" dirty="0" err="1">
                <a:solidFill>
                  <a:srgbClr val="375172"/>
                </a:solidFill>
              </a:rPr>
              <a:t>Good</a:t>
            </a:r>
            <a:r>
              <a:rPr lang="de-CH" sz="2400" i="1" dirty="0">
                <a:solidFill>
                  <a:srgbClr val="375172"/>
                </a:solidFill>
              </a:rPr>
              <a:t> </a:t>
            </a:r>
            <a:r>
              <a:rPr lang="de-CH" sz="2400" i="1" dirty="0" err="1">
                <a:solidFill>
                  <a:srgbClr val="375172"/>
                </a:solidFill>
              </a:rPr>
              <a:t>practice</a:t>
            </a:r>
            <a:r>
              <a:rPr lang="de-CH" sz="2400" i="1" dirty="0">
                <a:solidFill>
                  <a:srgbClr val="375172"/>
                </a:solidFill>
              </a:rPr>
              <a:t> </a:t>
            </a:r>
            <a:r>
              <a:rPr lang="de-CH" sz="2400" dirty="0">
                <a:solidFill>
                  <a:srgbClr val="375172"/>
                </a:solidFill>
              </a:rPr>
              <a:t>wird zu </a:t>
            </a:r>
            <a:r>
              <a:rPr lang="de-CH" sz="2400" i="1" dirty="0" err="1">
                <a:solidFill>
                  <a:srgbClr val="375172"/>
                </a:solidFill>
              </a:rPr>
              <a:t>mainstream</a:t>
            </a:r>
            <a:r>
              <a:rPr lang="de-CH" sz="2400" dirty="0">
                <a:solidFill>
                  <a:srgbClr val="375172"/>
                </a:solidFill>
              </a:rPr>
              <a:t>: «</a:t>
            </a:r>
            <a:r>
              <a:rPr lang="de-CH" sz="2400" i="1" dirty="0">
                <a:solidFill>
                  <a:srgbClr val="375172"/>
                </a:solidFill>
              </a:rPr>
              <a:t>Walking </a:t>
            </a:r>
            <a:r>
              <a:rPr lang="de-CH" sz="2400" i="1" dirty="0" err="1">
                <a:solidFill>
                  <a:srgbClr val="375172"/>
                </a:solidFill>
              </a:rPr>
              <a:t>the</a:t>
            </a:r>
            <a:r>
              <a:rPr lang="de-CH" sz="2400" i="1" dirty="0">
                <a:solidFill>
                  <a:srgbClr val="375172"/>
                </a:solidFill>
              </a:rPr>
              <a:t> </a:t>
            </a:r>
            <a:r>
              <a:rPr lang="de-CH" sz="2400" i="1" dirty="0" err="1">
                <a:solidFill>
                  <a:srgbClr val="375172"/>
                </a:solidFill>
              </a:rPr>
              <a:t>walk</a:t>
            </a:r>
            <a:r>
              <a:rPr lang="de-CH" sz="2400" i="1" dirty="0">
                <a:solidFill>
                  <a:srgbClr val="375172"/>
                </a:solidFill>
              </a:rPr>
              <a:t>»</a:t>
            </a:r>
            <a:endParaRPr lang="de-CH" sz="2400" dirty="0"/>
          </a:p>
          <a:p>
            <a:pPr marL="357708" indent="-357708"/>
            <a:r>
              <a:rPr lang="de-CH" sz="2400" dirty="0"/>
              <a:t>Mehrheit der Finanzinstitute hat netto null </a:t>
            </a:r>
            <a:r>
              <a:rPr lang="de-CH" sz="2400" dirty="0" err="1"/>
              <a:t>Transitionspläne</a:t>
            </a:r>
            <a:r>
              <a:rPr lang="de-CH" sz="2400" dirty="0"/>
              <a:t>, unterlegt mit konkreten anlageklassen- und sektorspezifische Massnahmen</a:t>
            </a:r>
          </a:p>
          <a:p>
            <a:pPr marL="357708" indent="-357708"/>
            <a:r>
              <a:rPr lang="de-CH" sz="2400" dirty="0"/>
              <a:t>Breites Bekenntnis zu netto null ist konsistent in Ziele für Finanzprodukte und Massnahmen umgesetzt</a:t>
            </a:r>
          </a:p>
          <a:p>
            <a:pPr marL="357708" indent="-357708"/>
            <a:r>
              <a:rPr lang="de-CH" sz="2400" dirty="0"/>
              <a:t>Mehr Nachweise vorhanden für tatsächlich klimawirksame Massnahmen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D56D0C6-974E-4D6F-B758-13FEACDBF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202" y="209553"/>
            <a:ext cx="9972831" cy="900000"/>
          </a:xfrm>
        </p:spPr>
        <p:txBody>
          <a:bodyPr/>
          <a:lstStyle/>
          <a:p>
            <a:r>
              <a:rPr lang="de-CH" sz="3200" b="0" dirty="0">
                <a:solidFill>
                  <a:srgbClr val="375172"/>
                </a:solidFill>
              </a:rPr>
              <a:t>Erwartungen aus dem Klimatest 2024 für 2026</a:t>
            </a:r>
          </a:p>
        </p:txBody>
      </p:sp>
    </p:spTree>
    <p:extLst>
      <p:ext uri="{BB962C8B-B14F-4D97-AF65-F5344CB8AC3E}">
        <p14:creationId xmlns:p14="http://schemas.microsoft.com/office/powerpoint/2010/main" val="171176796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395DB70-9CAC-4071-9658-F77722041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3140" y="866484"/>
            <a:ext cx="9973733" cy="5335024"/>
          </a:xfrm>
        </p:spPr>
        <p:txBody>
          <a:bodyPr/>
          <a:lstStyle/>
          <a:p>
            <a:r>
              <a:rPr lang="de-CH" sz="2400" dirty="0"/>
              <a:t>Sie unterstützen eine </a:t>
            </a:r>
            <a:r>
              <a:rPr lang="de-CH" sz="2400" b="1" dirty="0"/>
              <a:t>aussagekräftige Fortschrittsmessung </a:t>
            </a:r>
            <a:r>
              <a:rPr lang="de-CH" sz="2400" dirty="0"/>
              <a:t>gemäss </a:t>
            </a:r>
            <a:r>
              <a:rPr lang="de-CH" sz="2400" dirty="0" err="1"/>
              <a:t>KlV</a:t>
            </a:r>
            <a:r>
              <a:rPr lang="de-CH" sz="2400" dirty="0"/>
              <a:t>: Zeigt Fortschritte des Schweizer Finanzmarkts mit freiwilligen Massnahmen</a:t>
            </a:r>
          </a:p>
          <a:p>
            <a:r>
              <a:rPr lang="de-CH" sz="2400" b="1" dirty="0"/>
              <a:t>Individueller Testbericht pro Portfolio</a:t>
            </a:r>
          </a:p>
          <a:p>
            <a:pPr marL="713300" lvl="1" indent="-444489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de-CH" sz="2400" dirty="0"/>
              <a:t>Immobilien und Hypotheken: Vergleich mit Klimazielpfad und Peers; Indikatoren für Berichterstattung ASIP und AMAS</a:t>
            </a:r>
          </a:p>
          <a:p>
            <a:pPr marL="713300" lvl="1" indent="-444489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de-CH" sz="2400" dirty="0"/>
              <a:t>Aktien/Unternehmensobligationen: Vergleich mit Klimazielpfad und Peers; Indikatoren in Anlehnung an die SCS; Vertiefung PACTA insb. neu mit </a:t>
            </a:r>
            <a:r>
              <a:rPr lang="de-CH" sz="2400" i="1" dirty="0"/>
              <a:t>open-source</a:t>
            </a:r>
            <a:r>
              <a:rPr lang="de-CH" sz="2400" dirty="0"/>
              <a:t> Klimagrunddaten</a:t>
            </a:r>
          </a:p>
          <a:p>
            <a:pPr marL="713300" lvl="1" indent="-444489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de-CH" sz="2400" dirty="0"/>
              <a:t>Biodiversität-Pilot-Modul</a:t>
            </a:r>
          </a:p>
          <a:p>
            <a:r>
              <a:rPr lang="de-CH" sz="2400" b="1" dirty="0"/>
              <a:t>Unlizenzierte </a:t>
            </a:r>
            <a:r>
              <a:rPr lang="de-CH" sz="2400" dirty="0"/>
              <a:t>Testmodule</a:t>
            </a:r>
          </a:p>
          <a:p>
            <a:r>
              <a:rPr lang="de-CH" sz="2400" dirty="0"/>
              <a:t>Teilnahme erfolgt </a:t>
            </a:r>
            <a:r>
              <a:rPr lang="de-CH" sz="2400" b="1" dirty="0"/>
              <a:t>anonym und ist kostenlos 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98F4818B-36D8-452E-A051-64F7A70F3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140" y="162669"/>
            <a:ext cx="9973733" cy="525732"/>
          </a:xfrm>
        </p:spPr>
        <p:txBody>
          <a:bodyPr/>
          <a:lstStyle/>
          <a:p>
            <a:r>
              <a:rPr lang="fr-CH" altLang="de-DE" sz="3200" b="0" dirty="0">
                <a:solidFill>
                  <a:srgbClr val="375172"/>
                </a:solidFill>
              </a:rPr>
              <a:t>Was </a:t>
            </a:r>
            <a:r>
              <a:rPr lang="fr-CH" altLang="de-DE" sz="3200" b="0" dirty="0" err="1">
                <a:solidFill>
                  <a:srgbClr val="375172"/>
                </a:solidFill>
              </a:rPr>
              <a:t>haben</a:t>
            </a:r>
            <a:r>
              <a:rPr lang="fr-CH" altLang="de-DE" sz="3200" b="0" dirty="0">
                <a:solidFill>
                  <a:srgbClr val="375172"/>
                </a:solidFill>
              </a:rPr>
              <a:t> Sie von der </a:t>
            </a:r>
            <a:r>
              <a:rPr lang="fr-CH" altLang="de-DE" sz="3200" b="0" dirty="0" err="1">
                <a:solidFill>
                  <a:srgbClr val="375172"/>
                </a:solidFill>
              </a:rPr>
              <a:t>Teilnahme</a:t>
            </a:r>
            <a:r>
              <a:rPr lang="fr-CH" altLang="de-DE" sz="3200" b="0" dirty="0">
                <a:solidFill>
                  <a:srgbClr val="375172"/>
                </a:solidFill>
              </a:rPr>
              <a:t>?</a:t>
            </a:r>
            <a:endParaRPr lang="de-CH" altLang="de-DE" sz="3200" dirty="0">
              <a:solidFill>
                <a:srgbClr val="5077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2548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nhaltsplatzhalter 6">
            <a:extLst>
              <a:ext uri="{FF2B5EF4-FFF2-40B4-BE49-F238E27FC236}">
                <a16:creationId xmlns:a16="http://schemas.microsoft.com/office/drawing/2014/main" id="{0A4880EE-0DE2-4A8A-A646-0737E0E793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38" t="24484" r="-1180" b="38714"/>
          <a:stretch/>
        </p:blipFill>
        <p:spPr bwMode="auto">
          <a:xfrm>
            <a:off x="-199505" y="1429789"/>
            <a:ext cx="12535592" cy="6007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6A05260-187E-42A0-B44D-45BFE2C77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465" y="206625"/>
            <a:ext cx="10225136" cy="989013"/>
          </a:xfrm>
        </p:spPr>
        <p:txBody>
          <a:bodyPr/>
          <a:lstStyle/>
          <a:p>
            <a:r>
              <a:rPr lang="de-CH" sz="3200" b="0" dirty="0">
                <a:solidFill>
                  <a:srgbClr val="375172"/>
                </a:solidFill>
              </a:rPr>
              <a:t>Vielen Dank, wir freuen uns auf Ihre Teilnahme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BDFA9EFB-F617-4806-92F0-3C36541D00A8}"/>
              </a:ext>
            </a:extLst>
          </p:cNvPr>
          <p:cNvGrpSpPr/>
          <p:nvPr/>
        </p:nvGrpSpPr>
        <p:grpSpPr>
          <a:xfrm>
            <a:off x="3530601" y="2459791"/>
            <a:ext cx="8806543" cy="2832646"/>
            <a:chOff x="2642915" y="837617"/>
            <a:chExt cx="5594661" cy="2449090"/>
          </a:xfrm>
        </p:grpSpPr>
        <p:sp>
          <p:nvSpPr>
            <p:cNvPr id="6" name="Rectangle 17">
              <a:extLst>
                <a:ext uri="{FF2B5EF4-FFF2-40B4-BE49-F238E27FC236}">
                  <a16:creationId xmlns:a16="http://schemas.microsoft.com/office/drawing/2014/main" id="{CCB15771-C043-4933-9BE1-06D2843D94B8}"/>
                </a:ext>
              </a:extLst>
            </p:cNvPr>
            <p:cNvSpPr/>
            <p:nvPr/>
          </p:nvSpPr>
          <p:spPr>
            <a:xfrm>
              <a:off x="2642915" y="837617"/>
              <a:ext cx="5594661" cy="2449090"/>
            </a:xfrm>
            <a:prstGeom prst="rect">
              <a:avLst/>
            </a:prstGeom>
            <a:solidFill>
              <a:srgbClr val="1D366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1219140"/>
              <a:endParaRPr lang="de-CH" sz="3200" dirty="0">
                <a:solidFill>
                  <a:srgbClr val="FFFFFF"/>
                </a:solidFill>
                <a:latin typeface="Arial"/>
              </a:endParaRPr>
            </a:p>
            <a:p>
              <a:pPr defTabSz="1219140"/>
              <a:endParaRPr lang="de-CH" sz="3200" dirty="0">
                <a:solidFill>
                  <a:srgbClr val="FFFFFF"/>
                </a:solidFill>
                <a:latin typeface="Arial"/>
              </a:endParaRPr>
            </a:p>
            <a:p>
              <a:pPr defTabSz="1219140"/>
              <a:endParaRPr lang="de-CH" sz="24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0091AC7A-E713-44BD-A807-E63530664630}"/>
                </a:ext>
              </a:extLst>
            </p:cNvPr>
            <p:cNvSpPr txBox="1"/>
            <p:nvPr/>
          </p:nvSpPr>
          <p:spPr>
            <a:xfrm>
              <a:off x="2672871" y="879906"/>
              <a:ext cx="5472498" cy="1982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40"/>
              <a:r>
                <a:rPr lang="en-US" altLang="de-DE" sz="2667" b="1" dirty="0" err="1">
                  <a:solidFill>
                    <a:srgbClr val="FFFFFF"/>
                  </a:solidFill>
                  <a:latin typeface="Arial"/>
                </a:rPr>
                <a:t>Mehr</a:t>
              </a:r>
              <a:r>
                <a:rPr lang="en-US" altLang="de-DE" sz="2667" b="1" dirty="0">
                  <a:solidFill>
                    <a:srgbClr val="FFFFFF"/>
                  </a:solidFill>
                  <a:latin typeface="Arial"/>
                </a:rPr>
                <a:t> </a:t>
              </a:r>
              <a:r>
                <a:rPr lang="en-US" altLang="de-DE" sz="2667" b="1" dirty="0" err="1">
                  <a:solidFill>
                    <a:srgbClr val="FFFFFF"/>
                  </a:solidFill>
                  <a:latin typeface="Arial"/>
                </a:rPr>
                <a:t>Informationen</a:t>
              </a:r>
              <a:r>
                <a:rPr lang="en-US" altLang="de-DE" sz="2667" b="1" dirty="0">
                  <a:solidFill>
                    <a:srgbClr val="FFFFFF"/>
                  </a:solidFill>
                  <a:latin typeface="Arial"/>
                </a:rPr>
                <a:t> (in DE/FR/IT/EN):</a:t>
              </a:r>
              <a:endParaRPr lang="en-US" altLang="de-DE" sz="2667" dirty="0">
                <a:solidFill>
                  <a:srgbClr val="FFFFFF"/>
                </a:solidFill>
                <a:latin typeface="Arial"/>
              </a:endParaRPr>
            </a:p>
            <a:p>
              <a:pPr defTabSz="914377"/>
              <a:r>
                <a:rPr lang="de-CH" sz="2800" dirty="0">
                  <a:solidFill>
                    <a:srgbClr val="000000"/>
                  </a:solidFill>
                  <a:latin typeface="Arial"/>
                  <a:hlinkClick r:id="rId4"/>
                </a:rPr>
                <a:t>www.bafu.admin.ch/pacta-klimatest</a:t>
              </a:r>
              <a:r>
                <a:rPr lang="de-CH" sz="28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de-CH" sz="2800" dirty="0">
                  <a:solidFill>
                    <a:srgbClr val="000000"/>
                  </a:solidFill>
                  <a:hlinkClick r:id="rId5"/>
                </a:rPr>
                <a:t>www.bafu.admin.ch/klima-finanzmarkt</a:t>
              </a:r>
              <a:endParaRPr lang="de-CH" sz="2800" dirty="0">
                <a:solidFill>
                  <a:srgbClr val="000000"/>
                </a:solidFill>
              </a:endParaRPr>
            </a:p>
            <a:p>
              <a:pPr defTabSz="1219140"/>
              <a:endParaRPr lang="en-US" altLang="de-DE" sz="2667" b="1" dirty="0">
                <a:solidFill>
                  <a:srgbClr val="FFFFFF"/>
                </a:solidFill>
                <a:latin typeface="Arial"/>
              </a:endParaRPr>
            </a:p>
            <a:p>
              <a:pPr defTabSz="1219140"/>
              <a:r>
                <a:rPr lang="en-US" altLang="de-DE" sz="2667" b="1" dirty="0" err="1">
                  <a:solidFill>
                    <a:srgbClr val="FFFFFF"/>
                  </a:solidFill>
                  <a:latin typeface="Arial"/>
                </a:rPr>
                <a:t>Kontakt</a:t>
              </a:r>
              <a:endParaRPr lang="en-US" altLang="de-DE" sz="2667" b="1" dirty="0">
                <a:solidFill>
                  <a:srgbClr val="FFFFFF"/>
                </a:solidFill>
                <a:latin typeface="Arial"/>
              </a:endParaRPr>
            </a:p>
            <a:p>
              <a:pPr defTabSz="1219140"/>
              <a:r>
                <a:rPr lang="de-CH" altLang="de-DE" sz="2667" dirty="0">
                  <a:solidFill>
                    <a:srgbClr val="FFFFFF"/>
                  </a:solidFill>
                  <a:latin typeface="Arial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silvia.ruprecht@bafu.admin.ch</a:t>
              </a:r>
              <a:endParaRPr lang="de-CH" altLang="de-DE" sz="2667" dirty="0">
                <a:solidFill>
                  <a:srgbClr val="FFFFFF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585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E2B02CB-F7E2-DEA1-2D9F-92F0E5AA39C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727201" y="1208759"/>
            <a:ext cx="9986963" cy="4526612"/>
          </a:xfrm>
        </p:spPr>
        <p:txBody>
          <a:bodyPr/>
          <a:lstStyle/>
          <a:p>
            <a:pPr marL="355600" indent="-355600">
              <a:buFont typeface="Wingdings" panose="05000000000000000000" pitchFamily="2" charset="2"/>
              <a:buChar char="Ø"/>
            </a:pPr>
            <a:r>
              <a:rPr lang="de-CH" sz="2400" b="1" dirty="0"/>
              <a:t>Fortschritte </a:t>
            </a:r>
            <a:r>
              <a:rPr lang="de-CH" sz="2400" dirty="0"/>
              <a:t>der verschiedenen Finanzbranchen für Politik und Öffentlichkeit </a:t>
            </a:r>
            <a:r>
              <a:rPr lang="de-CH" sz="2400" b="1" dirty="0"/>
              <a:t>aufzeigen</a:t>
            </a:r>
            <a:r>
              <a:rPr lang="de-CH" sz="2400" dirty="0"/>
              <a:t> </a:t>
            </a:r>
            <a:r>
              <a:rPr lang="de-CH" sz="2400" dirty="0">
                <a:sym typeface="Wingdings" panose="05000000000000000000" pitchFamily="2" charset="2"/>
              </a:rPr>
              <a:t></a:t>
            </a:r>
            <a:r>
              <a:rPr lang="de-CH" sz="2400" dirty="0"/>
              <a:t> erzielt mittels freiwilliger Massnahmen der Finanzinstitute</a:t>
            </a:r>
          </a:p>
          <a:p>
            <a:pPr marL="355600" indent="-355600"/>
            <a:r>
              <a:rPr lang="de-CH" sz="2400" b="1" dirty="0"/>
              <a:t>Vergleichbarkeit </a:t>
            </a:r>
            <a:r>
              <a:rPr lang="de-CH" sz="2400" dirty="0"/>
              <a:t>und </a:t>
            </a:r>
            <a:r>
              <a:rPr lang="de-CH" sz="2400" b="1" dirty="0"/>
              <a:t>Transparenz</a:t>
            </a:r>
            <a:r>
              <a:rPr lang="de-CH" sz="2400" dirty="0"/>
              <a:t> über die verschiedenen Finanzbranchen gewährleisten</a:t>
            </a:r>
          </a:p>
          <a:p>
            <a:pPr marL="355600" indent="-355600"/>
            <a:r>
              <a:rPr lang="de-CH" sz="2400" b="1" dirty="0"/>
              <a:t>Herausforderungen</a:t>
            </a:r>
            <a:r>
              <a:rPr lang="de-CH" sz="2400" dirty="0"/>
              <a:t> aufzeigen, "</a:t>
            </a:r>
            <a:r>
              <a:rPr lang="de-CH" sz="2400" b="1" i="1" dirty="0"/>
              <a:t>Peer </a:t>
            </a:r>
            <a:r>
              <a:rPr lang="de-CH" sz="2400" b="1" i="1" dirty="0" err="1"/>
              <a:t>learning</a:t>
            </a:r>
            <a:r>
              <a:rPr lang="de-CH" sz="2400" b="1" dirty="0"/>
              <a:t>" </a:t>
            </a:r>
            <a:r>
              <a:rPr lang="de-CH" sz="2400" dirty="0"/>
              <a:t>insb. zu konkreten, klimarelevanten Massnahmen</a:t>
            </a:r>
          </a:p>
          <a:p>
            <a:pPr marL="0" indent="0">
              <a:buNone/>
            </a:pPr>
            <a:endParaRPr lang="de-CH" sz="2400" dirty="0"/>
          </a:p>
          <a:p>
            <a:pPr marL="355600" indent="-355600">
              <a:buFont typeface="Wingdings" panose="05000000000000000000" pitchFamily="2" charset="2"/>
              <a:buChar char="Ø"/>
            </a:pPr>
            <a:r>
              <a:rPr lang="de-CH" sz="2400" dirty="0">
                <a:solidFill>
                  <a:srgbClr val="375172"/>
                </a:solidFill>
              </a:rPr>
              <a:t>Fokus des Tests auf klimarelevante Anlageklassen mit Massnahmemöglichkeiten und mit verfügbaren Daten</a:t>
            </a:r>
            <a:endParaRPr lang="de-CH" sz="2400" dirty="0"/>
          </a:p>
          <a:p>
            <a:endParaRPr lang="de-CH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B90A377-8077-3A76-B869-9705EF4707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8</a:t>
            </a:fld>
            <a:endParaRPr lang="de-CH" dirty="0"/>
          </a:p>
        </p:txBody>
      </p:sp>
      <p:sp>
        <p:nvSpPr>
          <p:cNvPr id="5" name="Titel 22">
            <a:extLst>
              <a:ext uri="{FF2B5EF4-FFF2-40B4-BE49-F238E27FC236}">
                <a16:creationId xmlns:a16="http://schemas.microsoft.com/office/drawing/2014/main" id="{3381FA90-F0B2-8D4A-B6E8-CE552CD5C9EC}"/>
              </a:ext>
            </a:extLst>
          </p:cNvPr>
          <p:cNvSpPr txBox="1">
            <a:spLocks/>
          </p:cNvSpPr>
          <p:nvPr/>
        </p:nvSpPr>
        <p:spPr bwMode="auto">
          <a:xfrm>
            <a:off x="1727200" y="237835"/>
            <a:ext cx="9972675" cy="5550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ts val="4800"/>
              </a:lnSpc>
              <a:spcBef>
                <a:spcPct val="0"/>
              </a:spcBef>
              <a:spcAft>
                <a:spcPct val="0"/>
              </a:spcAft>
              <a:defRPr sz="4267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CH" sz="3200" b="0" dirty="0">
                <a:solidFill>
                  <a:srgbClr val="375172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Was sind die Ziele des Klimatests?</a:t>
            </a:r>
            <a:endParaRPr lang="de-CH" sz="3200" b="0" kern="1200" dirty="0">
              <a:solidFill>
                <a:srgbClr val="375172"/>
              </a:solidFill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42549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CE74F6-E6F4-3D85-824C-CF1872BDE9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B4354FD-2DDA-A82D-8DC5-742237B227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9</a:t>
            </a:fld>
            <a:endParaRPr lang="de-CH" dirty="0"/>
          </a:p>
        </p:txBody>
      </p:sp>
      <p:sp>
        <p:nvSpPr>
          <p:cNvPr id="5" name="Titel 22">
            <a:extLst>
              <a:ext uri="{FF2B5EF4-FFF2-40B4-BE49-F238E27FC236}">
                <a16:creationId xmlns:a16="http://schemas.microsoft.com/office/drawing/2014/main" id="{31F4B926-8F1E-127B-5774-F64ABA1603CF}"/>
              </a:ext>
            </a:extLst>
          </p:cNvPr>
          <p:cNvSpPr txBox="1">
            <a:spLocks/>
          </p:cNvSpPr>
          <p:nvPr/>
        </p:nvSpPr>
        <p:spPr bwMode="auto">
          <a:xfrm>
            <a:off x="1727200" y="228601"/>
            <a:ext cx="9972675" cy="5550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ts val="4800"/>
              </a:lnSpc>
              <a:spcBef>
                <a:spcPct val="0"/>
              </a:spcBef>
              <a:spcAft>
                <a:spcPct val="0"/>
              </a:spcAft>
              <a:defRPr sz="4267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CH" sz="3200" b="0" kern="1200" dirty="0">
                <a:solidFill>
                  <a:srgbClr val="375172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Wie </a:t>
            </a:r>
            <a:r>
              <a:rPr lang="de-CH" sz="3200" b="0" dirty="0">
                <a:solidFill>
                  <a:srgbClr val="375172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funktioniert der Klimatest?</a:t>
            </a:r>
            <a:endParaRPr lang="de-CH" sz="3200" b="0" kern="1200" dirty="0">
              <a:solidFill>
                <a:srgbClr val="375172"/>
              </a:solidFill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A14E881D-4AEE-A5B2-DE15-4FC8D7E873E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727200" y="1096743"/>
            <a:ext cx="9971255" cy="5243755"/>
          </a:xfrm>
        </p:spPr>
        <p:txBody>
          <a:bodyPr/>
          <a:lstStyle/>
          <a:p>
            <a:pPr marL="0" indent="0">
              <a:buNone/>
            </a:pPr>
            <a:r>
              <a:rPr lang="de-CH" sz="2400" dirty="0"/>
              <a:t>Alle Schweizer </a:t>
            </a:r>
            <a:r>
              <a:rPr lang="de-CH" sz="2400" b="1" dirty="0"/>
              <a:t>Pensionskassen, Versicherungen, Banken und Vermögensverwaltende</a:t>
            </a:r>
            <a:r>
              <a:rPr lang="de-CH" sz="2400" dirty="0"/>
              <a:t> sind eingeladen, kostenlos, anonym und freiwillig teilzunehmen. </a:t>
            </a:r>
          </a:p>
          <a:p>
            <a:pPr marL="0" indent="0">
              <a:buNone/>
            </a:pPr>
            <a:endParaRPr lang="de-CH" sz="2400" dirty="0"/>
          </a:p>
          <a:p>
            <a:pPr marL="0" indent="0">
              <a:buNone/>
            </a:pPr>
            <a:r>
              <a:rPr lang="de-CH" sz="2400" dirty="0"/>
              <a:t>Drei</a:t>
            </a:r>
            <a:r>
              <a:rPr lang="de-CH" sz="2400" b="1" dirty="0"/>
              <a:t> Testmodule:</a:t>
            </a:r>
          </a:p>
          <a:p>
            <a:pPr>
              <a:spcAft>
                <a:spcPts val="533"/>
              </a:spcAft>
            </a:pPr>
            <a:r>
              <a:rPr lang="de-CH" sz="2400" b="1" noProof="0" dirty="0">
                <a:solidFill>
                  <a:srgbClr val="375172"/>
                </a:solidFill>
              </a:rPr>
              <a:t>Portfoliotest </a:t>
            </a:r>
            <a:r>
              <a:rPr lang="de-CH" sz="2400" noProof="0" dirty="0"/>
              <a:t>für Immobilien und Hypotheken Schweiz</a:t>
            </a:r>
          </a:p>
          <a:p>
            <a:pPr>
              <a:spcAft>
                <a:spcPts val="533"/>
              </a:spcAft>
            </a:pPr>
            <a:r>
              <a:rPr lang="de-CH" sz="2400" b="1" noProof="0" dirty="0">
                <a:solidFill>
                  <a:srgbClr val="375172"/>
                </a:solidFill>
              </a:rPr>
              <a:t>Portfoliotest </a:t>
            </a:r>
            <a:r>
              <a:rPr lang="de-CH" sz="2400" noProof="0" dirty="0"/>
              <a:t>für börsenkotierte Aktien- und Unternehmensanleihen</a:t>
            </a:r>
          </a:p>
          <a:p>
            <a:pPr>
              <a:spcAft>
                <a:spcPts val="533"/>
              </a:spcAft>
            </a:pPr>
            <a:r>
              <a:rPr lang="de-CH" sz="2400" b="1" noProof="0" dirty="0">
                <a:solidFill>
                  <a:srgbClr val="375172"/>
                </a:solidFill>
              </a:rPr>
              <a:t>Fragebogen </a:t>
            </a:r>
            <a:r>
              <a:rPr lang="de-CH" sz="2400" noProof="0" dirty="0"/>
              <a:t>zu Klimazielen, -strategien und Massnahmen</a:t>
            </a:r>
          </a:p>
          <a:p>
            <a:pPr marL="0" indent="0">
              <a:spcAft>
                <a:spcPts val="533"/>
              </a:spcAft>
              <a:buNone/>
            </a:pPr>
            <a:endParaRPr lang="de-CH" sz="2400" noProof="0" dirty="0"/>
          </a:p>
          <a:p>
            <a:pPr>
              <a:spcAft>
                <a:spcPts val="533"/>
              </a:spcAft>
              <a:buFont typeface="Wingdings" panose="05000000000000000000" pitchFamily="2" charset="2"/>
              <a:buChar char="Ø"/>
            </a:pPr>
            <a:r>
              <a:rPr lang="de-CH" sz="2400" noProof="0" dirty="0"/>
              <a:t>Starker Wunsch aus den Finanzbranchen: Bitte </a:t>
            </a:r>
            <a:r>
              <a:rPr lang="de-CH" sz="2400" b="1" noProof="0" dirty="0"/>
              <a:t>vollständiges Einreichen </a:t>
            </a:r>
            <a:r>
              <a:rPr lang="de-CH" sz="2400" noProof="0" dirty="0"/>
              <a:t>der Portfolien und </a:t>
            </a:r>
            <a:r>
              <a:rPr lang="de-CH" sz="2400" b="1" noProof="0" dirty="0"/>
              <a:t>Ausfüllen </a:t>
            </a:r>
            <a:r>
              <a:rPr lang="de-CH" sz="2400" noProof="0" dirty="0"/>
              <a:t>des Fragebogens</a:t>
            </a:r>
          </a:p>
          <a:p>
            <a:pPr marL="457200" indent="-457200">
              <a:buFont typeface="+mj-lt"/>
              <a:buAutoNum type="arabicPeriod"/>
            </a:pPr>
            <a:endParaRPr lang="de-CH" sz="2100" i="1" dirty="0"/>
          </a:p>
        </p:txBody>
      </p:sp>
    </p:spTree>
    <p:extLst>
      <p:ext uri="{BB962C8B-B14F-4D97-AF65-F5344CB8AC3E}">
        <p14:creationId xmlns:p14="http://schemas.microsoft.com/office/powerpoint/2010/main" val="6901550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DBUND-Master">
  <a:themeElements>
    <a:clrScheme name="CDBUND-Master v3.13">
      <a:dk1>
        <a:sysClr val="windowText" lastClr="000000"/>
      </a:dk1>
      <a:lt1>
        <a:sysClr val="window" lastClr="FFFFFF"/>
      </a:lt1>
      <a:dk2>
        <a:srgbClr val="44546A"/>
      </a:dk2>
      <a:lt2>
        <a:srgbClr val="E6E6E6"/>
      </a:lt2>
      <a:accent1>
        <a:srgbClr val="05A8AF"/>
      </a:accent1>
      <a:accent2>
        <a:srgbClr val="294171"/>
      </a:accent2>
      <a:accent3>
        <a:srgbClr val="F1E21A"/>
      </a:accent3>
      <a:accent4>
        <a:srgbClr val="E1AE3A"/>
      </a:accent4>
      <a:accent5>
        <a:srgbClr val="BB006A"/>
      </a:accent5>
      <a:accent6>
        <a:srgbClr val="939393"/>
      </a:accent6>
      <a:hlink>
        <a:srgbClr val="0563C1"/>
      </a:hlink>
      <a:folHlink>
        <a:srgbClr val="0563C1"/>
      </a:folHlink>
    </a:clrScheme>
    <a:fontScheme name="CDBUND-Master-v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/>
      </a:spPr>
      <a:bodyPr rtlCol="0" anchor="ctr"/>
      <a:lstStyle>
        <a:defPPr algn="ctr">
          <a:defRPr dirty="0" err="1" smtClean="0"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>
            <a:latin typeface="+mn-lt"/>
          </a:defRPr>
        </a:defPPr>
      </a:lstStyle>
    </a:txDef>
  </a:objectDefaults>
  <a:extraClrSchemeLst>
    <a:extraClrScheme>
      <a:clrScheme name="CDBUND-Master-v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UND-Master-v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UND-Master-v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UND-Master-v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UND-Master-v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UND-Master-v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UND-Master-v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UND-Master-v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UND-Master-v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UND-Master-v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UND-Master-v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UND-Master-v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UND-Master-v3 13">
        <a:dk1>
          <a:srgbClr val="000000"/>
        </a:dk1>
        <a:lt1>
          <a:srgbClr val="FFFFFF"/>
        </a:lt1>
        <a:dk2>
          <a:srgbClr val="44546A"/>
        </a:dk2>
        <a:lt2>
          <a:srgbClr val="E6E6E6"/>
        </a:lt2>
        <a:accent1>
          <a:srgbClr val="05A8AF"/>
        </a:accent1>
        <a:accent2>
          <a:srgbClr val="294171"/>
        </a:accent2>
        <a:accent3>
          <a:srgbClr val="F1E21A"/>
        </a:accent3>
        <a:accent4>
          <a:srgbClr val="E1AE3A"/>
        </a:accent4>
        <a:accent5>
          <a:srgbClr val="BB006A"/>
        </a:accent5>
        <a:accent6>
          <a:srgbClr val="939393"/>
        </a:accent6>
        <a:hlink>
          <a:srgbClr val="0563C1"/>
        </a:hlink>
        <a:folHlink>
          <a:srgbClr val="0563C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8">
      <a:majorFont>
        <a:latin typeface="Trade Gothic Next Heavy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ISK" id="{87063963-335B-FF44-B91E-EA3FE6F2CDF4}" vid="{3D311206-4732-F74A-BBF4-2048450DB650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4 FPRE Slides CH De Firmenpräsentation" id="{09975D14-7C8F-4ECA-B1E8-2594EC254408}" vid="{3E1976D6-6789-4C42-957C-F5032EA83CA4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1D32FD2E8F4A94CABF7D65A9490EEBA" ma:contentTypeVersion="0" ma:contentTypeDescription="Ein neues Dokument erstellen." ma:contentTypeScope="" ma:versionID="1bbd515f6a1149f46d1b0f6f9c91498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5d541f0d4f8a2a40329b5163100aa3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F1655E0-2969-41B2-BBFB-3D82A823A9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C357A3D-046D-4250-ACFF-471ABF6ECE35}">
  <ds:schemaRefs>
    <ds:schemaRef ds:uri="http://schemas.microsoft.com/office/2006/metadata/properties"/>
    <ds:schemaRef ds:uri="http://purl.org/dc/elements/1.1/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13CE371-C669-43B2-A7A3-CBCBCE4807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4691</Words>
  <Application>Microsoft Office PowerPoint</Application>
  <PresentationFormat>Breitbild</PresentationFormat>
  <Paragraphs>716</Paragraphs>
  <Slides>77</Slides>
  <Notes>59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3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77</vt:i4>
      </vt:variant>
    </vt:vector>
  </HeadingPairs>
  <TitlesOfParts>
    <vt:vector size="88" baseType="lpstr">
      <vt:lpstr>Arial</vt:lpstr>
      <vt:lpstr>Calibri</vt:lpstr>
      <vt:lpstr>Helvetica</vt:lpstr>
      <vt:lpstr>ITC Cheltenham Std Light Cn</vt:lpstr>
      <vt:lpstr>Roboto</vt:lpstr>
      <vt:lpstr>Symbol</vt:lpstr>
      <vt:lpstr>Wingdings</vt:lpstr>
      <vt:lpstr>CDBUND-Master</vt:lpstr>
      <vt:lpstr>Office Theme</vt:lpstr>
      <vt:lpstr>Office</vt:lpstr>
      <vt:lpstr>think-cell Slide</vt:lpstr>
      <vt:lpstr>PowerPoint-Präsentation</vt:lpstr>
      <vt:lpstr>PowerPoint-Präsentation</vt:lpstr>
      <vt:lpstr>Agenda Einführungswebinar</vt:lpstr>
      <vt:lpstr>PowerPoint-Präsentation</vt:lpstr>
      <vt:lpstr>PowerPoint-Präsentation</vt:lpstr>
      <vt:lpstr>Wie werden die Fragen beantwortet (schematisch)?</vt:lpstr>
      <vt:lpstr>Wie werden die Fragen beantwortet (schematisch)?</vt:lpstr>
      <vt:lpstr>PowerPoint-Präsentation</vt:lpstr>
      <vt:lpstr>PowerPoint-Präsentation</vt:lpstr>
      <vt:lpstr>Welche Testberichte resultieren?</vt:lpstr>
      <vt:lpstr>PowerPoint-Präsentation</vt:lpstr>
      <vt:lpstr>PowerPoint-Präsentation</vt:lpstr>
      <vt:lpstr>Zeitplan</vt:lpstr>
      <vt:lpstr>PowerPoint-Präsentation</vt:lpstr>
      <vt:lpstr>Was ist die Transition Monitor Plattform</vt:lpstr>
      <vt:lpstr>Registrierung für Teilnehmende</vt:lpstr>
      <vt:lpstr>Registrierung für Teilnehmende</vt:lpstr>
      <vt:lpstr>Registrierung für Teilnehmende</vt:lpstr>
      <vt:lpstr>Navigation auf der Plattform</vt:lpstr>
      <vt:lpstr>Navigation auf der Plattform</vt:lpstr>
      <vt:lpstr>Datensicherheit &amp; -vertraulichkeit</vt:lpstr>
      <vt:lpstr>So erreichen Sie das Klimatest-Team, wenn Sie Fragen haben</vt:lpstr>
      <vt:lpstr>PowerPoint-Präsentation</vt:lpstr>
      <vt:lpstr>Wie werden die Fragen beantwortet (schematisch)?</vt:lpstr>
      <vt:lpstr>Aufbau des Fragebogens</vt:lpstr>
      <vt:lpstr>Wichtig zu wissen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Portfolios zum Test einreichen</vt:lpstr>
      <vt:lpstr>Portfolios zum Test einreichen</vt:lpstr>
      <vt:lpstr>Portfolios zum Test einreichen</vt:lpstr>
      <vt:lpstr>Portfolios zum Test einreichen</vt:lpstr>
      <vt:lpstr>Portfolios zum Test einreichen</vt:lpstr>
      <vt:lpstr>.csv Dateistruktur &amp; Empfehlungen</vt:lpstr>
      <vt:lpstr>Wie erkenne ich, dass meine Portfolien richtig eingereicht sind?</vt:lpstr>
      <vt:lpstr>PowerPoint-Präsentation</vt:lpstr>
      <vt:lpstr>Wichtig: Portfoliodaten</vt:lpstr>
      <vt:lpstr>Übersicht zu den Ergebnissen</vt:lpstr>
      <vt:lpstr>PowerPoint-Präsentation</vt:lpstr>
      <vt:lpstr>PowerPoint-Präsentation</vt:lpstr>
      <vt:lpstr>Notwendig: Alle unterstützen die Transition</vt:lpstr>
      <vt:lpstr>Bisher breite Testteilnahme</vt:lpstr>
      <vt:lpstr>Erwartungen aus dem Klimatest 2024 für 2026</vt:lpstr>
      <vt:lpstr>Was haben Sie von der Teilnahme?</vt:lpstr>
      <vt:lpstr>Vielen Dank, wir freuen uns auf Ihre Teilnahme</vt:lpstr>
    </vt:vector>
  </TitlesOfParts>
  <Company>Bundesverwaltung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Kast Bettina BAFU</dc:creator>
  <cp:lastModifiedBy>Ruprecht Silvia BAFU</cp:lastModifiedBy>
  <cp:revision>181</cp:revision>
  <cp:lastPrinted>2025-09-10T08:11:29Z</cp:lastPrinted>
  <dcterms:created xsi:type="dcterms:W3CDTF">2023-10-20T12:06:45Z</dcterms:created>
  <dcterms:modified xsi:type="dcterms:W3CDTF">2026-05-20T14:48:06Z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45c3252-146d-46f3-8062-82cd8c8d7e7d_Enabled">
    <vt:lpwstr>true</vt:lpwstr>
  </property>
  <property fmtid="{D5CDD505-2E9C-101B-9397-08002B2CF9AE}" pid="3" name="MSIP_Label_245c3252-146d-46f3-8062-82cd8c8d7e7d_SetDate">
    <vt:lpwstr>2025-04-02T08:05:39Z</vt:lpwstr>
  </property>
  <property fmtid="{D5CDD505-2E9C-101B-9397-08002B2CF9AE}" pid="4" name="MSIP_Label_245c3252-146d-46f3-8062-82cd8c8d7e7d_Method">
    <vt:lpwstr>Privileged</vt:lpwstr>
  </property>
  <property fmtid="{D5CDD505-2E9C-101B-9397-08002B2CF9AE}" pid="5" name="MSIP_Label_245c3252-146d-46f3-8062-82cd8c8d7e7d_Name">
    <vt:lpwstr>L1</vt:lpwstr>
  </property>
  <property fmtid="{D5CDD505-2E9C-101B-9397-08002B2CF9AE}" pid="6" name="MSIP_Label_245c3252-146d-46f3-8062-82cd8c8d7e7d_SiteId">
    <vt:lpwstr>6ae27add-8276-4a38-88c1-3a9c1f973767</vt:lpwstr>
  </property>
  <property fmtid="{D5CDD505-2E9C-101B-9397-08002B2CF9AE}" pid="7" name="MSIP_Label_245c3252-146d-46f3-8062-82cd8c8d7e7d_ActionId">
    <vt:lpwstr>8d2c1223-b5de-420b-8eee-a22c78ef8161</vt:lpwstr>
  </property>
  <property fmtid="{D5CDD505-2E9C-101B-9397-08002B2CF9AE}" pid="8" name="MSIP_Label_245c3252-146d-46f3-8062-82cd8c8d7e7d_ContentBits">
    <vt:lpwstr>0</vt:lpwstr>
  </property>
  <property fmtid="{D5CDD505-2E9C-101B-9397-08002B2CF9AE}" pid="9" name="MSIP_Label_245c3252-146d-46f3-8062-82cd8c8d7e7d_Tag">
    <vt:lpwstr>10, 0, 1, 1</vt:lpwstr>
  </property>
  <property fmtid="{D5CDD505-2E9C-101B-9397-08002B2CF9AE}" pid="10" name="ContentTypeId">
    <vt:lpwstr>0x010100B1D32FD2E8F4A94CABF7D65A9490EEBA</vt:lpwstr>
  </property>
</Properties>
</file>